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7" r:id="rId11"/>
    <p:sldId id="266" r:id="rId12"/>
  </p:sldIdLst>
  <p:sldSz cx="12192000" cy="6858000"/>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4727" autoAdjust="0"/>
  </p:normalViewPr>
  <p:slideViewPr>
    <p:cSldViewPr snapToGrid="0">
      <p:cViewPr varScale="1">
        <p:scale>
          <a:sx n="25" d="100"/>
          <a:sy n="25" d="100"/>
        </p:scale>
        <p:origin x="1910" y="3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7" d="100"/>
          <a:sy n="67" d="100"/>
        </p:scale>
        <p:origin x="3120"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8536" y="0"/>
            <a:ext cx="2951851" cy="498852"/>
          </a:xfrm>
          <a:prstGeom prst="rect">
            <a:avLst/>
          </a:prstGeom>
        </p:spPr>
        <p:txBody>
          <a:bodyPr vert="horz" lIns="91440" tIns="45720" rIns="91440" bIns="45720" rtlCol="0"/>
          <a:lstStyle>
            <a:lvl1pPr algn="r">
              <a:defRPr sz="1200"/>
            </a:lvl1pPr>
          </a:lstStyle>
          <a:p>
            <a:fld id="{88CB5CE6-C955-452E-B323-93D2FDEAE55F}" type="datetimeFigureOut">
              <a:rPr lang="en-GB" smtClean="0"/>
              <a:t>17/05/2017</a:t>
            </a:fld>
            <a:endParaRPr lang="en-GB"/>
          </a:p>
        </p:txBody>
      </p:sp>
      <p:sp>
        <p:nvSpPr>
          <p:cNvPr id="4" name="Slide Image Placeholder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197" y="4784835"/>
            <a:ext cx="5449570" cy="391486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fld id="{A51E8BD6-6D7C-452C-B7A7-AC0BEA94E432}" type="slidenum">
              <a:rPr lang="en-GB" smtClean="0"/>
              <a:t>‹#›</a:t>
            </a:fld>
            <a:endParaRPr lang="en-GB"/>
          </a:p>
        </p:txBody>
      </p:sp>
    </p:spTree>
    <p:extLst>
      <p:ext uri="{BB962C8B-B14F-4D97-AF65-F5344CB8AC3E}">
        <p14:creationId xmlns:p14="http://schemas.microsoft.com/office/powerpoint/2010/main" val="1171135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200" b="1" u="sng" kern="1200" dirty="0" smtClean="0">
                <a:solidFill>
                  <a:schemeClr val="tx1"/>
                </a:solidFill>
                <a:effectLst/>
                <a:latin typeface="+mn-lt"/>
                <a:ea typeface="+mn-ea"/>
                <a:cs typeface="+mn-cs"/>
              </a:rPr>
              <a:t>Welcome</a:t>
            </a:r>
            <a:r>
              <a:rPr lang="en-GB" sz="1200" b="1" kern="1200" dirty="0" smtClean="0">
                <a:solidFill>
                  <a:schemeClr val="tx1"/>
                </a:solidFill>
                <a:effectLst/>
                <a:latin typeface="+mn-lt"/>
                <a:ea typeface="+mn-ea"/>
                <a:cs typeface="+mn-cs"/>
              </a:rPr>
              <a:t/>
            </a:r>
            <a:br>
              <a:rPr lang="en-GB" sz="1200" b="1" kern="1200" dirty="0" smtClean="0">
                <a:solidFill>
                  <a:schemeClr val="tx1"/>
                </a:solidFill>
                <a:effectLst/>
                <a:latin typeface="+mn-lt"/>
                <a:ea typeface="+mn-ea"/>
                <a:cs typeface="+mn-cs"/>
              </a:rPr>
            </a:br>
            <a:endParaRPr lang="en-GB" sz="1200" b="1"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Welcome to Birmingham City University.</a:t>
            </a:r>
            <a:r>
              <a:rPr lang="en-GB" sz="1200" kern="1200" baseline="0" dirty="0" smtClean="0">
                <a:solidFill>
                  <a:schemeClr val="tx1"/>
                </a:solidFill>
                <a:effectLst/>
                <a:latin typeface="+mn-lt"/>
                <a:ea typeface="+mn-ea"/>
                <a:cs typeface="+mn-cs"/>
              </a:rPr>
              <a:t> My name is Antony Bounds, I am Deputy Director of Recruitment and Admissions and the schools and colleges liaison service, which you all deal with, forms part of my remit. </a:t>
            </a:r>
            <a:r>
              <a:rPr lang="en-GB" sz="1200" kern="1200" dirty="0" smtClean="0">
                <a:solidFill>
                  <a:schemeClr val="tx1"/>
                </a:solidFill>
                <a:effectLst/>
                <a:latin typeface="+mn-lt"/>
                <a:ea typeface="+mn-ea"/>
                <a:cs typeface="+mn-cs"/>
              </a:rPr>
              <a:t>I am pleased to</a:t>
            </a:r>
            <a:r>
              <a:rPr lang="en-GB" sz="1200" kern="1200" baseline="0" dirty="0" smtClean="0">
                <a:solidFill>
                  <a:schemeClr val="tx1"/>
                </a:solidFill>
                <a:effectLst/>
                <a:latin typeface="+mn-lt"/>
                <a:ea typeface="+mn-ea"/>
                <a:cs typeface="+mn-cs"/>
              </a:rPr>
              <a:t> be giving this welcome talk </a:t>
            </a:r>
            <a:r>
              <a:rPr lang="en-GB" sz="1200" kern="1200" dirty="0" smtClean="0">
                <a:solidFill>
                  <a:schemeClr val="tx1"/>
                </a:solidFill>
                <a:effectLst/>
                <a:latin typeface="+mn-lt"/>
                <a:ea typeface="+mn-ea"/>
                <a:cs typeface="+mn-cs"/>
              </a:rPr>
              <a:t>to so many of you</a:t>
            </a:r>
            <a:r>
              <a:rPr lang="en-GB" sz="1200" kern="1200" baseline="0" dirty="0" smtClean="0">
                <a:solidFill>
                  <a:schemeClr val="tx1"/>
                </a:solidFill>
                <a:effectLst/>
                <a:latin typeface="+mn-lt"/>
                <a:ea typeface="+mn-ea"/>
                <a:cs typeface="+mn-cs"/>
              </a:rPr>
              <a:t> today.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1200" b="1" u="sng" kern="1200" dirty="0" smtClean="0">
                <a:solidFill>
                  <a:schemeClr val="tx1"/>
                </a:solidFill>
                <a:effectLst/>
                <a:latin typeface="+mn-lt"/>
                <a:ea typeface="+mn-ea"/>
                <a:cs typeface="+mn-cs"/>
              </a:rPr>
              <a:t>Your role</a:t>
            </a:r>
            <a:br>
              <a:rPr lang="en-GB" sz="1200" b="1" u="sng" kern="1200" dirty="0" smtClean="0">
                <a:solidFill>
                  <a:schemeClr val="tx1"/>
                </a:solidFill>
                <a:effectLst/>
                <a:latin typeface="+mn-lt"/>
                <a:ea typeface="+mn-ea"/>
                <a:cs typeface="+mn-cs"/>
              </a:rPr>
            </a:br>
            <a:endParaRPr lang="en-GB" sz="1200" b="1" u="sng"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You all have an extremely important role. Your</a:t>
            </a:r>
            <a:r>
              <a:rPr lang="en-GB" sz="1200" kern="1200" baseline="0" dirty="0" smtClean="0">
                <a:solidFill>
                  <a:schemeClr val="tx1"/>
                </a:solidFill>
                <a:effectLst/>
                <a:latin typeface="+mn-lt"/>
                <a:ea typeface="+mn-ea"/>
                <a:cs typeface="+mn-cs"/>
              </a:rPr>
              <a:t> students look to you for advice and guidance as they try to make their choice of university. By the end of the day we want to make sure that you feel that you have enough knowledge of BCU to go back to your schools and colleges and tell your students about how studying here can have a positive impact on their lives.</a:t>
            </a:r>
            <a:br>
              <a:rPr lang="en-GB" sz="1200" kern="1200" baseline="0" dirty="0" smtClean="0">
                <a:solidFill>
                  <a:schemeClr val="tx1"/>
                </a:solidFill>
                <a:effectLst/>
                <a:latin typeface="+mn-lt"/>
                <a:ea typeface="+mn-ea"/>
                <a:cs typeface="+mn-cs"/>
              </a:rPr>
            </a:br>
            <a:endParaRPr lang="en-GB"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F8BFCA1-409F-428A-9FAA-A1245EED5800}" type="slidenum">
              <a:rPr lang="en-GB" smtClean="0"/>
              <a:t>1</a:t>
            </a:fld>
            <a:endParaRPr lang="en-GB"/>
          </a:p>
        </p:txBody>
      </p:sp>
    </p:spTree>
    <p:extLst>
      <p:ext uri="{BB962C8B-B14F-4D97-AF65-F5344CB8AC3E}">
        <p14:creationId xmlns:p14="http://schemas.microsoft.com/office/powerpoint/2010/main" val="77907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baseline="0" dirty="0" smtClean="0">
                <a:solidFill>
                  <a:srgbClr val="3366FF"/>
                </a:solidFill>
              </a:rPr>
              <a:t>About BCU</a:t>
            </a:r>
          </a:p>
          <a:p>
            <a:endParaRPr lang="en-GB"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b="0" u="none" baseline="0" dirty="0" smtClean="0"/>
              <a:t>Here at BCU we have </a:t>
            </a:r>
            <a:r>
              <a:rPr lang="en-GB" b="0" u="none" dirty="0" smtClean="0"/>
              <a:t>24,000 students,</a:t>
            </a:r>
            <a:r>
              <a:rPr lang="en-GB" b="0" u="none" baseline="0" dirty="0" smtClean="0"/>
              <a:t> from </a:t>
            </a:r>
            <a:r>
              <a:rPr lang="en-GB" b="0" u="none" dirty="0" smtClean="0"/>
              <a:t>over 80 countries</a:t>
            </a:r>
            <a:r>
              <a:rPr lang="en-GB" b="0" u="none" baseline="0" dirty="0" smtClean="0"/>
              <a:t> … a 1,700-strong team of teaching staff to give our students the very best possible experience while studying with us</a:t>
            </a:r>
            <a:br>
              <a:rPr lang="en-GB" b="0" u="none" baseline="0" dirty="0" smtClean="0"/>
            </a:br>
            <a:endParaRPr lang="en-GB" b="0" u="none"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u="none" baseline="0" dirty="0" smtClean="0"/>
              <a:t>We have a huge emphasis on applied learning –we don’t just teach our students the theory but we also give them the opportunities to practise what they learn – working with businesses and ensuring all our programmes use real world examples so our graduates are as ready as they can be for the world of work from the day they graduate.</a:t>
            </a:r>
            <a:br>
              <a:rPr lang="en-GB" b="0" u="none" baseline="0" dirty="0" smtClean="0"/>
            </a:br>
            <a:endParaRPr lang="en-GB" b="0" u="none"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u="none" baseline="0" dirty="0" smtClean="0"/>
              <a:t>It’s why we do so well when it comes to the impact of our research – 90% considered to have outstanding or very considerable impact socially and economically </a:t>
            </a:r>
            <a:br>
              <a:rPr lang="en-GB" b="0" u="none" baseline="0" dirty="0" smtClean="0"/>
            </a:br>
            <a:endParaRPr lang="en-GB" b="0" u="none"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u="none" baseline="0" dirty="0" smtClean="0"/>
              <a:t>It’s also one of the big reasons why 94% of our graduates are in  full time work or further study six months after graduating</a:t>
            </a:r>
            <a:br>
              <a:rPr lang="en-GB" b="0" u="none" baseline="0" dirty="0" smtClean="0"/>
            </a:br>
            <a:endParaRPr lang="en-GB" b="0" u="none"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u="none" baseline="0" dirty="0" smtClean="0"/>
              <a:t>Our determination to ensure our graduates are ready not just for a job, but for the career of their own choosing, is why we have recently completely overhauled our curriculum to ensure we embed fundamental principles into every course we provide. Our work to transform the curriculum means we now have workplace learning and international opportunities built in to all our courses and at the heart of everything we do.</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GB" b="1" u="sng" baseline="0" dirty="0" smtClean="0"/>
          </a:p>
        </p:txBody>
      </p:sp>
      <p:sp>
        <p:nvSpPr>
          <p:cNvPr id="4" name="Slide Number Placeholder 3"/>
          <p:cNvSpPr>
            <a:spLocks noGrp="1"/>
          </p:cNvSpPr>
          <p:nvPr>
            <p:ph type="sldNum" sz="quarter" idx="10"/>
          </p:nvPr>
        </p:nvSpPr>
        <p:spPr/>
        <p:txBody>
          <a:bodyPr/>
          <a:lstStyle/>
          <a:p>
            <a:fld id="{9F8BFCA1-409F-428A-9FAA-A1245EED5800}" type="slidenum">
              <a:rPr lang="en-GB" smtClean="0"/>
              <a:t>2</a:t>
            </a:fld>
            <a:endParaRPr lang="en-GB"/>
          </a:p>
        </p:txBody>
      </p:sp>
    </p:spTree>
    <p:extLst>
      <p:ext uri="{BB962C8B-B14F-4D97-AF65-F5344CB8AC3E}">
        <p14:creationId xmlns:p14="http://schemas.microsoft.com/office/powerpoint/2010/main" val="3506907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b="1" u="sng" baseline="0" dirty="0" smtClean="0"/>
              <a:t>What’s so special?</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GB" b="0" baseline="0" dirty="0" smtClean="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b="1" baseline="0" dirty="0" smtClean="0"/>
              <a:t>PEOPLE:</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baseline="0" dirty="0" smtClean="0"/>
              <a:t>Our students are taught by people who live their research. We have Julian Lloyd Webber, head of the Conservatoire, or, as you can see there, Professor David Wilson, one of our criminologists, who featured prominently in TV programmes such as ITV’s Bring Back Borstal.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GB" b="0"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baseline="0" dirty="0" smtClean="0"/>
              <a:t>They aren’t just significant figures in their own fields though, but also a huge part of the teaching experience that our students have here.</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GB" b="0"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baseline="0" dirty="0" smtClean="0"/>
              <a:t>We are also about to enter a new phase of development under the leadership – from September – of Professor Philip </a:t>
            </a:r>
            <a:r>
              <a:rPr lang="en-GB" b="0" baseline="0" dirty="0" err="1" smtClean="0"/>
              <a:t>Plowden</a:t>
            </a:r>
            <a:r>
              <a:rPr lang="en-GB" b="0" baseline="0" dirty="0" smtClean="0"/>
              <a:t>, who will join us as our Vice Chancellor. He is currently Deputy Vice Chancellor at the University of Derby where Professor </a:t>
            </a:r>
            <a:r>
              <a:rPr lang="en-GB" b="0" baseline="0" dirty="0" err="1" smtClean="0"/>
              <a:t>Plowden</a:t>
            </a:r>
            <a:r>
              <a:rPr lang="en-GB" b="0" baseline="0" dirty="0" smtClean="0"/>
              <a:t> has delivered a step-change in academic quality, with the institution’s league table rising from 91</a:t>
            </a:r>
            <a:r>
              <a:rPr lang="en-GB" b="0" baseline="30000" dirty="0" smtClean="0"/>
              <a:t>st</a:t>
            </a:r>
            <a:r>
              <a:rPr lang="en-GB" b="0" baseline="0" dirty="0" smtClean="0"/>
              <a:t> to 48</a:t>
            </a:r>
            <a:r>
              <a:rPr lang="en-GB" b="0" baseline="30000" dirty="0" smtClean="0"/>
              <a:t>th</a:t>
            </a:r>
            <a:r>
              <a:rPr lang="en-GB" b="0" baseline="0" dirty="0" smtClean="0"/>
              <a:t>.  You may also be aware that Professor Bashir Makhoul, our Deputy Vice Chancellor Academic has taken up the role of Vice Chancellor at the University of the Creative Arts and left the institution recently.</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GB" b="0" baseline="0" dirty="0" smtClean="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b="1" baseline="0" dirty="0" smtClean="0"/>
              <a:t>FACILITIES: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baseline="0" dirty="0" smtClean="0"/>
              <a:t>The facilities we provide are of a quality that makes learning a real pleasure – such as our Green Screen in the Parkside Building next door – one of the largest in the UK, and our </a:t>
            </a:r>
            <a:r>
              <a:rPr lang="en-US" sz="1200" kern="1200" dirty="0" smtClean="0">
                <a:solidFill>
                  <a:schemeClr val="tx1"/>
                </a:solidFill>
                <a:latin typeface="+mn-lt"/>
                <a:ea typeface="+mn-ea"/>
                <a:cs typeface="+mn-cs"/>
              </a:rPr>
              <a:t>computer networking facilities </a:t>
            </a:r>
            <a:r>
              <a:rPr lang="en-GB" b="0" baseline="0" dirty="0" smtClean="0"/>
              <a:t>which are among the best in all of Europe. Our lawyers too, are taught in a replica courtroom – constantly practising their craft in a real world setting.</a:t>
            </a:r>
          </a:p>
          <a:p>
            <a:endParaRPr lang="en-GB" dirty="0" smtClean="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b="1" baseline="0" dirty="0" smtClean="0"/>
              <a:t>ALUMNI:</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baseline="0" dirty="0" smtClean="0"/>
              <a:t>And then there is  </a:t>
            </a:r>
            <a:r>
              <a:rPr lang="en-GB" baseline="0" dirty="0" smtClean="0"/>
              <a:t>the success of the people who come and study here and then go and make their mark on the world</a:t>
            </a:r>
          </a:p>
          <a:p>
            <a:pPr marL="171450" lvl="0" indent="-171450">
              <a:buFont typeface="Arial" pitchFamily="34" charset="0"/>
              <a:buChar char="•"/>
            </a:pPr>
            <a:endParaRPr lang="en-GB" baseline="0" dirty="0" smtClean="0"/>
          </a:p>
          <a:p>
            <a:pPr marL="171450" lvl="0" indent="-171450">
              <a:buFont typeface="Arial" pitchFamily="34" charset="0"/>
              <a:buChar char="•"/>
            </a:pPr>
            <a:r>
              <a:rPr lang="en-GB" baseline="0" dirty="0" smtClean="0"/>
              <a:t>A dotcom billionaire in California, a lawyer who helped free an innocent women from a death sentence in Sudan and Lily Pebbles, whose fashion </a:t>
            </a:r>
            <a:r>
              <a:rPr lang="en-GB" baseline="0" dirty="0" err="1" smtClean="0"/>
              <a:t>vlogs</a:t>
            </a:r>
            <a:r>
              <a:rPr lang="en-GB" baseline="0" dirty="0" smtClean="0"/>
              <a:t> are seen by a million YouTube viewers every week.</a:t>
            </a:r>
            <a:br>
              <a:rPr lang="en-GB" baseline="0" dirty="0" smtClean="0"/>
            </a:br>
            <a:endParaRPr lang="en-GB" baseline="0" dirty="0" smtClean="0"/>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baseline="0" dirty="0" smtClean="0"/>
              <a:t>Employers know what our graduates offer too, and have an idea of what ‘the BCU Graduate’ can give them. There are no shortage of examples – Jaguar Land Rover, Sky News, Birmingham Women’s Hospital … they’re among countless employers who know that a BCU graduate delivers what they need.</a:t>
            </a:r>
          </a:p>
          <a:p>
            <a:pPr marL="171450" lvl="0" indent="-171450">
              <a:buFont typeface="Arial" pitchFamily="34" charset="0"/>
              <a:buChar char="•"/>
            </a:pP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F8BFCA1-409F-428A-9FAA-A1245EED5800}" type="slidenum">
              <a:rPr lang="en-GB" smtClean="0"/>
              <a:t>3</a:t>
            </a:fld>
            <a:endParaRPr lang="en-GB"/>
          </a:p>
        </p:txBody>
      </p:sp>
    </p:spTree>
    <p:extLst>
      <p:ext uri="{BB962C8B-B14F-4D97-AF65-F5344CB8AC3E}">
        <p14:creationId xmlns:p14="http://schemas.microsoft.com/office/powerpoint/2010/main" val="2591703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GB" sz="1200" b="1" u="sng" kern="1200" baseline="0" dirty="0" smtClean="0">
                <a:solidFill>
                  <a:schemeClr val="tx1"/>
                </a:solidFill>
                <a:effectLst/>
                <a:latin typeface="+mn-lt"/>
                <a:ea typeface="+mn-ea"/>
                <a:cs typeface="+mn-cs"/>
              </a:rPr>
              <a:t>BCU’s impact on the city</a:t>
            </a:r>
            <a:endParaRPr lang="en-GB" sz="1200" b="0" u="sng" kern="1200" baseline="0" dirty="0" smtClean="0">
              <a:solidFill>
                <a:schemeClr val="tx1"/>
              </a:solidFill>
              <a:effectLst/>
              <a:latin typeface="+mn-lt"/>
              <a:ea typeface="+mn-ea"/>
              <a:cs typeface="+mn-cs"/>
            </a:endParaRPr>
          </a:p>
          <a:p>
            <a:pPr marL="171450" lvl="0" indent="-171450">
              <a:buFont typeface="Arial" pitchFamily="34" charset="0"/>
              <a:buChar cha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I talked about our facilities but I also want to say something about our remarkable new campus here at the heart of Birmingham. </a:t>
            </a:r>
            <a:r>
              <a:rPr lang="en-GB" sz="1200" kern="1200" dirty="0" smtClean="0">
                <a:solidFill>
                  <a:schemeClr val="tx1"/>
                </a:solidFill>
                <a:effectLst/>
                <a:latin typeface="+mn-lt"/>
                <a:ea typeface="+mn-ea"/>
                <a:cs typeface="+mn-cs"/>
              </a:rPr>
              <a:t>Just as Birmingham as a</a:t>
            </a:r>
            <a:r>
              <a:rPr lang="en-GB" sz="1200" kern="1200" baseline="0" dirty="0" smtClean="0">
                <a:solidFill>
                  <a:schemeClr val="tx1"/>
                </a:solidFill>
                <a:effectLst/>
                <a:latin typeface="+mn-lt"/>
                <a:ea typeface="+mn-ea"/>
                <a:cs typeface="+mn-cs"/>
              </a:rPr>
              <a:t> city is changing before our eyes, so our University is a massive part of that transformation …</a:t>
            </a: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We have literally picked up this unloved and uninspiring quarter</a:t>
            </a:r>
            <a:r>
              <a:rPr lang="en-GB" sz="1200" kern="1200" baseline="0" dirty="0" smtClean="0">
                <a:solidFill>
                  <a:schemeClr val="tx1"/>
                </a:solidFill>
                <a:effectLst/>
                <a:latin typeface="+mn-lt"/>
                <a:ea typeface="+mn-ea"/>
                <a:cs typeface="+mn-cs"/>
              </a:rPr>
              <a:t> of Birmingham’s City Centre, known as Eastside, and made it what you can see today – go and stand in the City Park outside and look around you, or go to the top floor of the Curzon Building and look out across the city …</a:t>
            </a:r>
            <a:br>
              <a:rPr lang="en-GB" sz="1200" kern="1200" baseline="0" dirty="0" smtClean="0">
                <a:solidFill>
                  <a:schemeClr val="tx1"/>
                </a:solidFill>
                <a:effectLst/>
                <a:latin typeface="+mn-lt"/>
                <a:ea typeface="+mn-ea"/>
                <a:cs typeface="+mn-cs"/>
              </a:rPr>
            </a:br>
            <a:endParaRPr lang="en-GB"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F8BFCA1-409F-428A-9FAA-A1245EED5800}" type="slidenum">
              <a:rPr lang="en-GB" smtClean="0"/>
              <a:t>4</a:t>
            </a:fld>
            <a:endParaRPr lang="en-GB"/>
          </a:p>
        </p:txBody>
      </p:sp>
    </p:spTree>
    <p:extLst>
      <p:ext uri="{BB962C8B-B14F-4D97-AF65-F5344CB8AC3E}">
        <p14:creationId xmlns:p14="http://schemas.microsoft.com/office/powerpoint/2010/main" val="2947168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GB" b="1" u="sng" baseline="0" dirty="0" smtClean="0"/>
              <a:t>City South &amp; Conservatoire</a:t>
            </a:r>
          </a:p>
          <a:p>
            <a:pPr marL="0" lvl="0" indent="0">
              <a:buFont typeface="Arial" pitchFamily="34" charset="0"/>
              <a:buNone/>
            </a:pPr>
            <a:endParaRPr lang="en-GB" baseline="0" dirty="0" smtClean="0"/>
          </a:p>
          <a:p>
            <a:pPr marL="171450" lvl="0" indent="-171450">
              <a:buFont typeface="Arial"/>
              <a:buChar char="•"/>
            </a:pPr>
            <a:r>
              <a:rPr lang="en-GB" sz="1200" kern="1200" baseline="0" dirty="0" smtClean="0">
                <a:solidFill>
                  <a:schemeClr val="tx1"/>
                </a:solidFill>
                <a:effectLst/>
                <a:latin typeface="+mn-lt"/>
                <a:ea typeface="+mn-ea"/>
                <a:cs typeface="+mn-cs"/>
              </a:rPr>
              <a:t>And it isn’t just here at Eastside that we’re making changes to our estate that will give our students the very best environment in which to study … we’re also investing massively in our other major campus, in Edgbaston, called City South.</a:t>
            </a:r>
          </a:p>
          <a:p>
            <a:pPr marL="171450" lvl="0" indent="-171450">
              <a:buFont typeface="Arial"/>
              <a:buChar char="•"/>
            </a:pPr>
            <a:endParaRPr lang="en-GB" sz="1200" kern="1200" baseline="0" dirty="0" smtClean="0">
              <a:solidFill>
                <a:schemeClr val="tx1"/>
              </a:solidFill>
              <a:effectLst/>
              <a:latin typeface="+mn-lt"/>
              <a:ea typeface="+mn-ea"/>
              <a:cs typeface="+mn-cs"/>
            </a:endParaRPr>
          </a:p>
          <a:p>
            <a:pPr marL="171450" lvl="0" indent="-171450">
              <a:buFont typeface="Arial"/>
              <a:buChar char="•"/>
            </a:pPr>
            <a:r>
              <a:rPr lang="en-GB" sz="1200" kern="1200" baseline="0" dirty="0" smtClean="0">
                <a:solidFill>
                  <a:schemeClr val="tx1"/>
                </a:solidFill>
                <a:effectLst/>
                <a:latin typeface="+mn-lt"/>
                <a:ea typeface="+mn-ea"/>
                <a:cs typeface="+mn-cs"/>
              </a:rPr>
              <a:t>On the left you can see our new building at City South, which we aim to open next year – this will give us a new home for our School of Education and to our completely new School of Health Sciences … creating the professionals of tomorrow who will support the health and wellbeing of our region in the years to come</a:t>
            </a:r>
          </a:p>
          <a:p>
            <a:pPr marL="171450" lvl="0" indent="-171450">
              <a:buFont typeface="Arial"/>
              <a:buChar char="•"/>
            </a:pPr>
            <a:endParaRPr lang="en-GB" sz="1200" kern="1200" baseline="0" dirty="0" smtClean="0">
              <a:solidFill>
                <a:schemeClr val="tx1"/>
              </a:solidFill>
              <a:effectLst/>
              <a:latin typeface="+mn-lt"/>
              <a:ea typeface="+mn-ea"/>
              <a:cs typeface="+mn-cs"/>
            </a:endParaRPr>
          </a:p>
          <a:p>
            <a:pPr marL="171450" lvl="0" indent="-171450">
              <a:buFont typeface="Arial"/>
              <a:buChar char="•"/>
            </a:pPr>
            <a:r>
              <a:rPr lang="en-GB" sz="1200" kern="1200" baseline="0" dirty="0" smtClean="0">
                <a:solidFill>
                  <a:schemeClr val="tx1"/>
                </a:solidFill>
                <a:effectLst/>
                <a:latin typeface="+mn-lt"/>
                <a:ea typeface="+mn-ea"/>
                <a:cs typeface="+mn-cs"/>
              </a:rPr>
              <a:t>On the right is our genuinely state of the art new Conservatoire – here on this campus, where from next September we will be teaching our talented music students everything they need to take their place in the contemporary creative arts economy. </a:t>
            </a:r>
          </a:p>
          <a:p>
            <a:pPr marL="171450" lvl="0" indent="-171450">
              <a:buFont typeface="Arial"/>
              <a:buChar char="•"/>
            </a:pPr>
            <a:endParaRPr lang="en-GB" sz="1200" kern="1200" baseline="0" dirty="0" smtClean="0">
              <a:solidFill>
                <a:schemeClr val="tx1"/>
              </a:solidFill>
              <a:effectLst/>
              <a:latin typeface="+mn-lt"/>
              <a:ea typeface="+mn-ea"/>
              <a:cs typeface="+mn-cs"/>
            </a:endParaRPr>
          </a:p>
          <a:p>
            <a:pPr marL="171450" lvl="0" indent="-171450">
              <a:buFont typeface="Arial"/>
              <a:buChar char="•"/>
            </a:pPr>
            <a:r>
              <a:rPr lang="en-GB" sz="1200" kern="1200" baseline="0" dirty="0" smtClean="0">
                <a:solidFill>
                  <a:schemeClr val="tx1"/>
                </a:solidFill>
                <a:effectLst/>
                <a:latin typeface="+mn-lt"/>
                <a:ea typeface="+mn-ea"/>
                <a:cs typeface="+mn-cs"/>
              </a:rPr>
              <a:t>It’s all part of a £260m spending programme</a:t>
            </a:r>
          </a:p>
        </p:txBody>
      </p:sp>
      <p:sp>
        <p:nvSpPr>
          <p:cNvPr id="4" name="Slide Number Placeholder 3"/>
          <p:cNvSpPr>
            <a:spLocks noGrp="1"/>
          </p:cNvSpPr>
          <p:nvPr>
            <p:ph type="sldNum" sz="quarter" idx="10"/>
          </p:nvPr>
        </p:nvSpPr>
        <p:spPr/>
        <p:txBody>
          <a:bodyPr/>
          <a:lstStyle/>
          <a:p>
            <a:fld id="{ACA565E6-DBA0-2F4F-B17D-C693F50BA41E}" type="slidenum">
              <a:rPr lang="en-US" smtClean="0"/>
              <a:t>5</a:t>
            </a:fld>
            <a:endParaRPr lang="en-US" dirty="0"/>
          </a:p>
        </p:txBody>
      </p:sp>
    </p:spTree>
    <p:extLst>
      <p:ext uri="{BB962C8B-B14F-4D97-AF65-F5344CB8AC3E}">
        <p14:creationId xmlns:p14="http://schemas.microsoft.com/office/powerpoint/2010/main" val="2466389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GB" sz="1200" b="1" u="sng" kern="1200" baseline="0" dirty="0" smtClean="0">
                <a:solidFill>
                  <a:schemeClr val="tx1"/>
                </a:solidFill>
                <a:effectLst/>
                <a:latin typeface="+mn-lt"/>
                <a:ea typeface="+mn-ea"/>
                <a:cs typeface="+mn-cs"/>
              </a:rPr>
              <a:t>Embedded  in City’s history</a:t>
            </a:r>
            <a:endParaRPr lang="en-GB" sz="1200" b="0" u="sng" kern="1200" baseline="0" dirty="0" smtClean="0">
              <a:solidFill>
                <a:schemeClr val="tx1"/>
              </a:solidFill>
              <a:effectLst/>
              <a:latin typeface="+mn-lt"/>
              <a:ea typeface="+mn-ea"/>
              <a:cs typeface="+mn-cs"/>
            </a:endParaRPr>
          </a:p>
          <a:p>
            <a:pPr marL="0" lvl="0" indent="0">
              <a:buFont typeface="Arial" pitchFamily="34" charset="0"/>
              <a:buNone/>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But just as we’re promoting and leading change at the heart of this great city, we are also marrying change with a wonderful history.</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So just as Birmingham has its gleaming new buildings, exciting 21</a:t>
            </a:r>
            <a:r>
              <a:rPr lang="en-GB" sz="1200" kern="1200" baseline="30000" dirty="0" smtClean="0">
                <a:solidFill>
                  <a:schemeClr val="tx1"/>
                </a:solidFill>
                <a:effectLst/>
                <a:latin typeface="+mn-lt"/>
                <a:ea typeface="+mn-ea"/>
                <a:cs typeface="+mn-cs"/>
              </a:rPr>
              <a:t>st</a:t>
            </a:r>
            <a:r>
              <a:rPr lang="en-GB" sz="1200" kern="1200" baseline="0" dirty="0" smtClean="0">
                <a:solidFill>
                  <a:schemeClr val="tx1"/>
                </a:solidFill>
                <a:effectLst/>
                <a:latin typeface="+mn-lt"/>
                <a:ea typeface="+mn-ea"/>
                <a:cs typeface="+mn-cs"/>
              </a:rPr>
              <a:t> century architecture like the new Library, so too it has its wonderful Victorian history.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And it is the same for us.</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Just as we have this wonderful new campus, so too w</a:t>
            </a:r>
            <a:r>
              <a:rPr lang="en-GB" dirty="0" smtClean="0"/>
              <a:t>e can trace our roots back as far as 1843, with the founding of the Birmingham Government School of Design.</a:t>
            </a:r>
          </a:p>
          <a:p>
            <a:pPr marL="171450" lvl="0" indent="-171450">
              <a:buFont typeface="Arial" pitchFamily="34" charset="0"/>
              <a:buChar char="•"/>
            </a:pPr>
            <a:endParaRPr lang="en-GB" dirty="0" smtClean="0"/>
          </a:p>
          <a:p>
            <a:pPr marL="171450" lvl="0" indent="-171450">
              <a:buFont typeface="Arial" pitchFamily="34" charset="0"/>
              <a:buChar char="•"/>
            </a:pPr>
            <a:r>
              <a:rPr lang="en-GB" dirty="0" smtClean="0"/>
              <a:t>And only last year our</a:t>
            </a:r>
            <a:r>
              <a:rPr lang="en-GB" baseline="0" dirty="0" smtClean="0"/>
              <a:t> </a:t>
            </a:r>
            <a:r>
              <a:rPr lang="en-GB" dirty="0" smtClean="0"/>
              <a:t>School of Jewellery</a:t>
            </a:r>
            <a:r>
              <a:rPr lang="en-GB" baseline="0" dirty="0" smtClean="0"/>
              <a:t> </a:t>
            </a:r>
            <a:r>
              <a:rPr lang="en-GB" dirty="0" smtClean="0"/>
              <a:t>celebrated its 125</a:t>
            </a:r>
            <a:r>
              <a:rPr lang="en-GB" baseline="30000" dirty="0" smtClean="0"/>
              <a:t>th</a:t>
            </a:r>
            <a:r>
              <a:rPr lang="en-GB" baseline="0" dirty="0" smtClean="0"/>
              <a:t> anniversary … showing how, </a:t>
            </a:r>
            <a:r>
              <a:rPr lang="en-GB" i="1" baseline="0" dirty="0" smtClean="0"/>
              <a:t>like the city around us</a:t>
            </a:r>
            <a:r>
              <a:rPr lang="en-GB" baseline="0" dirty="0" smtClean="0"/>
              <a:t>, </a:t>
            </a:r>
            <a:r>
              <a:rPr lang="en-GB" b="1" baseline="0" dirty="0" smtClean="0"/>
              <a:t>BCU is a marriage of the timeless strength of our industrial heritage and the modernity of a fast paced 21</a:t>
            </a:r>
            <a:r>
              <a:rPr lang="en-GB" b="1" baseline="30000" dirty="0" smtClean="0"/>
              <a:t>st</a:t>
            </a:r>
            <a:r>
              <a:rPr lang="en-GB" b="1" baseline="0" dirty="0" smtClean="0"/>
              <a:t> century city  that is changing by the day</a:t>
            </a:r>
            <a:endParaRPr lang="en-GB" b="1" dirty="0" smtClean="0"/>
          </a:p>
        </p:txBody>
      </p:sp>
      <p:sp>
        <p:nvSpPr>
          <p:cNvPr id="4" name="Slide Number Placeholder 3"/>
          <p:cNvSpPr>
            <a:spLocks noGrp="1"/>
          </p:cNvSpPr>
          <p:nvPr>
            <p:ph type="sldNum" sz="quarter" idx="10"/>
          </p:nvPr>
        </p:nvSpPr>
        <p:spPr/>
        <p:txBody>
          <a:bodyPr/>
          <a:lstStyle/>
          <a:p>
            <a:fld id="{9F8BFCA1-409F-428A-9FAA-A1245EED5800}" type="slidenum">
              <a:rPr lang="en-GB" smtClean="0"/>
              <a:t>6</a:t>
            </a:fld>
            <a:endParaRPr lang="en-GB"/>
          </a:p>
        </p:txBody>
      </p:sp>
    </p:spTree>
    <p:extLst>
      <p:ext uri="{BB962C8B-B14F-4D97-AF65-F5344CB8AC3E}">
        <p14:creationId xmlns:p14="http://schemas.microsoft.com/office/powerpoint/2010/main" val="22159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baseline="0" dirty="0" smtClean="0"/>
              <a:t>The changing face of Birmingham</a:t>
            </a:r>
          </a:p>
          <a:p>
            <a:endParaRPr lang="en-GB" b="0" baseline="0" dirty="0" smtClean="0"/>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I have mentioned the change taking place in Birmingham more broadly and just want to come back to that for a brief moment</a:t>
            </a:r>
            <a:r>
              <a:rPr lang="en-GB" sz="1200" kern="1200" baseline="0" dirty="0" smtClean="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dirty="0" smtClean="0">
                <a:solidFill>
                  <a:schemeClr val="tx1"/>
                </a:solidFill>
                <a:effectLst/>
                <a:latin typeface="+mn-lt"/>
                <a:ea typeface="+mn-ea"/>
                <a:cs typeface="+mn-cs"/>
              </a:rPr>
              <a:t>Some of you may be from Birmingham</a:t>
            </a:r>
            <a:r>
              <a:rPr lang="en-GB" sz="1200" kern="1200" baseline="0" dirty="0" smtClean="0">
                <a:solidFill>
                  <a:schemeClr val="tx1"/>
                </a:solidFill>
                <a:effectLst/>
                <a:latin typeface="+mn-lt"/>
                <a:ea typeface="+mn-ea"/>
                <a:cs typeface="+mn-cs"/>
              </a:rPr>
              <a:t> or</a:t>
            </a:r>
            <a:r>
              <a:rPr lang="en-GB" sz="1200" kern="1200" dirty="0" smtClean="0">
                <a:solidFill>
                  <a:schemeClr val="tx1"/>
                </a:solidFill>
                <a:effectLst/>
                <a:latin typeface="+mn-lt"/>
                <a:ea typeface="+mn-ea"/>
                <a:cs typeface="+mn-cs"/>
              </a:rPr>
              <a:t> the wider region. Whatever the case, you may know or</a:t>
            </a:r>
            <a:r>
              <a:rPr lang="en-GB" sz="1200" kern="1200" baseline="0" dirty="0" smtClean="0">
                <a:solidFill>
                  <a:schemeClr val="tx1"/>
                </a:solidFill>
                <a:effectLst/>
                <a:latin typeface="+mn-lt"/>
                <a:ea typeface="+mn-ea"/>
                <a:cs typeface="+mn-cs"/>
              </a:rPr>
              <a:t> have heard that this is a very different place to the one it used to be.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Just take a look at some of the images above…Grand Central, and the amazing new station planned for HS2 just outside this building. Major employers are flocking here too – HSBC, Deutsche Bank, accountancy firm </a:t>
            </a:r>
            <a:r>
              <a:rPr lang="en-GB" sz="1200" kern="1200" baseline="0" dirty="0" err="1" smtClean="0">
                <a:solidFill>
                  <a:schemeClr val="tx1"/>
                </a:solidFill>
                <a:effectLst/>
                <a:latin typeface="+mn-lt"/>
                <a:ea typeface="+mn-ea"/>
                <a:cs typeface="+mn-cs"/>
              </a:rPr>
              <a:t>Mazars</a:t>
            </a:r>
            <a:r>
              <a:rPr lang="en-GB" sz="1200" kern="1200" baseline="0" dirty="0" smtClean="0">
                <a:solidFill>
                  <a:schemeClr val="tx1"/>
                </a:solidFill>
                <a:effectLst/>
                <a:latin typeface="+mn-lt"/>
                <a:ea typeface="+mn-ea"/>
                <a:cs typeface="+mn-cs"/>
              </a:rPr>
              <a:t>, HS2.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kern="1200" baseline="0" dirty="0" smtClean="0">
                <a:solidFill>
                  <a:schemeClr val="tx1"/>
                </a:solidFill>
                <a:effectLst/>
                <a:latin typeface="+mn-lt"/>
                <a:ea typeface="+mn-ea"/>
                <a:cs typeface="+mn-cs"/>
              </a:rPr>
              <a:t>Walk around Birmingham today and the economic and cultural renaissance is palpable. This city is changing before our eyes, the skyline is transforming and attitudes – of those of us who live here and those visiting – are developing in sync.</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GB" sz="1200" kern="1200" baseline="0" dirty="0" smtClean="0">
              <a:solidFill>
                <a:schemeClr val="tx1"/>
              </a:solidFill>
              <a:effectLst/>
              <a:latin typeface="+mn-lt"/>
              <a:ea typeface="+mn-ea"/>
              <a:cs typeface="+mn-cs"/>
            </a:endParaRPr>
          </a:p>
          <a:p>
            <a:pPr marL="0" indent="0">
              <a:buFont typeface="Arial"/>
              <a:buNone/>
            </a:pPr>
            <a:endParaRPr lang="en-US" dirty="0" smtClean="0"/>
          </a:p>
        </p:txBody>
      </p:sp>
      <p:sp>
        <p:nvSpPr>
          <p:cNvPr id="4" name="Slide Number Placeholder 3"/>
          <p:cNvSpPr>
            <a:spLocks noGrp="1"/>
          </p:cNvSpPr>
          <p:nvPr>
            <p:ph type="sldNum" sz="quarter" idx="10"/>
          </p:nvPr>
        </p:nvSpPr>
        <p:spPr/>
        <p:txBody>
          <a:bodyPr/>
          <a:lstStyle/>
          <a:p>
            <a:fld id="{9F8BFCA1-409F-428A-9FAA-A1245EED5800}" type="slidenum">
              <a:rPr lang="en-GB" smtClean="0"/>
              <a:t>7</a:t>
            </a:fld>
            <a:endParaRPr lang="en-GB"/>
          </a:p>
        </p:txBody>
      </p:sp>
    </p:spTree>
    <p:extLst>
      <p:ext uri="{BB962C8B-B14F-4D97-AF65-F5344CB8AC3E}">
        <p14:creationId xmlns:p14="http://schemas.microsoft.com/office/powerpoint/2010/main" val="249888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GB" baseline="0" dirty="0" smtClean="0"/>
              <a:t>I have told you about how we embed real world practice into our curriculum but I also want to mention two other powerful initiatives here at BCU that help make students ready to make a mark on the world when they graduate …</a:t>
            </a:r>
          </a:p>
          <a:p>
            <a:pPr marL="0" lvl="0" indent="0">
              <a:buFont typeface="Arial" pitchFamily="34" charset="0"/>
              <a:buNone/>
            </a:pPr>
            <a:endParaRPr lang="en-GB" baseline="0" dirty="0" smtClean="0"/>
          </a:p>
          <a:p>
            <a:pPr marL="0" lvl="0" indent="0">
              <a:buFont typeface="Arial" pitchFamily="34" charset="0"/>
              <a:buNone/>
            </a:pPr>
            <a:r>
              <a:rPr lang="en-GB" b="1" u="sng" baseline="0" dirty="0" smtClean="0"/>
              <a:t>Graduate +</a:t>
            </a:r>
          </a:p>
          <a:p>
            <a:pPr marL="0" lvl="0" indent="0">
              <a:buFont typeface="Arial" pitchFamily="34" charset="0"/>
              <a:buNone/>
            </a:pPr>
            <a:endParaRPr lang="en-GB" b="1" baseline="0" dirty="0" smtClean="0"/>
          </a:p>
          <a:p>
            <a:pPr marL="171450" indent="-171450">
              <a:buFont typeface="Arial"/>
              <a:buChar char="•"/>
            </a:pPr>
            <a:r>
              <a:rPr lang="en-GB" sz="1200" kern="1200" dirty="0" smtClean="0">
                <a:solidFill>
                  <a:schemeClr val="tx1"/>
                </a:solidFill>
                <a:effectLst/>
                <a:latin typeface="+mn-lt"/>
                <a:ea typeface="+mn-ea"/>
                <a:cs typeface="+mn-cs"/>
              </a:rPr>
              <a:t>GRADUATE + is our undergraduate continuing</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professional development programme for all students</a:t>
            </a:r>
          </a:p>
          <a:p>
            <a:pPr marL="0" indent="0">
              <a:buFont typeface="Arial"/>
              <a:buNone/>
            </a:pPr>
            <a:endParaRPr lang="en-GB"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It starts with an online personal development test</a:t>
            </a:r>
            <a:r>
              <a:rPr lang="en-GB" sz="1200" kern="1200" baseline="0" dirty="0" smtClean="0">
                <a:solidFill>
                  <a:schemeClr val="tx1"/>
                </a:solidFill>
                <a:effectLst/>
                <a:latin typeface="+mn-lt"/>
                <a:ea typeface="+mn-ea"/>
                <a:cs typeface="+mn-cs"/>
              </a:rPr>
              <a:t>, which </a:t>
            </a:r>
            <a:r>
              <a:rPr lang="en-GB" sz="1200" kern="1200" dirty="0" smtClean="0">
                <a:solidFill>
                  <a:schemeClr val="tx1"/>
                </a:solidFill>
                <a:effectLst/>
                <a:latin typeface="+mn-lt"/>
                <a:ea typeface="+mn-ea"/>
                <a:cs typeface="+mn-cs"/>
              </a:rPr>
              <a:t>produces an individualised report for each student to show strength and development gaps in terms of their employability</a:t>
            </a:r>
          </a:p>
          <a:p>
            <a:pPr marL="0" indent="0">
              <a:buFont typeface="Arial"/>
              <a:buNone/>
            </a:pPr>
            <a:endParaRPr lang="en-GB"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Through special workshops and a points based model leading to a</a:t>
            </a:r>
            <a:r>
              <a:rPr lang="en-GB" sz="1200" kern="1200" baseline="0" dirty="0" smtClean="0">
                <a:solidFill>
                  <a:schemeClr val="tx1"/>
                </a:solidFill>
                <a:effectLst/>
                <a:latin typeface="+mn-lt"/>
                <a:ea typeface="+mn-ea"/>
                <a:cs typeface="+mn-cs"/>
              </a:rPr>
              <a:t> Graduate + award, the </a:t>
            </a:r>
            <a:r>
              <a:rPr lang="en-GB" sz="1200" kern="1200" dirty="0" smtClean="0">
                <a:solidFill>
                  <a:schemeClr val="tx1"/>
                </a:solidFill>
                <a:effectLst/>
                <a:latin typeface="+mn-lt"/>
                <a:ea typeface="+mn-ea"/>
                <a:cs typeface="+mn-cs"/>
              </a:rPr>
              <a:t>University will then help</a:t>
            </a:r>
            <a:r>
              <a:rPr lang="en-GB" sz="1200" kern="1200" baseline="0" dirty="0" smtClean="0">
                <a:solidFill>
                  <a:schemeClr val="tx1"/>
                </a:solidFill>
                <a:effectLst/>
                <a:latin typeface="+mn-lt"/>
                <a:ea typeface="+mn-ea"/>
                <a:cs typeface="+mn-cs"/>
              </a:rPr>
              <a:t> each student to develop to the point where they are as employable as it is possible to be on graduating.</a:t>
            </a:r>
            <a:endParaRPr lang="en-GB" dirty="0" smtClean="0">
              <a:effectLst/>
            </a:endParaRPr>
          </a:p>
          <a:p>
            <a:pPr marL="171450" indent="-171450">
              <a:buFont typeface="Arial"/>
              <a:buChar char="•"/>
            </a:pPr>
            <a:endParaRPr lang="en-GB" baseline="0" dirty="0" smtClean="0"/>
          </a:p>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lang="en-GB" b="1" u="sng" baseline="0" dirty="0" err="1" smtClean="0"/>
              <a:t>OpportUNIty</a:t>
            </a:r>
            <a:endParaRPr lang="en-GB" b="1" u="sng" baseline="0" dirty="0" smtClean="0"/>
          </a:p>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endParaRPr lang="en-GB" b="1" baseline="0" dirty="0" smtClean="0"/>
          </a:p>
          <a:p>
            <a:pPr marL="171450" lvl="0" indent="-171450">
              <a:buFont typeface="Arial" pitchFamily="34" charset="0"/>
              <a:buChar char="•"/>
            </a:pPr>
            <a:r>
              <a:rPr lang="en-GB" baseline="0" dirty="0" smtClean="0"/>
              <a:t>And as if that isn’t enough, we also give our students actual jobs, real work through our </a:t>
            </a:r>
            <a:r>
              <a:rPr lang="en-GB" baseline="0" dirty="0" err="1" smtClean="0"/>
              <a:t>OpportUNIty</a:t>
            </a:r>
            <a:r>
              <a:rPr lang="en-GB" baseline="0" dirty="0" smtClean="0"/>
              <a:t> programme – a scheme through which they work for the University while they are studying here – something well over 1,200 of our current students have been able to do, gaining real world experience and some useful income too.</a:t>
            </a:r>
          </a:p>
          <a:p>
            <a:pPr marL="171450" indent="-171450">
              <a:buFont typeface="Arial"/>
              <a:buChar char="•"/>
            </a:pPr>
            <a:endParaRPr lang="en-GB" baseline="0" dirty="0" smtClean="0"/>
          </a:p>
          <a:p>
            <a:pPr marL="171450" lvl="0" indent="-171450">
              <a:buFont typeface="Arial"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9F8BFCA1-409F-428A-9FAA-A1245EED5800}" type="slidenum">
              <a:rPr lang="en-GB" smtClean="0"/>
              <a:t>8</a:t>
            </a:fld>
            <a:endParaRPr lang="en-GB"/>
          </a:p>
        </p:txBody>
      </p:sp>
    </p:spTree>
    <p:extLst>
      <p:ext uri="{BB962C8B-B14F-4D97-AF65-F5344CB8AC3E}">
        <p14:creationId xmlns:p14="http://schemas.microsoft.com/office/powerpoint/2010/main" val="649975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GB" b="0" u="none" baseline="0" dirty="0" smtClean="0"/>
              <a:t>BCU is an exciting place to study and we are right in the heart of an incredibly exciting and vibrant city. Many of our students grab every opportunity with both hands and enjoy every aspect of their time with us. </a:t>
            </a:r>
          </a:p>
          <a:p>
            <a:pPr marL="0" lvl="0" indent="0">
              <a:buFont typeface="Arial" pitchFamily="34" charset="0"/>
              <a:buNone/>
            </a:pPr>
            <a:endParaRPr lang="en-GB" b="0" u="none" baseline="0" dirty="0" smtClean="0"/>
          </a:p>
          <a:p>
            <a:pPr marL="0" lvl="0" indent="0">
              <a:buFont typeface="Arial" pitchFamily="34" charset="0"/>
              <a:buNone/>
            </a:pPr>
            <a:r>
              <a:rPr lang="en-GB" b="0" u="none" baseline="0" dirty="0" smtClean="0"/>
              <a:t>But we know there are times when people need a bit of support, with either their studies or general wellbeing, and so I would also like to just touch on some of the care and support we offer to all our students…</a:t>
            </a:r>
            <a:br>
              <a:rPr lang="en-GB" b="0" u="none" baseline="0" dirty="0" smtClean="0"/>
            </a:br>
            <a:endParaRPr lang="en-GB" baseline="0" dirty="0" smtClean="0"/>
          </a:p>
          <a:p>
            <a:pPr marL="171450" lvl="0" indent="-171450">
              <a:buFont typeface="Arial" pitchFamily="34" charset="0"/>
              <a:buChar char="•"/>
            </a:pPr>
            <a:r>
              <a:rPr lang="en-GB" baseline="0" dirty="0" smtClean="0"/>
              <a:t>We have a super </a:t>
            </a:r>
            <a:r>
              <a:rPr lang="en-GB" b="1" baseline="0" dirty="0" smtClean="0"/>
              <a:t>Student Affairs Team </a:t>
            </a:r>
            <a:r>
              <a:rPr lang="en-GB" baseline="0" dirty="0" smtClean="0"/>
              <a:t>on hand for any and every concern our learners might have – there aren’t many issues or problems that they haven’t come across before and know how to deal with.</a:t>
            </a:r>
          </a:p>
          <a:p>
            <a:pPr marL="0" lvl="0" indent="0">
              <a:buFont typeface="Arial" pitchFamily="34" charset="0"/>
              <a:buNone/>
            </a:pPr>
            <a:endParaRPr lang="en-GB" b="1" u="sng" baseline="0" dirty="0" smtClean="0"/>
          </a:p>
          <a:p>
            <a:pPr marL="0" lvl="0" indent="0">
              <a:buFont typeface="Arial" pitchFamily="34" charset="0"/>
              <a:buNone/>
            </a:pPr>
            <a:r>
              <a:rPr lang="en-GB" b="1" u="sng" baseline="0" dirty="0" smtClean="0"/>
              <a:t>Personal tutor</a:t>
            </a:r>
          </a:p>
          <a:p>
            <a:pPr marL="171450" lvl="0" indent="-171450">
              <a:buFont typeface="Arial"/>
              <a:buChar char="•"/>
            </a:pPr>
            <a:r>
              <a:rPr lang="en-GB" baseline="0" dirty="0" smtClean="0"/>
              <a:t>Our students’ academic needs are fully supported too, as each student has a personal tutor allocated to them to help with whatever course problems, or wider concerns they might have. </a:t>
            </a:r>
          </a:p>
          <a:p>
            <a:pPr marL="171450" lvl="0" indent="-171450">
              <a:buFont typeface="Arial" pitchFamily="34" charset="0"/>
              <a:buChar char="•"/>
            </a:pPr>
            <a:endParaRPr lang="en-GB"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u="sng" kern="1200" dirty="0" smtClean="0">
                <a:solidFill>
                  <a:schemeClr val="tx1"/>
                </a:solidFill>
                <a:effectLst/>
                <a:latin typeface="+mn-lt"/>
                <a:ea typeface="+mn-ea"/>
                <a:cs typeface="+mn-cs"/>
              </a:rPr>
              <a:t>ASK</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And then we have our </a:t>
            </a:r>
            <a:r>
              <a:rPr lang="en-GB" sz="1200" kern="1200" dirty="0" smtClean="0">
                <a:solidFill>
                  <a:schemeClr val="tx1"/>
                </a:solidFill>
                <a:effectLst/>
                <a:latin typeface="+mn-lt"/>
                <a:ea typeface="+mn-ea"/>
                <a:cs typeface="+mn-cs"/>
              </a:rPr>
              <a:t>state of the art</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student enquiry service, ASK, responsible for managing whatever queries or concerns a student might have. This service is available to students all across the University, and online too, with the ambitious strapline of ASK</a:t>
            </a:r>
            <a:r>
              <a:rPr lang="en-GB" sz="1200" kern="1200" baseline="0" dirty="0" smtClean="0">
                <a:solidFill>
                  <a:schemeClr val="tx1"/>
                </a:solidFill>
                <a:effectLst/>
                <a:latin typeface="+mn-lt"/>
                <a:ea typeface="+mn-ea"/>
                <a:cs typeface="+mn-cs"/>
              </a:rPr>
              <a:t> Us Anything.</a:t>
            </a:r>
            <a:endParaRPr lang="en-GB" sz="1200" kern="1200" dirty="0" smtClean="0">
              <a:solidFill>
                <a:schemeClr val="tx1"/>
              </a:solidFill>
              <a:effectLst/>
              <a:latin typeface="+mn-lt"/>
              <a:ea typeface="+mn-ea"/>
              <a:cs typeface="+mn-cs"/>
            </a:endParaRPr>
          </a:p>
          <a:p>
            <a:pPr marL="171450" lvl="0" indent="-171450">
              <a:buFont typeface="Arial" pitchFamily="34" charset="0"/>
              <a:buChar char="•"/>
            </a:pPr>
            <a:endParaRPr lang="en-GB" baseline="0" dirty="0" smtClean="0"/>
          </a:p>
        </p:txBody>
      </p:sp>
      <p:sp>
        <p:nvSpPr>
          <p:cNvPr id="4" name="Slide Number Placeholder 3"/>
          <p:cNvSpPr>
            <a:spLocks noGrp="1"/>
          </p:cNvSpPr>
          <p:nvPr>
            <p:ph type="sldNum" sz="quarter" idx="10"/>
          </p:nvPr>
        </p:nvSpPr>
        <p:spPr/>
        <p:txBody>
          <a:bodyPr/>
          <a:lstStyle/>
          <a:p>
            <a:fld id="{9F8BFCA1-409F-428A-9FAA-A1245EED5800}" type="slidenum">
              <a:rPr lang="en-GB" smtClean="0"/>
              <a:t>9</a:t>
            </a:fld>
            <a:endParaRPr lang="en-GB"/>
          </a:p>
        </p:txBody>
      </p:sp>
    </p:spTree>
    <p:extLst>
      <p:ext uri="{BB962C8B-B14F-4D97-AF65-F5344CB8AC3E}">
        <p14:creationId xmlns:p14="http://schemas.microsoft.com/office/powerpoint/2010/main" val="48433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b="1" u="sng" baseline="0" dirty="0" smtClean="0"/>
              <a:t>Our offer to Schools and Colleges</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GB" b="0" baseline="0" dirty="0" smtClean="0"/>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b="0" baseline="0" dirty="0" smtClean="0"/>
              <a:t>As you will know by the fact you’re with us today, we offer a wide range of opportunities to attend events or have us come and speak at your own institutions.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GB" b="0" baseline="0" dirty="0" smtClean="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GB" b="0" baseline="0" dirty="0" smtClean="0"/>
              <a:t>We are always keen to work more closely with you and we offer:</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GB" sz="1200" b="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kern="1200" dirty="0" smtClean="0">
                <a:solidFill>
                  <a:schemeClr val="tx1"/>
                </a:solidFill>
                <a:effectLst/>
                <a:latin typeface="+mn-lt"/>
                <a:ea typeface="+mn-ea"/>
                <a:cs typeface="+mn-cs"/>
              </a:rPr>
              <a:t>Talks and workshops on a wide range of subjects – delivered by staff and student ambassadors.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kern="1200" dirty="0" smtClean="0">
                <a:solidFill>
                  <a:schemeClr val="tx1"/>
                </a:solidFill>
                <a:effectLst/>
                <a:latin typeface="+mn-lt"/>
                <a:ea typeface="+mn-ea"/>
                <a:cs typeface="+mn-cs"/>
              </a:rPr>
              <a:t>We </a:t>
            </a:r>
            <a:r>
              <a:rPr lang="en-GB" sz="1200" kern="1200" baseline="0" dirty="0" smtClean="0">
                <a:solidFill>
                  <a:schemeClr val="tx1"/>
                </a:solidFill>
                <a:effectLst/>
                <a:latin typeface="+mn-lt"/>
                <a:ea typeface="+mn-ea"/>
                <a:cs typeface="+mn-cs"/>
              </a:rPr>
              <a:t>provide </a:t>
            </a:r>
            <a:r>
              <a:rPr lang="en-GB" sz="1200" kern="1200" dirty="0" smtClean="0">
                <a:solidFill>
                  <a:schemeClr val="tx1"/>
                </a:solidFill>
                <a:effectLst/>
                <a:latin typeface="+mn-lt"/>
                <a:ea typeface="+mn-ea"/>
                <a:cs typeface="+mn-cs"/>
              </a:rPr>
              <a:t>resources for students (Think Higher, revision guides and workbooks)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kern="1200" dirty="0" smtClean="0">
                <a:solidFill>
                  <a:schemeClr val="tx1"/>
                </a:solidFill>
                <a:effectLst/>
                <a:latin typeface="+mn-lt"/>
                <a:ea typeface="+mn-ea"/>
                <a:cs typeface="+mn-cs"/>
              </a:rPr>
              <a:t>We</a:t>
            </a:r>
            <a:r>
              <a:rPr lang="en-GB" sz="1200" kern="1200" baseline="0" dirty="0" smtClean="0">
                <a:solidFill>
                  <a:schemeClr val="tx1"/>
                </a:solidFill>
                <a:effectLst/>
                <a:latin typeface="+mn-lt"/>
                <a:ea typeface="+mn-ea"/>
                <a:cs typeface="+mn-cs"/>
              </a:rPr>
              <a:t> a</a:t>
            </a:r>
            <a:r>
              <a:rPr lang="en-GB" sz="1200" kern="1200" dirty="0" smtClean="0">
                <a:solidFill>
                  <a:schemeClr val="tx1"/>
                </a:solidFill>
                <a:effectLst/>
                <a:latin typeface="+mn-lt"/>
                <a:ea typeface="+mn-ea"/>
                <a:cs typeface="+mn-cs"/>
              </a:rPr>
              <a:t>ttend at careers fairs and information events</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kern="1200" dirty="0" smtClean="0">
                <a:solidFill>
                  <a:schemeClr val="tx1"/>
                </a:solidFill>
                <a:effectLst/>
                <a:latin typeface="+mn-lt"/>
                <a:ea typeface="+mn-ea"/>
                <a:cs typeface="+mn-cs"/>
              </a:rPr>
              <a:t>We deliver on-campus Taster Days and </a:t>
            </a:r>
            <a:r>
              <a:rPr lang="en-GB" sz="1200" kern="1200" dirty="0" err="1" smtClean="0">
                <a:solidFill>
                  <a:schemeClr val="tx1"/>
                </a:solidFill>
                <a:effectLst/>
                <a:latin typeface="+mn-lt"/>
                <a:ea typeface="+mn-ea"/>
                <a:cs typeface="+mn-cs"/>
              </a:rPr>
              <a:t>Masterclasses</a:t>
            </a:r>
            <a:endParaRPr lang="en-GB"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kern="1200" dirty="0" smtClean="0">
                <a:solidFill>
                  <a:schemeClr val="tx1"/>
                </a:solidFill>
                <a:effectLst/>
                <a:latin typeface="+mn-lt"/>
                <a:ea typeface="+mn-ea"/>
                <a:cs typeface="+mn-cs"/>
              </a:rPr>
              <a:t>And of course, you’ll find us at UCAS events – such as Birmingham UCAS at the NEC on 12 &amp; 13 June 2017</a:t>
            </a: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9F8BFCA1-409F-428A-9FAA-A1245EED5800}" type="slidenum">
              <a:rPr lang="en-GB" smtClean="0"/>
              <a:t>10</a:t>
            </a:fld>
            <a:endParaRPr lang="en-GB"/>
          </a:p>
        </p:txBody>
      </p:sp>
    </p:spTree>
    <p:extLst>
      <p:ext uri="{BB962C8B-B14F-4D97-AF65-F5344CB8AC3E}">
        <p14:creationId xmlns:p14="http://schemas.microsoft.com/office/powerpoint/2010/main" val="755480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GB" sz="1200" b="0" kern="1200" baseline="0" dirty="0" smtClean="0">
                <a:solidFill>
                  <a:schemeClr val="tx1"/>
                </a:solidFill>
                <a:effectLst/>
                <a:latin typeface="+mn-lt"/>
                <a:ea typeface="+mn-ea"/>
                <a:cs typeface="+mn-cs"/>
              </a:rPr>
              <a:t>Today you will be hearing from faculty leads in more detail about what we have to offer your students.</a:t>
            </a:r>
          </a:p>
          <a:p>
            <a:pPr marL="0" lvl="0" indent="0">
              <a:buFont typeface="Arial" pitchFamily="34" charset="0"/>
              <a:buNone/>
            </a:pPr>
            <a:endParaRPr lang="en-GB" sz="1200" b="0" kern="1200" baseline="0" dirty="0" smtClean="0">
              <a:solidFill>
                <a:schemeClr val="tx1"/>
              </a:solidFill>
              <a:effectLst/>
              <a:latin typeface="+mn-lt"/>
              <a:ea typeface="+mn-ea"/>
              <a:cs typeface="+mn-cs"/>
            </a:endParaRPr>
          </a:p>
          <a:p>
            <a:pPr marL="0" lvl="0" indent="0">
              <a:buFont typeface="Arial" pitchFamily="34" charset="0"/>
              <a:buNone/>
            </a:pPr>
            <a:r>
              <a:rPr lang="en-GB" sz="1200" b="0" kern="1200" dirty="0" smtClean="0">
                <a:solidFill>
                  <a:schemeClr val="tx1"/>
                </a:solidFill>
                <a:effectLst/>
                <a:latin typeface="+mn-lt"/>
                <a:ea typeface="+mn-ea"/>
                <a:cs typeface="+mn-cs"/>
              </a:rPr>
              <a:t>I hope that my presentation has set out how BCU</a:t>
            </a:r>
            <a:r>
              <a:rPr lang="en-GB" sz="1200" b="0" kern="1200" baseline="0" dirty="0" smtClean="0">
                <a:solidFill>
                  <a:schemeClr val="tx1"/>
                </a:solidFill>
                <a:effectLst/>
                <a:latin typeface="+mn-lt"/>
                <a:ea typeface="+mn-ea"/>
                <a:cs typeface="+mn-cs"/>
              </a:rPr>
              <a:t> has transformed into a </a:t>
            </a:r>
            <a:r>
              <a:rPr lang="en-GB" sz="1200" b="0" kern="1200" dirty="0" smtClean="0">
                <a:solidFill>
                  <a:schemeClr val="tx1"/>
                </a:solidFill>
                <a:effectLst/>
                <a:latin typeface="+mn-lt"/>
                <a:ea typeface="+mn-ea"/>
                <a:cs typeface="+mn-cs"/>
              </a:rPr>
              <a:t>dynamic, modern institution at the heart of a growing city.</a:t>
            </a:r>
            <a:r>
              <a:rPr lang="en-GB" sz="1200" b="0" kern="1200" baseline="0" dirty="0" smtClean="0">
                <a:solidFill>
                  <a:schemeClr val="tx1"/>
                </a:solidFill>
                <a:effectLst/>
                <a:latin typeface="+mn-lt"/>
                <a:ea typeface="+mn-ea"/>
                <a:cs typeface="+mn-cs"/>
              </a:rPr>
              <a:t> </a:t>
            </a:r>
          </a:p>
          <a:p>
            <a:pPr marL="0" lvl="0" indent="0">
              <a:buFont typeface="Arial" pitchFamily="34" charset="0"/>
              <a:buNone/>
            </a:pPr>
            <a:endParaRPr lang="en-GB" sz="1200" b="0" kern="1200" baseline="0" dirty="0" smtClean="0">
              <a:solidFill>
                <a:schemeClr val="tx1"/>
              </a:solidFill>
              <a:effectLst/>
              <a:latin typeface="+mn-lt"/>
              <a:ea typeface="+mn-ea"/>
              <a:cs typeface="+mn-cs"/>
            </a:endParaRPr>
          </a:p>
          <a:p>
            <a:pPr marL="0" lvl="0" indent="0">
              <a:buFont typeface="Arial" pitchFamily="34" charset="0"/>
              <a:buNone/>
            </a:pPr>
            <a:r>
              <a:rPr lang="en-GB" sz="1200" b="0" kern="1200" baseline="0" dirty="0" smtClean="0">
                <a:solidFill>
                  <a:schemeClr val="tx1"/>
                </a:solidFill>
                <a:effectLst/>
                <a:latin typeface="+mn-lt"/>
                <a:ea typeface="+mn-ea"/>
                <a:cs typeface="+mn-cs"/>
              </a:rPr>
              <a:t>I know that we have a packed and exciting programme today, so if anyone has any questions I’m around for most of the day and happy to catch up with you in person.</a:t>
            </a:r>
          </a:p>
          <a:p>
            <a:pPr marL="0" lvl="0" indent="0">
              <a:buFont typeface="Arial" pitchFamily="34" charset="0"/>
              <a:buNone/>
            </a:pPr>
            <a:endParaRPr lang="en-GB" sz="1200" b="0" kern="1200" baseline="0" dirty="0" smtClean="0">
              <a:solidFill>
                <a:schemeClr val="tx1"/>
              </a:solidFill>
              <a:effectLst/>
              <a:latin typeface="+mn-lt"/>
              <a:ea typeface="+mn-ea"/>
              <a:cs typeface="+mn-cs"/>
            </a:endParaRPr>
          </a:p>
          <a:p>
            <a:pPr marL="0" lvl="0" indent="0">
              <a:buFont typeface="Arial" pitchFamily="34" charset="0"/>
              <a:buNone/>
            </a:pPr>
            <a:r>
              <a:rPr lang="en-GB" sz="1200" b="0" kern="1200" baseline="0" dirty="0" smtClean="0">
                <a:solidFill>
                  <a:schemeClr val="tx1"/>
                </a:solidFill>
                <a:effectLst/>
                <a:latin typeface="+mn-lt"/>
                <a:ea typeface="+mn-ea"/>
                <a:cs typeface="+mn-cs"/>
              </a:rPr>
              <a:t>Please enjoy the rest of your day with us at Birmingham City University.</a:t>
            </a:r>
          </a:p>
          <a:p>
            <a:pPr marL="0" lvl="0" indent="0">
              <a:buFont typeface="Arial" pitchFamily="34" charset="0"/>
              <a:buNone/>
            </a:pPr>
            <a:endParaRPr lang="en-GB" sz="1200" b="0" kern="1200" baseline="0" dirty="0" smtClean="0">
              <a:solidFill>
                <a:schemeClr val="tx1"/>
              </a:solidFill>
              <a:effectLst/>
              <a:latin typeface="+mn-lt"/>
              <a:ea typeface="+mn-ea"/>
              <a:cs typeface="+mn-cs"/>
            </a:endParaRPr>
          </a:p>
          <a:p>
            <a:pPr marL="0" lvl="0" indent="0">
              <a:buFont typeface="Arial" pitchFamily="34" charset="0"/>
              <a:buNone/>
            </a:pPr>
            <a:r>
              <a:rPr lang="en-GB" sz="1200" b="0" kern="1200" baseline="0" dirty="0" smtClean="0">
                <a:solidFill>
                  <a:schemeClr val="tx1"/>
                </a:solidFill>
                <a:effectLst/>
                <a:latin typeface="+mn-lt"/>
                <a:ea typeface="+mn-ea"/>
                <a:cs typeface="+mn-cs"/>
              </a:rPr>
              <a:t>Thank you.</a:t>
            </a:r>
            <a:endParaRPr lang="en-GB" sz="1200" b="0" kern="1200" dirty="0" smtClean="0">
              <a:solidFill>
                <a:schemeClr val="tx1"/>
              </a:solidFill>
              <a:effectLst/>
              <a:latin typeface="+mn-lt"/>
              <a:ea typeface="+mn-ea"/>
              <a:cs typeface="+mn-cs"/>
            </a:endParaRPr>
          </a:p>
          <a:p>
            <a:pPr marL="0" lvl="0" indent="0">
              <a:buFont typeface="Arial" pitchFamily="34" charset="0"/>
              <a:buNone/>
            </a:pPr>
            <a:endParaRPr lang="en-GB" sz="1200" b="1" kern="1200" dirty="0" smtClean="0">
              <a:solidFill>
                <a:schemeClr val="tx1"/>
              </a:solidFill>
              <a:effectLst/>
              <a:latin typeface="+mn-lt"/>
              <a:ea typeface="+mn-ea"/>
              <a:cs typeface="+mn-cs"/>
            </a:endParaRPr>
          </a:p>
          <a:p>
            <a:pPr marL="0" lvl="0" indent="0">
              <a:buFont typeface="Arial" pitchFamily="34" charset="0"/>
              <a:buNone/>
            </a:pPr>
            <a:r>
              <a:rPr lang="en-GB" sz="1200" b="1" kern="1200" dirty="0" smtClean="0">
                <a:solidFill>
                  <a:schemeClr val="tx1"/>
                </a:solidFill>
                <a:effectLst/>
                <a:latin typeface="+mn-lt"/>
                <a:ea typeface="+mn-ea"/>
                <a:cs typeface="+mn-cs"/>
              </a:rPr>
              <a:t>Final screen as people leave …</a:t>
            </a:r>
          </a:p>
        </p:txBody>
      </p:sp>
      <p:sp>
        <p:nvSpPr>
          <p:cNvPr id="4" name="Slide Number Placeholder 3"/>
          <p:cNvSpPr>
            <a:spLocks noGrp="1"/>
          </p:cNvSpPr>
          <p:nvPr>
            <p:ph type="sldNum" sz="quarter" idx="10"/>
          </p:nvPr>
        </p:nvSpPr>
        <p:spPr/>
        <p:txBody>
          <a:bodyPr/>
          <a:lstStyle/>
          <a:p>
            <a:fld id="{9F8BFCA1-409F-428A-9FAA-A1245EED5800}" type="slidenum">
              <a:rPr lang="en-GB" smtClean="0"/>
              <a:t>11</a:t>
            </a:fld>
            <a:endParaRPr lang="en-GB"/>
          </a:p>
        </p:txBody>
      </p:sp>
    </p:spTree>
    <p:extLst>
      <p:ext uri="{BB962C8B-B14F-4D97-AF65-F5344CB8AC3E}">
        <p14:creationId xmlns:p14="http://schemas.microsoft.com/office/powerpoint/2010/main" val="40345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3F749BF-07CA-4B10-81D4-0C7EE57E8D8E}"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102260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F749BF-07CA-4B10-81D4-0C7EE57E8D8E}"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1101544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F749BF-07CA-4B10-81D4-0C7EE57E8D8E}"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972704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3F749BF-07CA-4B10-81D4-0C7EE57E8D8E}"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306326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3F749BF-07CA-4B10-81D4-0C7EE57E8D8E}" type="datetimeFigureOut">
              <a:rPr lang="en-GB" smtClean="0"/>
              <a:t>17/05/2017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275329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3F749BF-07CA-4B10-81D4-0C7EE57E8D8E}" type="datetimeFigureOut">
              <a:rPr lang="en-GB" smtClean="0"/>
              <a:t>17/05/2017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3766592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F749BF-07CA-4B10-81D4-0C7EE57E8D8E}" type="datetimeFigureOut">
              <a:rPr lang="en-GB" smtClean="0"/>
              <a:t>17/05/2017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939644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F749BF-07CA-4B10-81D4-0C7EE57E8D8E}"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3959375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F749BF-07CA-4B10-81D4-0C7EE57E8D8E}" type="datetimeFigureOut">
              <a:rPr lang="en-GB" smtClean="0"/>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3016523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F749BF-07CA-4B10-81D4-0C7EE57E8D8E}"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1450871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3F749BF-07CA-4B10-81D4-0C7EE57E8D8E}" type="datetimeFigureOut">
              <a:rPr lang="en-GB" smtClean="0"/>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DAF1B0-2890-406C-BFBC-4A03C099A0CD}" type="slidenum">
              <a:rPr lang="en-GB" smtClean="0"/>
              <a:t>‹#›</a:t>
            </a:fld>
            <a:endParaRPr lang="en-GB"/>
          </a:p>
        </p:txBody>
      </p:sp>
    </p:spTree>
    <p:extLst>
      <p:ext uri="{BB962C8B-B14F-4D97-AF65-F5344CB8AC3E}">
        <p14:creationId xmlns:p14="http://schemas.microsoft.com/office/powerpoint/2010/main" val="2383363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749BF-07CA-4B10-81D4-0C7EE57E8D8E}" type="datetimeFigureOut">
              <a:rPr lang="en-GB" smtClean="0"/>
              <a:t>17/05/2017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AF1B0-2890-406C-BFBC-4A03C099A0CD}" type="slidenum">
              <a:rPr lang="en-GB" smtClean="0"/>
              <a:t>‹#›</a:t>
            </a:fld>
            <a:endParaRPr lang="en-GB"/>
          </a:p>
        </p:txBody>
      </p:sp>
    </p:spTree>
    <p:extLst>
      <p:ext uri="{BB962C8B-B14F-4D97-AF65-F5344CB8AC3E}">
        <p14:creationId xmlns:p14="http://schemas.microsoft.com/office/powerpoint/2010/main" val="962747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5.png"/><Relationship Id="rId7"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1.jp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iff Allan_Powerpoint_254x190.5m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9" name="Rectangle 8"/>
          <p:cNvSpPr/>
          <p:nvPr/>
        </p:nvSpPr>
        <p:spPr>
          <a:xfrm>
            <a:off x="1524000" y="3523488"/>
            <a:ext cx="9144000" cy="2121408"/>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4098" y="3582924"/>
            <a:ext cx="3003804" cy="200253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0" y="3582924"/>
            <a:ext cx="3003804" cy="200253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4196" y="3582924"/>
            <a:ext cx="3009138" cy="2006092"/>
          </a:xfrm>
          <a:prstGeom prst="rect">
            <a:avLst/>
          </a:prstGeom>
        </p:spPr>
      </p:pic>
      <p:sp>
        <p:nvSpPr>
          <p:cNvPr id="4" name="Rectangle 3"/>
          <p:cNvSpPr/>
          <p:nvPr/>
        </p:nvSpPr>
        <p:spPr>
          <a:xfrm>
            <a:off x="2083208" y="2483050"/>
            <a:ext cx="3810198" cy="95720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TextBox 2"/>
          <p:cNvSpPr txBox="1"/>
          <p:nvPr/>
        </p:nvSpPr>
        <p:spPr>
          <a:xfrm>
            <a:off x="2211810" y="2483051"/>
            <a:ext cx="8202651" cy="800219"/>
          </a:xfrm>
          <a:prstGeom prst="rect">
            <a:avLst/>
          </a:prstGeom>
          <a:noFill/>
        </p:spPr>
        <p:txBody>
          <a:bodyPr wrap="square" rtlCol="0">
            <a:spAutoFit/>
          </a:bodyPr>
          <a:lstStyle/>
          <a:p>
            <a:r>
              <a:rPr lang="en-US" sz="2800" i="1" dirty="0">
                <a:solidFill>
                  <a:srgbClr val="000F4D"/>
                </a:solidFill>
                <a:latin typeface="Times New Roman"/>
                <a:cs typeface="Times New Roman"/>
              </a:rPr>
              <a:t>Antony Bounds </a:t>
            </a:r>
          </a:p>
          <a:p>
            <a:r>
              <a:rPr lang="en-US" i="1" dirty="0">
                <a:solidFill>
                  <a:srgbClr val="000F4D"/>
                </a:solidFill>
                <a:latin typeface="Times New Roman"/>
                <a:cs typeface="Times New Roman"/>
              </a:rPr>
              <a:t>Deputy Director, Recruitment and Admissions</a:t>
            </a:r>
          </a:p>
        </p:txBody>
      </p:sp>
    </p:spTree>
    <p:extLst>
      <p:ext uri="{BB962C8B-B14F-4D97-AF65-F5344CB8AC3E}">
        <p14:creationId xmlns:p14="http://schemas.microsoft.com/office/powerpoint/2010/main" val="53905661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nvSpPr>
        <p:spPr>
          <a:xfrm>
            <a:off x="2213092" y="451019"/>
            <a:ext cx="5068636" cy="22058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defRPr/>
            </a:pPr>
            <a:r>
              <a:rPr lang="en-GB" sz="3600" dirty="0">
                <a:solidFill>
                  <a:srgbClr val="000F4D"/>
                </a:solidFill>
                <a:latin typeface="Times"/>
                <a:cs typeface="Times"/>
              </a:rPr>
              <a:t> </a:t>
            </a:r>
          </a:p>
        </p:txBody>
      </p:sp>
      <p:pic>
        <p:nvPicPr>
          <p:cNvPr id="6" name="Picture 5" descr="Cliff Allan_Powerpoint_254x190.5mm.jpg"/>
          <p:cNvPicPr>
            <a:picLocks noChangeAspect="1"/>
          </p:cNvPicPr>
          <p:nvPr/>
        </p:nvPicPr>
        <p:blipFill rotWithShape="1">
          <a:blip r:embed="rId3">
            <a:extLs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cxnSp>
        <p:nvCxnSpPr>
          <p:cNvPr id="9" name="Straight Connector 8"/>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213092" y="1118922"/>
            <a:ext cx="3513666" cy="1015663"/>
          </a:xfrm>
          <a:prstGeom prst="rect">
            <a:avLst/>
          </a:prstGeom>
          <a:noFill/>
        </p:spPr>
        <p:txBody>
          <a:bodyPr wrap="square" rtlCol="0">
            <a:spAutoFit/>
          </a:bodyPr>
          <a:lstStyle/>
          <a:p>
            <a:r>
              <a:rPr lang="en-US" sz="3000" dirty="0">
                <a:solidFill>
                  <a:srgbClr val="000F4D"/>
                </a:solidFill>
                <a:latin typeface="Times" pitchFamily="18" charset="0"/>
                <a:cs typeface="Arial"/>
              </a:rPr>
              <a:t>Our University:</a:t>
            </a:r>
          </a:p>
          <a:p>
            <a:r>
              <a:rPr lang="en-US" sz="3000" i="1" dirty="0">
                <a:solidFill>
                  <a:srgbClr val="000F4D"/>
                </a:solidFill>
                <a:latin typeface="Times" pitchFamily="18" charset="0"/>
                <a:cs typeface="Arial"/>
              </a:rPr>
              <a:t>A unique experience</a:t>
            </a:r>
            <a:endParaRPr lang="en-US" sz="3000" i="1" dirty="0"/>
          </a:p>
        </p:txBody>
      </p:sp>
      <p:sp>
        <p:nvSpPr>
          <p:cNvPr id="8" name="TextBox 7"/>
          <p:cNvSpPr txBox="1"/>
          <p:nvPr/>
        </p:nvSpPr>
        <p:spPr>
          <a:xfrm>
            <a:off x="3911601" y="3810001"/>
            <a:ext cx="1947333" cy="307777"/>
          </a:xfrm>
          <a:prstGeom prst="rect">
            <a:avLst/>
          </a:prstGeom>
          <a:noFill/>
        </p:spPr>
        <p:txBody>
          <a:bodyPr wrap="square" rtlCol="0">
            <a:spAutoFit/>
          </a:bodyPr>
          <a:lstStyle/>
          <a:p>
            <a:r>
              <a:rPr lang="en-US" sz="1400" b="1" dirty="0">
                <a:solidFill>
                  <a:schemeClr val="bg1"/>
                </a:solidFill>
              </a:rPr>
              <a:t>CHANGE PIC</a:t>
            </a:r>
          </a:p>
        </p:txBody>
      </p:sp>
      <p:sp>
        <p:nvSpPr>
          <p:cNvPr id="11" name="TextBox 10"/>
          <p:cNvSpPr txBox="1"/>
          <p:nvPr/>
        </p:nvSpPr>
        <p:spPr>
          <a:xfrm>
            <a:off x="7154333" y="4004734"/>
            <a:ext cx="1371600" cy="646331"/>
          </a:xfrm>
          <a:prstGeom prst="rect">
            <a:avLst/>
          </a:prstGeom>
          <a:noFill/>
        </p:spPr>
        <p:txBody>
          <a:bodyPr wrap="square" rtlCol="0">
            <a:spAutoFit/>
          </a:bodyPr>
          <a:lstStyle/>
          <a:p>
            <a:r>
              <a:rPr lang="en-US" b="1" dirty="0">
                <a:solidFill>
                  <a:schemeClr val="bg1"/>
                </a:solidFill>
              </a:rPr>
              <a:t>CHANGE PIC</a:t>
            </a:r>
          </a:p>
          <a:p>
            <a:endParaRPr lang="en-US" dirty="0"/>
          </a:p>
        </p:txBody>
      </p:sp>
      <p:sp>
        <p:nvSpPr>
          <p:cNvPr id="13" name="TextBox 12"/>
          <p:cNvSpPr txBox="1"/>
          <p:nvPr/>
        </p:nvSpPr>
        <p:spPr>
          <a:xfrm>
            <a:off x="7154333" y="1851897"/>
            <a:ext cx="1109134" cy="923330"/>
          </a:xfrm>
          <a:prstGeom prst="rect">
            <a:avLst/>
          </a:prstGeom>
          <a:noFill/>
        </p:spPr>
        <p:txBody>
          <a:bodyPr wrap="square" rtlCol="0">
            <a:spAutoFit/>
          </a:bodyPr>
          <a:lstStyle/>
          <a:p>
            <a:r>
              <a:rPr lang="en-US" b="1" dirty="0">
                <a:solidFill>
                  <a:schemeClr val="bg1"/>
                </a:solidFill>
              </a:rPr>
              <a:t>CHANGE PIC</a:t>
            </a:r>
          </a:p>
          <a:p>
            <a:endParaRPr lang="en-US" dirty="0"/>
          </a:p>
        </p:txBody>
      </p:sp>
      <p:pic>
        <p:nvPicPr>
          <p:cNvPr id="4" name="Picture 3" descr="students-on-gras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9918" y="980728"/>
            <a:ext cx="3428849" cy="2160000"/>
          </a:xfrm>
          <a:prstGeom prst="rect">
            <a:avLst/>
          </a:prstGeom>
        </p:spPr>
      </p:pic>
      <p:pic>
        <p:nvPicPr>
          <p:cNvPr id="16" name="Picture 15" descr="media-student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3216" y="3284984"/>
            <a:ext cx="3428849" cy="2298267"/>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8073" y="3284983"/>
            <a:ext cx="3430693" cy="2289839"/>
          </a:xfrm>
          <a:prstGeom prst="rect">
            <a:avLst/>
          </a:prstGeom>
        </p:spPr>
      </p:pic>
    </p:spTree>
    <p:extLst>
      <p:ext uri="{BB962C8B-B14F-4D97-AF65-F5344CB8AC3E}">
        <p14:creationId xmlns:p14="http://schemas.microsoft.com/office/powerpoint/2010/main" val="237736102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nvSpPr>
        <p:spPr>
          <a:xfrm>
            <a:off x="2213092" y="451019"/>
            <a:ext cx="5068636" cy="22058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defRPr/>
            </a:pPr>
            <a:r>
              <a:rPr lang="en-GB" sz="3600" dirty="0">
                <a:solidFill>
                  <a:srgbClr val="000F4D"/>
                </a:solidFill>
                <a:latin typeface="Times"/>
                <a:cs typeface="Times"/>
              </a:rPr>
              <a:t> </a:t>
            </a:r>
          </a:p>
        </p:txBody>
      </p:sp>
      <p:pic>
        <p:nvPicPr>
          <p:cNvPr id="6" name="Picture 5" descr="Cliff Allan_Powerpoint_254x190.5mm.jpg"/>
          <p:cNvPicPr>
            <a:picLocks noChangeAspect="1"/>
          </p:cNvPicPr>
          <p:nvPr/>
        </p:nvPicPr>
        <p:blipFill rotWithShape="1">
          <a:blip r:embed="rId3">
            <a:extLs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5902" y="3277862"/>
            <a:ext cx="3506163" cy="2298267"/>
          </a:xfrm>
          <a:prstGeom prst="rect">
            <a:avLst/>
          </a:prstGeom>
        </p:spPr>
      </p:pic>
      <p:cxnSp>
        <p:nvCxnSpPr>
          <p:cNvPr id="9" name="Straight Connector 8"/>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pic>
        <p:nvPicPr>
          <p:cNvPr id="2" name="Picture 1" descr="Film Technology and Visual Effect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3986" y="854856"/>
            <a:ext cx="3454781" cy="2286112"/>
          </a:xfrm>
          <a:prstGeom prst="rect">
            <a:avLst/>
          </a:prstGeom>
        </p:spPr>
      </p:pic>
      <p:sp>
        <p:nvSpPr>
          <p:cNvPr id="7" name="TextBox 6"/>
          <p:cNvSpPr txBox="1"/>
          <p:nvPr/>
        </p:nvSpPr>
        <p:spPr>
          <a:xfrm>
            <a:off x="2213092" y="1118922"/>
            <a:ext cx="3513666" cy="1015663"/>
          </a:xfrm>
          <a:prstGeom prst="rect">
            <a:avLst/>
          </a:prstGeom>
          <a:noFill/>
        </p:spPr>
        <p:txBody>
          <a:bodyPr wrap="square" rtlCol="0">
            <a:spAutoFit/>
          </a:bodyPr>
          <a:lstStyle/>
          <a:p>
            <a:r>
              <a:rPr lang="en-US" sz="3000" dirty="0">
                <a:solidFill>
                  <a:srgbClr val="000F4D"/>
                </a:solidFill>
                <a:latin typeface="Times" pitchFamily="18" charset="0"/>
                <a:cs typeface="Arial"/>
              </a:rPr>
              <a:t>Our University:</a:t>
            </a:r>
          </a:p>
          <a:p>
            <a:r>
              <a:rPr lang="en-US" sz="3000" i="1" dirty="0">
                <a:solidFill>
                  <a:srgbClr val="000F4D"/>
                </a:solidFill>
                <a:latin typeface="Times" pitchFamily="18" charset="0"/>
                <a:cs typeface="Arial"/>
              </a:rPr>
              <a:t>A special place</a:t>
            </a:r>
            <a:endParaRPr lang="en-US" sz="3000" i="1"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3985" y="3277861"/>
            <a:ext cx="3454781" cy="2303187"/>
          </a:xfrm>
          <a:prstGeom prst="rect">
            <a:avLst/>
          </a:prstGeom>
        </p:spPr>
      </p:pic>
    </p:spTree>
    <p:extLst>
      <p:ext uri="{BB962C8B-B14F-4D97-AF65-F5344CB8AC3E}">
        <p14:creationId xmlns:p14="http://schemas.microsoft.com/office/powerpoint/2010/main" val="269971813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liff Allan_Powerpoint_254x190.5mm2.jpg"/>
          <p:cNvPicPr>
            <a:picLocks noChangeAspect="1"/>
          </p:cNvPicPr>
          <p:nvPr/>
        </p:nvPicPr>
        <p:blipFill rotWithShape="1">
          <a:blip r:embed="rId3">
            <a:extLst>
              <a:ext uri="{28A0092B-C50C-407E-A947-70E740481C1C}">
                <a14:useLocalDpi xmlns:a14="http://schemas.microsoft.com/office/drawing/2010/main" val="0"/>
              </a:ext>
            </a:extLst>
          </a:blip>
          <a:srcRect t="82133"/>
          <a:stretch/>
        </p:blipFill>
        <p:spPr>
          <a:xfrm>
            <a:off x="1524000" y="5632704"/>
            <a:ext cx="9144000" cy="1225296"/>
          </a:xfrm>
          <a:prstGeom prst="rect">
            <a:avLst/>
          </a:prstGeom>
        </p:spPr>
      </p:pic>
      <p:sp>
        <p:nvSpPr>
          <p:cNvPr id="4" name="Content Placeholder 5"/>
          <p:cNvSpPr txBox="1">
            <a:spLocks noGrp="1"/>
          </p:cNvSpPr>
          <p:nvPr/>
        </p:nvSpPr>
        <p:spPr>
          <a:xfrm>
            <a:off x="2340865" y="1033308"/>
            <a:ext cx="6440723" cy="499624"/>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None/>
            </a:pPr>
            <a:endParaRPr lang="en-GB" sz="1200" dirty="0">
              <a:latin typeface="DIN Alternate Bold"/>
              <a:cs typeface="DIN Alternate Bold"/>
            </a:endParaRPr>
          </a:p>
          <a:p>
            <a:pPr marL="285750" indent="-285750">
              <a:buNone/>
            </a:pPr>
            <a:endParaRPr lang="en-GB" sz="800" i="1" dirty="0">
              <a:solidFill>
                <a:srgbClr val="000F4D"/>
              </a:solidFill>
              <a:latin typeface="Times" panose="02020603050405020304" pitchFamily="18" charset="0"/>
              <a:cs typeface="Times" panose="02020603050405020304" pitchFamily="18" charset="0"/>
            </a:endParaRPr>
          </a:p>
        </p:txBody>
      </p:sp>
      <p:sp>
        <p:nvSpPr>
          <p:cNvPr id="5" name="Title 1"/>
          <p:cNvSpPr>
            <a:spLocks noGrp="1"/>
          </p:cNvSpPr>
          <p:nvPr/>
        </p:nvSpPr>
        <p:spPr>
          <a:xfrm>
            <a:off x="2205335" y="894720"/>
            <a:ext cx="614183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defRPr/>
            </a:pPr>
            <a:r>
              <a:rPr lang="en-GB" sz="3000" dirty="0">
                <a:solidFill>
                  <a:srgbClr val="000F4D"/>
                </a:solidFill>
                <a:latin typeface="Times"/>
                <a:cs typeface="Times"/>
              </a:rPr>
              <a:t>Our University:</a:t>
            </a:r>
            <a:br>
              <a:rPr lang="en-GB" sz="3000" dirty="0">
                <a:solidFill>
                  <a:srgbClr val="000F4D"/>
                </a:solidFill>
                <a:latin typeface="Times"/>
                <a:cs typeface="Times"/>
              </a:rPr>
            </a:br>
            <a:r>
              <a:rPr lang="en-GB" sz="3000" i="1" dirty="0">
                <a:solidFill>
                  <a:srgbClr val="000F4D"/>
                </a:solidFill>
                <a:latin typeface="Times"/>
                <a:cs typeface="Times"/>
              </a:rPr>
              <a:t>Transforming Birmingham</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7269" y="3861030"/>
            <a:ext cx="2568995" cy="171266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8500" y="3861030"/>
            <a:ext cx="2812618" cy="1712662"/>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59705" y="3861031"/>
            <a:ext cx="2568994" cy="1712663"/>
          </a:xfrm>
          <a:prstGeom prst="rect">
            <a:avLst/>
          </a:prstGeom>
        </p:spPr>
      </p:pic>
      <p:cxnSp>
        <p:nvCxnSpPr>
          <p:cNvPr id="11" name="Straight Connector 10"/>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70954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txBox="1">
            <a:spLocks noGrp="1"/>
          </p:cNvSpPr>
          <p:nvPr/>
        </p:nvSpPr>
        <p:spPr>
          <a:xfrm>
            <a:off x="1924890" y="1534326"/>
            <a:ext cx="7630650" cy="49757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None/>
            </a:pPr>
            <a:endParaRPr lang="en-GB" sz="1200" dirty="0">
              <a:latin typeface="DIN Alternate Bold"/>
              <a:cs typeface="DIN Alternate Bold"/>
            </a:endParaRPr>
          </a:p>
          <a:p>
            <a:pPr marL="285750" indent="-285750">
              <a:buNone/>
            </a:pPr>
            <a:endParaRPr lang="en-GB" sz="800" i="1" dirty="0">
              <a:solidFill>
                <a:srgbClr val="000F4D"/>
              </a:solidFill>
              <a:latin typeface="Times" panose="02020603050405020304" pitchFamily="18" charset="0"/>
              <a:cs typeface="Times" panose="02020603050405020304" pitchFamily="18" charset="0"/>
            </a:endParaRPr>
          </a:p>
        </p:txBody>
      </p:sp>
      <p:sp>
        <p:nvSpPr>
          <p:cNvPr id="8" name="Title 1"/>
          <p:cNvSpPr>
            <a:spLocks noGrp="1"/>
          </p:cNvSpPr>
          <p:nvPr/>
        </p:nvSpPr>
        <p:spPr>
          <a:xfrm>
            <a:off x="2196758" y="364068"/>
            <a:ext cx="6189723" cy="18118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sz="3000" dirty="0">
                <a:solidFill>
                  <a:srgbClr val="000F4D"/>
                </a:solidFill>
                <a:latin typeface="Times"/>
                <a:cs typeface="Times"/>
              </a:rPr>
              <a:t>Our University </a:t>
            </a:r>
            <a:br>
              <a:rPr lang="en-GB" sz="3000" dirty="0">
                <a:solidFill>
                  <a:srgbClr val="000F4D"/>
                </a:solidFill>
                <a:latin typeface="Times"/>
                <a:cs typeface="Times"/>
              </a:rPr>
            </a:br>
            <a:r>
              <a:rPr lang="en-GB" sz="3000" i="1" dirty="0">
                <a:solidFill>
                  <a:srgbClr val="000F4D"/>
                </a:solidFill>
                <a:latin typeface="Times" panose="02020603050405020304" pitchFamily="18" charset="0"/>
                <a:cs typeface="Times" panose="02020603050405020304" pitchFamily="18" charset="0"/>
              </a:rPr>
              <a:t>New homes for our talent</a:t>
            </a:r>
            <a:endParaRPr lang="en-GB" sz="3000" dirty="0">
              <a:solidFill>
                <a:srgbClr val="000F4D"/>
              </a:solidFill>
              <a:latin typeface="Times"/>
              <a:cs typeface="Times"/>
            </a:endParaRPr>
          </a:p>
        </p:txBody>
      </p:sp>
      <p:pic>
        <p:nvPicPr>
          <p:cNvPr id="10" name="Picture 9" descr="Cliff Allan_Powerpoint_254x190.5mm.jpg"/>
          <p:cNvPicPr>
            <a:picLocks noChangeAspect="1"/>
          </p:cNvPicPr>
          <p:nvPr/>
        </p:nvPicPr>
        <p:blipFill rotWithShape="1">
          <a:blip r:embed="rId3">
            <a:extLs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2176" y="3113385"/>
            <a:ext cx="3786363" cy="2466679"/>
          </a:xfrm>
          <a:prstGeom prst="rect">
            <a:avLst/>
          </a:prstGeom>
        </p:spPr>
      </p:pic>
      <p:pic>
        <p:nvPicPr>
          <p:cNvPr id="9" name="Picture 8" descr="1536-SRA-A-SD-XX-IM-004-5339_Northern__Approach_View_Night.jpg"/>
          <p:cNvPicPr>
            <a:picLocks noChangeAspect="1"/>
          </p:cNvPicPr>
          <p:nvPr/>
        </p:nvPicPr>
        <p:blipFill rotWithShape="1">
          <a:blip r:embed="rId5" cstate="print">
            <a:extLst>
              <a:ext uri="{28A0092B-C50C-407E-A947-70E740481C1C}">
                <a14:useLocalDpi xmlns:a14="http://schemas.microsoft.com/office/drawing/2010/main" val="0"/>
              </a:ext>
            </a:extLst>
          </a:blip>
          <a:srcRect t="6667" b="11514"/>
          <a:stretch/>
        </p:blipFill>
        <p:spPr>
          <a:xfrm>
            <a:off x="2121950" y="3113384"/>
            <a:ext cx="3837057" cy="2466680"/>
          </a:xfrm>
          <a:prstGeom prst="rect">
            <a:avLst/>
          </a:prstGeom>
        </p:spPr>
      </p:pic>
      <p:cxnSp>
        <p:nvCxnSpPr>
          <p:cNvPr id="12" name="Straight Connector 11"/>
          <p:cNvCxnSpPr/>
          <p:nvPr/>
        </p:nvCxnSpPr>
        <p:spPr>
          <a:xfrm flipH="1">
            <a:off x="2006601" y="897468"/>
            <a:ext cx="8467" cy="702733"/>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36617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liff Allan_Powerpoint_254x190.5mm3.jpg"/>
          <p:cNvPicPr>
            <a:picLocks noChangeAspect="1"/>
          </p:cNvPicPr>
          <p:nvPr/>
        </p:nvPicPr>
        <p:blipFill rotWithShape="1">
          <a:blip r:embed="rId3">
            <a:extLst>
              <a:ext uri="{28A0092B-C50C-407E-A947-70E740481C1C}">
                <a14:useLocalDpi xmlns:a14="http://schemas.microsoft.com/office/drawing/2010/main" val="0"/>
              </a:ext>
            </a:extLst>
          </a:blip>
          <a:srcRect t="82133"/>
          <a:stretch/>
        </p:blipFill>
        <p:spPr>
          <a:xfrm>
            <a:off x="1524000" y="5632704"/>
            <a:ext cx="9144000" cy="1225296"/>
          </a:xfrm>
          <a:prstGeom prst="rect">
            <a:avLst/>
          </a:prstGeom>
        </p:spPr>
      </p:pic>
      <p:sp>
        <p:nvSpPr>
          <p:cNvPr id="4" name="Content Placeholder 5"/>
          <p:cNvSpPr txBox="1">
            <a:spLocks noGrp="1"/>
          </p:cNvSpPr>
          <p:nvPr/>
        </p:nvSpPr>
        <p:spPr>
          <a:xfrm>
            <a:off x="2340866" y="1423030"/>
            <a:ext cx="5975441" cy="174509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GB" sz="1800" dirty="0">
              <a:solidFill>
                <a:srgbClr val="000F4D"/>
              </a:solidFill>
              <a:latin typeface="Arial" panose="020B0604020202020204" pitchFamily="34" charset="0"/>
              <a:cs typeface="Arial" panose="020B0604020202020204" pitchFamily="34" charset="0"/>
            </a:endParaRPr>
          </a:p>
          <a:p>
            <a:pPr marL="0" indent="0">
              <a:spcBef>
                <a:spcPts val="0"/>
              </a:spcBef>
              <a:buNone/>
            </a:pPr>
            <a:endParaRPr lang="en-GB" sz="1800" dirty="0">
              <a:solidFill>
                <a:srgbClr val="000F4D"/>
              </a:solidFill>
              <a:latin typeface="Arial" panose="020B0604020202020204" pitchFamily="34" charset="0"/>
              <a:cs typeface="Arial" panose="020B0604020202020204" pitchFamily="34" charset="0"/>
            </a:endParaRPr>
          </a:p>
          <a:p>
            <a:pPr marL="285750" indent="-285750">
              <a:spcBef>
                <a:spcPts val="0"/>
              </a:spcBef>
              <a:buNone/>
            </a:pPr>
            <a:endParaRPr lang="en-GB" sz="1800" dirty="0">
              <a:solidFill>
                <a:srgbClr val="000F4D"/>
              </a:solidFill>
              <a:latin typeface="DIN Alternate Bold"/>
              <a:cs typeface="DIN Alternate Bold"/>
            </a:endParaRPr>
          </a:p>
          <a:p>
            <a:pPr marL="285750" indent="-285750">
              <a:spcBef>
                <a:spcPts val="0"/>
              </a:spcBef>
              <a:buNone/>
            </a:pPr>
            <a:endParaRPr lang="en-GB" sz="1100" dirty="0">
              <a:solidFill>
                <a:srgbClr val="000F4D"/>
              </a:solidFill>
              <a:latin typeface="DIN Alternate Bold"/>
              <a:cs typeface="DIN Alternate Bold"/>
            </a:endParaRPr>
          </a:p>
          <a:p>
            <a:pPr marL="0" indent="0">
              <a:spcBef>
                <a:spcPts val="0"/>
              </a:spcBef>
              <a:buNone/>
            </a:pPr>
            <a:r>
              <a:rPr lang="en-GB" sz="1800" dirty="0">
                <a:solidFill>
                  <a:srgbClr val="000F4D"/>
                </a:solidFill>
                <a:latin typeface="Arial"/>
                <a:cs typeface="Arial"/>
              </a:rPr>
              <a:t/>
            </a:r>
            <a:br>
              <a:rPr lang="en-GB" sz="1800" dirty="0">
                <a:solidFill>
                  <a:srgbClr val="000F4D"/>
                </a:solidFill>
                <a:latin typeface="Arial"/>
                <a:cs typeface="Arial"/>
              </a:rPr>
            </a:br>
            <a:r>
              <a:rPr lang="en-GB" sz="1800" dirty="0">
                <a:solidFill>
                  <a:srgbClr val="000F4D"/>
                </a:solidFill>
                <a:latin typeface="Arial"/>
                <a:cs typeface="Arial"/>
              </a:rPr>
              <a:t/>
            </a:r>
            <a:br>
              <a:rPr lang="en-GB" sz="1800" dirty="0">
                <a:solidFill>
                  <a:srgbClr val="000F4D"/>
                </a:solidFill>
                <a:latin typeface="Arial"/>
                <a:cs typeface="Arial"/>
              </a:rPr>
            </a:br>
            <a:endParaRPr lang="en-GB" sz="1800" dirty="0">
              <a:solidFill>
                <a:srgbClr val="000F4D"/>
              </a:solidFill>
              <a:latin typeface="Arial"/>
              <a:cs typeface="Arial"/>
            </a:endParaRPr>
          </a:p>
        </p:txBody>
      </p:sp>
      <p:sp>
        <p:nvSpPr>
          <p:cNvPr id="5" name="Title 1"/>
          <p:cNvSpPr>
            <a:spLocks noGrp="1"/>
          </p:cNvSpPr>
          <p:nvPr/>
        </p:nvSpPr>
        <p:spPr>
          <a:xfrm>
            <a:off x="2215234" y="1320800"/>
            <a:ext cx="5910669" cy="91019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defRPr/>
            </a:pPr>
            <a:r>
              <a:rPr lang="en-GB" sz="3200" dirty="0">
                <a:solidFill>
                  <a:srgbClr val="000F4D"/>
                </a:solidFill>
                <a:latin typeface="Times"/>
                <a:cs typeface="Times"/>
              </a:rPr>
              <a:t>Our University</a:t>
            </a:r>
            <a:br>
              <a:rPr lang="en-GB" sz="3200" dirty="0">
                <a:solidFill>
                  <a:srgbClr val="000F4D"/>
                </a:solidFill>
                <a:latin typeface="Times"/>
                <a:cs typeface="Times"/>
              </a:rPr>
            </a:br>
            <a:r>
              <a:rPr lang="en-GB" sz="3200" i="1" dirty="0">
                <a:solidFill>
                  <a:srgbClr val="000F4D"/>
                </a:solidFill>
                <a:latin typeface="Times" panose="02020603050405020304" pitchFamily="18" charset="0"/>
                <a:cs typeface="Times" panose="02020603050405020304" pitchFamily="18" charset="0"/>
              </a:rPr>
              <a:t>21</a:t>
            </a:r>
            <a:r>
              <a:rPr lang="en-GB" sz="3200" i="1" baseline="30000" dirty="0">
                <a:solidFill>
                  <a:srgbClr val="000F4D"/>
                </a:solidFill>
                <a:latin typeface="Times" panose="02020603050405020304" pitchFamily="18" charset="0"/>
                <a:cs typeface="Times" panose="02020603050405020304" pitchFamily="18" charset="0"/>
              </a:rPr>
              <a:t>st</a:t>
            </a:r>
            <a:r>
              <a:rPr lang="en-GB" sz="3200" i="1" dirty="0">
                <a:solidFill>
                  <a:srgbClr val="000F4D"/>
                </a:solidFill>
                <a:latin typeface="Times" panose="02020603050405020304" pitchFamily="18" charset="0"/>
                <a:cs typeface="Times" panose="02020603050405020304" pitchFamily="18" charset="0"/>
              </a:rPr>
              <a:t> century meets industrial heritage</a:t>
            </a:r>
            <a:endParaRPr lang="en-US" sz="3200" dirty="0"/>
          </a:p>
          <a:p>
            <a:pPr>
              <a:lnSpc>
                <a:spcPct val="100000"/>
              </a:lnSpc>
              <a:defRPr/>
            </a:pPr>
            <a:endParaRPr lang="en-GB" sz="3600" dirty="0">
              <a:solidFill>
                <a:srgbClr val="000F4D"/>
              </a:solidFill>
              <a:latin typeface="Times"/>
              <a:cs typeface="Times"/>
            </a:endParaRPr>
          </a:p>
        </p:txBody>
      </p:sp>
      <p:pic>
        <p:nvPicPr>
          <p:cNvPr id="8" name="Picture 7" descr="Cliff Allan_Powerpoint_254x190.5mm3.jpg"/>
          <p:cNvPicPr>
            <a:picLocks noChangeAspect="1"/>
          </p:cNvPicPr>
          <p:nvPr/>
        </p:nvPicPr>
        <p:blipFill rotWithShape="1">
          <a:blip r:embed="rId4" cstate="print">
            <a:extLst>
              <a:ext uri="{28A0092B-C50C-407E-A947-70E740481C1C}">
                <a14:useLocalDpi xmlns:a14="http://schemas.microsoft.com/office/drawing/2010/main" val="0"/>
              </a:ext>
            </a:extLst>
          </a:blip>
          <a:srcRect l="37201" t="6933" r="5066" b="19111"/>
          <a:stretch/>
        </p:blipFill>
        <p:spPr>
          <a:xfrm>
            <a:off x="1939049" y="3338170"/>
            <a:ext cx="2345661" cy="2253567"/>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6643" t="9950" r="19575"/>
          <a:stretch/>
        </p:blipFill>
        <p:spPr>
          <a:xfrm>
            <a:off x="7851435" y="3342252"/>
            <a:ext cx="2393123" cy="2249485"/>
          </a:xfrm>
          <a:prstGeom prst="rect">
            <a:avLst/>
          </a:prstGeom>
        </p:spPr>
      </p:pic>
      <p:cxnSp>
        <p:nvCxnSpPr>
          <p:cNvPr id="13" name="Straight Connector 12"/>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pic>
        <p:nvPicPr>
          <p:cNvPr id="2" name="Picture 1" descr="Royal visit 2[4].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4005" y="3338170"/>
            <a:ext cx="3385641" cy="2253567"/>
          </a:xfrm>
          <a:prstGeom prst="rect">
            <a:avLst/>
          </a:prstGeom>
        </p:spPr>
      </p:pic>
    </p:spTree>
    <p:extLst>
      <p:ext uri="{BB962C8B-B14F-4D97-AF65-F5344CB8AC3E}">
        <p14:creationId xmlns:p14="http://schemas.microsoft.com/office/powerpoint/2010/main" val="130669178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0866" y="1366693"/>
            <a:ext cx="7991231" cy="1477328"/>
          </a:xfrm>
          <a:prstGeom prst="rect">
            <a:avLst/>
          </a:prstGeom>
          <a:noFill/>
        </p:spPr>
        <p:txBody>
          <a:bodyPr wrap="square" rtlCol="0">
            <a:spAutoFit/>
          </a:bodyPr>
          <a:lstStyle/>
          <a:p>
            <a:pPr>
              <a:lnSpc>
                <a:spcPct val="150000"/>
              </a:lnSpc>
            </a:pPr>
            <a:endParaRPr lang="en-US" sz="2000" dirty="0">
              <a:solidFill>
                <a:srgbClr val="000F4D"/>
              </a:solidFill>
              <a:latin typeface="Arial"/>
              <a:cs typeface="Arial"/>
            </a:endParaRPr>
          </a:p>
          <a:p>
            <a:pPr>
              <a:lnSpc>
                <a:spcPct val="150000"/>
              </a:lnSpc>
            </a:pPr>
            <a:endParaRPr lang="en-US" sz="2000" dirty="0">
              <a:latin typeface="Arial"/>
              <a:cs typeface="Arial"/>
            </a:endParaRPr>
          </a:p>
          <a:p>
            <a:pPr marL="342900" indent="-342900">
              <a:lnSpc>
                <a:spcPct val="150000"/>
              </a:lnSpc>
              <a:buFont typeface="Arial"/>
              <a:buChar char="•"/>
            </a:pPr>
            <a:endParaRPr lang="en-US" sz="2000" dirty="0">
              <a:latin typeface="Arial"/>
              <a:cs typeface="Arial"/>
            </a:endParaRPr>
          </a:p>
        </p:txBody>
      </p:sp>
      <p:pic>
        <p:nvPicPr>
          <p:cNvPr id="3" name="Picture 2" descr="Cliff Allan_Powerpoint_254x190.5mm.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24000" y="5620512"/>
            <a:ext cx="9144000" cy="123748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73262" y="3851682"/>
            <a:ext cx="3308599" cy="173701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81861" y="3851682"/>
            <a:ext cx="3086139" cy="1737015"/>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24000" y="3843422"/>
            <a:ext cx="2909106" cy="1745275"/>
          </a:xfrm>
          <a:prstGeom prst="rect">
            <a:avLst/>
          </a:prstGeom>
        </p:spPr>
      </p:pic>
      <p:cxnSp>
        <p:nvCxnSpPr>
          <p:cNvPr id="7" name="Straight Connector 6"/>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200784" y="1060962"/>
            <a:ext cx="4665636" cy="1015663"/>
          </a:xfrm>
          <a:prstGeom prst="rect">
            <a:avLst/>
          </a:prstGeom>
        </p:spPr>
        <p:txBody>
          <a:bodyPr wrap="none">
            <a:spAutoFit/>
          </a:bodyPr>
          <a:lstStyle/>
          <a:p>
            <a:r>
              <a:rPr lang="en-US" sz="3000" dirty="0">
                <a:solidFill>
                  <a:srgbClr val="000F4D"/>
                </a:solidFill>
                <a:latin typeface="Times" pitchFamily="18" charset="0"/>
                <a:cs typeface="Arial"/>
              </a:rPr>
              <a:t>Birmingham – </a:t>
            </a:r>
          </a:p>
          <a:p>
            <a:r>
              <a:rPr lang="en-US" sz="3000" i="1" dirty="0">
                <a:solidFill>
                  <a:srgbClr val="000F4D"/>
                </a:solidFill>
                <a:latin typeface="Times" pitchFamily="18" charset="0"/>
                <a:cs typeface="Arial"/>
              </a:rPr>
              <a:t>a city of constant reinvention</a:t>
            </a:r>
          </a:p>
        </p:txBody>
      </p:sp>
    </p:spTree>
    <p:extLst>
      <p:ext uri="{BB962C8B-B14F-4D97-AF65-F5344CB8AC3E}">
        <p14:creationId xmlns:p14="http://schemas.microsoft.com/office/powerpoint/2010/main" val="32293449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liff Allan_Powerpoint_254x190.5mm5.jpg"/>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sp>
        <p:nvSpPr>
          <p:cNvPr id="2" name="TextBox 1"/>
          <p:cNvSpPr txBox="1"/>
          <p:nvPr/>
        </p:nvSpPr>
        <p:spPr>
          <a:xfrm>
            <a:off x="1896264" y="1994729"/>
            <a:ext cx="6668223" cy="1384995"/>
          </a:xfrm>
          <a:prstGeom prst="rect">
            <a:avLst/>
          </a:prstGeom>
          <a:noFill/>
        </p:spPr>
        <p:txBody>
          <a:bodyPr wrap="square" rtlCol="0">
            <a:spAutoFit/>
          </a:bodyPr>
          <a:lstStyle/>
          <a:p>
            <a:pPr>
              <a:defRPr/>
            </a:pPr>
            <a:endParaRPr lang="en-US" sz="2000" dirty="0">
              <a:solidFill>
                <a:srgbClr val="000F4D"/>
              </a:solidFill>
              <a:latin typeface="Arial"/>
              <a:cs typeface="Arial"/>
            </a:endParaRPr>
          </a:p>
          <a:p>
            <a:pPr>
              <a:defRPr/>
            </a:pPr>
            <a:r>
              <a:rPr lang="en-GB" sz="2800" i="1" dirty="0">
                <a:solidFill>
                  <a:srgbClr val="000F4D"/>
                </a:solidFill>
                <a:latin typeface="Times" panose="02020603050405020304" pitchFamily="18" charset="0"/>
                <a:cs typeface="Times" panose="02020603050405020304" pitchFamily="18" charset="0"/>
              </a:rPr>
              <a:t>Graduate+ and ‘OpportUNIty’ for all</a:t>
            </a:r>
          </a:p>
          <a:p>
            <a:pPr>
              <a:defRPr/>
            </a:pPr>
            <a:endParaRPr lang="en-GB" b="1" dirty="0"/>
          </a:p>
          <a:p>
            <a:endParaRPr lang="en-US" dirty="0"/>
          </a:p>
        </p:txBody>
      </p:sp>
      <p:pic>
        <p:nvPicPr>
          <p:cNvPr id="4" name="Picture 3" descr="Cliff Allan_Powerpoint_254x190.5mm.jpg"/>
          <p:cNvPicPr>
            <a:picLocks noChangeAspect="1"/>
          </p:cNvPicPr>
          <p:nvPr/>
        </p:nvPicPr>
        <p:blipFill rotWithShape="1">
          <a:blip r:embed="rId5">
            <a:extLs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sp>
        <p:nvSpPr>
          <p:cNvPr id="6" name="TextBox 5"/>
          <p:cNvSpPr txBox="1"/>
          <p:nvPr/>
        </p:nvSpPr>
        <p:spPr>
          <a:xfrm>
            <a:off x="2187688" y="964141"/>
            <a:ext cx="3175345" cy="1200329"/>
          </a:xfrm>
          <a:prstGeom prst="rect">
            <a:avLst/>
          </a:prstGeom>
          <a:noFill/>
        </p:spPr>
        <p:txBody>
          <a:bodyPr wrap="square" rtlCol="0">
            <a:spAutoFit/>
          </a:bodyPr>
          <a:lstStyle/>
          <a:p>
            <a:r>
              <a:rPr lang="en-GB" sz="3600" dirty="0">
                <a:solidFill>
                  <a:srgbClr val="000F4D"/>
                </a:solidFill>
                <a:latin typeface="Times" pitchFamily="18" charset="0"/>
              </a:rPr>
              <a:t>Your future </a:t>
            </a:r>
            <a:br>
              <a:rPr lang="en-GB" sz="3600" dirty="0">
                <a:solidFill>
                  <a:srgbClr val="000F4D"/>
                </a:solidFill>
                <a:latin typeface="Times" pitchFamily="18" charset="0"/>
              </a:rPr>
            </a:br>
            <a:r>
              <a:rPr lang="en-GB" sz="3600" dirty="0">
                <a:solidFill>
                  <a:srgbClr val="000F4D"/>
                </a:solidFill>
                <a:latin typeface="Times" pitchFamily="18" charset="0"/>
              </a:rPr>
              <a:t>career</a:t>
            </a: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18832" y="3653727"/>
            <a:ext cx="2889504" cy="1926336"/>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99594" y="3661855"/>
            <a:ext cx="2877312" cy="1918208"/>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35142" y="3679460"/>
            <a:ext cx="2222526" cy="1900527"/>
          </a:xfrm>
          <a:prstGeom prst="rect">
            <a:avLst/>
          </a:prstGeom>
        </p:spPr>
      </p:pic>
      <p:cxnSp>
        <p:nvCxnSpPr>
          <p:cNvPr id="11" name="Straight Connector 10"/>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916415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4466" y="2510145"/>
            <a:ext cx="4814901" cy="3069919"/>
          </a:xfrm>
          <a:prstGeom prst="rect">
            <a:avLst/>
          </a:prstGeom>
        </p:spPr>
      </p:pic>
      <p:pic>
        <p:nvPicPr>
          <p:cNvPr id="6" name="Picture 5" descr="Cliff Allan_Powerpoint_254x190.5mm.jpg"/>
          <p:cNvPicPr>
            <a:picLocks noChangeAspect="1"/>
          </p:cNvPicPr>
          <p:nvPr/>
        </p:nvPicPr>
        <p:blipFill rotWithShape="1">
          <a:blip r:embed="rId4">
            <a:extLs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sp>
        <p:nvSpPr>
          <p:cNvPr id="8" name="Rectangle 7"/>
          <p:cNvSpPr/>
          <p:nvPr/>
        </p:nvSpPr>
        <p:spPr>
          <a:xfrm>
            <a:off x="2213153" y="961813"/>
            <a:ext cx="4946804" cy="1015663"/>
          </a:xfrm>
          <a:prstGeom prst="rect">
            <a:avLst/>
          </a:prstGeom>
        </p:spPr>
        <p:txBody>
          <a:bodyPr wrap="square">
            <a:spAutoFit/>
          </a:bodyPr>
          <a:lstStyle/>
          <a:p>
            <a:r>
              <a:rPr lang="en-US" sz="3000" dirty="0" smtClean="0">
                <a:solidFill>
                  <a:srgbClr val="000F4D"/>
                </a:solidFill>
                <a:latin typeface="Times" pitchFamily="18" charset="0"/>
                <a:cs typeface="Arial"/>
              </a:rPr>
              <a:t>The </a:t>
            </a:r>
            <a:r>
              <a:rPr lang="en-US" sz="3000" dirty="0">
                <a:solidFill>
                  <a:srgbClr val="000F4D"/>
                </a:solidFill>
                <a:latin typeface="Times" pitchFamily="18" charset="0"/>
                <a:cs typeface="Arial"/>
              </a:rPr>
              <a:t>University</a:t>
            </a:r>
            <a:br>
              <a:rPr lang="en-US" sz="3000" dirty="0">
                <a:solidFill>
                  <a:srgbClr val="000F4D"/>
                </a:solidFill>
                <a:latin typeface="Times" pitchFamily="18" charset="0"/>
                <a:cs typeface="Arial"/>
              </a:rPr>
            </a:br>
            <a:r>
              <a:rPr lang="en-US" sz="3000" i="1" dirty="0">
                <a:solidFill>
                  <a:srgbClr val="000F4D"/>
                </a:solidFill>
                <a:latin typeface="Times" pitchFamily="18" charset="0"/>
                <a:cs typeface="Arial"/>
              </a:rPr>
              <a:t>Care and support</a:t>
            </a:r>
          </a:p>
        </p:txBody>
      </p:sp>
      <p:pic>
        <p:nvPicPr>
          <p:cNvPr id="10" name="Picture 9" descr="slide 6.jpg"/>
          <p:cNvPicPr>
            <a:picLocks noChangeAspect="1"/>
          </p:cNvPicPr>
          <p:nvPr/>
        </p:nvPicPr>
        <p:blipFill>
          <a:blip r:embed="rId5" cstate="print">
            <a:extLst>
              <a:ext uri="{28A0092B-C50C-407E-A947-70E740481C1C}">
                <a14:useLocalDpi xmlns:a14="http://schemas.microsoft.com/office/drawing/2010/main" val="0"/>
              </a:ext>
            </a:extLst>
          </a:blip>
          <a:srcRect l="30191" t="8925" r="11746" b="4202"/>
          <a:stretch>
            <a:fillRect/>
          </a:stretch>
        </p:blipFill>
        <p:spPr bwMode="auto">
          <a:xfrm>
            <a:off x="6915270" y="2510145"/>
            <a:ext cx="3227931" cy="3069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 name="Straight Connector 8"/>
          <p:cNvCxnSpPr/>
          <p:nvPr/>
        </p:nvCxnSpPr>
        <p:spPr>
          <a:xfrm>
            <a:off x="2004465" y="1182159"/>
            <a:ext cx="0" cy="655108"/>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0081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nvSpPr>
        <p:spPr>
          <a:xfrm>
            <a:off x="2213092" y="451019"/>
            <a:ext cx="5068636" cy="22058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defRPr/>
            </a:pPr>
            <a:r>
              <a:rPr lang="en-GB" sz="3600" dirty="0">
                <a:solidFill>
                  <a:srgbClr val="000F4D"/>
                </a:solidFill>
                <a:latin typeface="Times"/>
                <a:cs typeface="Times"/>
              </a:rPr>
              <a:t> </a:t>
            </a:r>
          </a:p>
        </p:txBody>
      </p:sp>
      <p:pic>
        <p:nvPicPr>
          <p:cNvPr id="6" name="Picture 5" descr="Cliff Allan_Powerpoint_254x190.5mm.jpg"/>
          <p:cNvPicPr>
            <a:picLocks noChangeAspect="1"/>
          </p:cNvPicPr>
          <p:nvPr/>
        </p:nvPicPr>
        <p:blipFill rotWithShape="1">
          <a:blip r:embed="rId3">
            <a:extLst>
              <a:ext uri="{28A0092B-C50C-407E-A947-70E740481C1C}">
                <a14:useLocalDpi xmlns:a14="http://schemas.microsoft.com/office/drawing/2010/main" val="0"/>
              </a:ext>
            </a:extLst>
          </a:blip>
          <a:srcRect t="81956"/>
          <a:stretch/>
        </p:blipFill>
        <p:spPr>
          <a:xfrm>
            <a:off x="1524000" y="5620512"/>
            <a:ext cx="9144000" cy="1237488"/>
          </a:xfrm>
          <a:prstGeom prst="rect">
            <a:avLst/>
          </a:prstGeom>
        </p:spPr>
      </p:pic>
      <p:cxnSp>
        <p:nvCxnSpPr>
          <p:cNvPr id="9" name="Straight Connector 8"/>
          <p:cNvCxnSpPr/>
          <p:nvPr/>
        </p:nvCxnSpPr>
        <p:spPr>
          <a:xfrm>
            <a:off x="2004465" y="1165226"/>
            <a:ext cx="0" cy="879475"/>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213092" y="1118922"/>
            <a:ext cx="3513666" cy="1015663"/>
          </a:xfrm>
          <a:prstGeom prst="rect">
            <a:avLst/>
          </a:prstGeom>
          <a:noFill/>
        </p:spPr>
        <p:txBody>
          <a:bodyPr wrap="square" rtlCol="0">
            <a:spAutoFit/>
          </a:bodyPr>
          <a:lstStyle/>
          <a:p>
            <a:r>
              <a:rPr lang="en-US" sz="3000" dirty="0" smtClean="0">
                <a:solidFill>
                  <a:srgbClr val="000F4D"/>
                </a:solidFill>
                <a:latin typeface="Times" pitchFamily="18" charset="0"/>
                <a:cs typeface="Arial"/>
              </a:rPr>
              <a:t>The </a:t>
            </a:r>
            <a:r>
              <a:rPr lang="en-US" sz="3000" dirty="0">
                <a:solidFill>
                  <a:srgbClr val="000F4D"/>
                </a:solidFill>
                <a:latin typeface="Times" pitchFamily="18" charset="0"/>
                <a:cs typeface="Arial"/>
              </a:rPr>
              <a:t>University:</a:t>
            </a:r>
          </a:p>
          <a:p>
            <a:r>
              <a:rPr lang="en-US" sz="3000" i="1" dirty="0" smtClean="0">
                <a:solidFill>
                  <a:srgbClr val="000F4D"/>
                </a:solidFill>
                <a:latin typeface="Times" pitchFamily="18" charset="0"/>
                <a:cs typeface="Arial"/>
              </a:rPr>
              <a:t>Working with you</a:t>
            </a:r>
            <a:endParaRPr lang="en-US" sz="3000" i="1"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7358" y="786959"/>
            <a:ext cx="3376162" cy="478917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9040" y="3271636"/>
            <a:ext cx="3456740" cy="2304493"/>
          </a:xfrm>
          <a:prstGeom prst="rect">
            <a:avLst/>
          </a:prstGeom>
        </p:spPr>
      </p:pic>
    </p:spTree>
    <p:extLst>
      <p:ext uri="{BB962C8B-B14F-4D97-AF65-F5344CB8AC3E}">
        <p14:creationId xmlns:p14="http://schemas.microsoft.com/office/powerpoint/2010/main" val="88406020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34CFDF7C-1E97-4C0B-B992-66647483A2EB"/>
          <p:cNvPicPr>
            <a:picLocks noChangeAspect="1" noChangeArrowheads="1"/>
          </p:cNvPicPr>
          <p:nvPr/>
        </p:nvPicPr>
        <p:blipFill rotWithShape="1">
          <a:blip r:embed="rId3">
            <a:extLst>
              <a:ext uri="{28A0092B-C50C-407E-A947-70E740481C1C}">
                <a14:useLocalDpi xmlns:a14="http://schemas.microsoft.com/office/drawing/2010/main" val="0"/>
              </a:ext>
            </a:extLst>
          </a:blip>
          <a:srcRect t="81605"/>
          <a:stretch/>
        </p:blipFill>
        <p:spPr bwMode="auto">
          <a:xfrm>
            <a:off x="1524000" y="5596468"/>
            <a:ext cx="9144000" cy="12615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2194684" y="984485"/>
            <a:ext cx="3343509" cy="646331"/>
          </a:xfrm>
          <a:prstGeom prst="rect">
            <a:avLst/>
          </a:prstGeom>
          <a:noFill/>
        </p:spPr>
        <p:txBody>
          <a:bodyPr wrap="none" rtlCol="0">
            <a:spAutoFit/>
          </a:bodyPr>
          <a:lstStyle/>
          <a:p>
            <a:r>
              <a:rPr lang="en-GB" sz="3600" i="1" dirty="0">
                <a:solidFill>
                  <a:srgbClr val="000F4D"/>
                </a:solidFill>
                <a:latin typeface="Times" pitchFamily="18" charset="0"/>
              </a:rPr>
              <a:t>Find out more…</a:t>
            </a:r>
          </a:p>
        </p:txBody>
      </p:sp>
      <p:sp>
        <p:nvSpPr>
          <p:cNvPr id="7" name="TextBox 6"/>
          <p:cNvSpPr txBox="1"/>
          <p:nvPr/>
        </p:nvSpPr>
        <p:spPr>
          <a:xfrm>
            <a:off x="2443330" y="2446542"/>
            <a:ext cx="4184094" cy="400110"/>
          </a:xfrm>
          <a:prstGeom prst="rect">
            <a:avLst/>
          </a:prstGeom>
          <a:noFill/>
        </p:spPr>
        <p:txBody>
          <a:bodyPr wrap="none" rtlCol="0">
            <a:spAutoFit/>
          </a:bodyPr>
          <a:lstStyle/>
          <a:p>
            <a:r>
              <a:rPr lang="en-GB" sz="2000" dirty="0">
                <a:solidFill>
                  <a:srgbClr val="000F4D"/>
                </a:solidFill>
                <a:latin typeface="Times" panose="02020603050405020304" pitchFamily="18" charset="0"/>
                <a:cs typeface="Times" panose="02020603050405020304" pitchFamily="18" charset="0"/>
              </a:rPr>
              <a:t>Course Enquiries Team 0121 331 5595</a:t>
            </a:r>
          </a:p>
        </p:txBody>
      </p:sp>
      <p:sp>
        <p:nvSpPr>
          <p:cNvPr id="9" name="TextBox 8"/>
          <p:cNvSpPr txBox="1"/>
          <p:nvPr/>
        </p:nvSpPr>
        <p:spPr>
          <a:xfrm>
            <a:off x="2443330" y="3060341"/>
            <a:ext cx="2911374" cy="400110"/>
          </a:xfrm>
          <a:prstGeom prst="rect">
            <a:avLst/>
          </a:prstGeom>
          <a:noFill/>
        </p:spPr>
        <p:txBody>
          <a:bodyPr wrap="none" rtlCol="0">
            <a:spAutoFit/>
          </a:bodyPr>
          <a:lstStyle/>
          <a:p>
            <a:r>
              <a:rPr lang="en-GB" sz="2000" dirty="0">
                <a:solidFill>
                  <a:srgbClr val="000F4D"/>
                </a:solidFill>
                <a:latin typeface="Arial" panose="020B0604020202020204" pitchFamily="34" charset="0"/>
                <a:cs typeface="Arial" panose="020B0604020202020204" pitchFamily="34" charset="0"/>
              </a:rPr>
              <a:t>/</a:t>
            </a:r>
            <a:r>
              <a:rPr lang="en-GB" sz="2000" dirty="0" err="1">
                <a:solidFill>
                  <a:srgbClr val="000F4D"/>
                </a:solidFill>
                <a:latin typeface="Times" panose="02020603050405020304" pitchFamily="18" charset="0"/>
                <a:cs typeface="Times" panose="02020603050405020304" pitchFamily="18" charset="0"/>
              </a:rPr>
              <a:t>birminghamcityuniversity</a:t>
            </a:r>
            <a:endParaRPr lang="en-GB" sz="2000" dirty="0">
              <a:solidFill>
                <a:srgbClr val="000F4D"/>
              </a:solidFill>
              <a:latin typeface="Times" panose="02020603050405020304" pitchFamily="18" charset="0"/>
              <a:cs typeface="Times" panose="02020603050405020304" pitchFamily="18" charset="0"/>
            </a:endParaRPr>
          </a:p>
        </p:txBody>
      </p:sp>
      <p:sp>
        <p:nvSpPr>
          <p:cNvPr id="10" name="TextBox 9"/>
          <p:cNvSpPr txBox="1"/>
          <p:nvPr/>
        </p:nvSpPr>
        <p:spPr>
          <a:xfrm>
            <a:off x="2484024" y="3710776"/>
            <a:ext cx="1140056" cy="400110"/>
          </a:xfrm>
          <a:prstGeom prst="rect">
            <a:avLst/>
          </a:prstGeom>
          <a:noFill/>
        </p:spPr>
        <p:txBody>
          <a:bodyPr wrap="none" rtlCol="0">
            <a:spAutoFit/>
          </a:bodyPr>
          <a:lstStyle/>
          <a:p>
            <a:r>
              <a:rPr lang="en-GB" sz="2000" dirty="0">
                <a:solidFill>
                  <a:srgbClr val="000F4D"/>
                </a:solidFill>
                <a:latin typeface="Arial" panose="020B0604020202020204" pitchFamily="34" charset="0"/>
                <a:cs typeface="Arial" panose="020B0604020202020204" pitchFamily="34" charset="0"/>
              </a:rPr>
              <a:t>/</a:t>
            </a:r>
            <a:r>
              <a:rPr lang="en-GB" sz="2000" dirty="0" err="1">
                <a:solidFill>
                  <a:srgbClr val="000F4D"/>
                </a:solidFill>
                <a:latin typeface="Times" panose="02020603050405020304" pitchFamily="18" charset="0"/>
                <a:cs typeface="Times" panose="02020603050405020304" pitchFamily="18" charset="0"/>
              </a:rPr>
              <a:t>MyBCU</a:t>
            </a:r>
            <a:endParaRPr lang="en-GB" sz="2000" dirty="0">
              <a:solidFill>
                <a:srgbClr val="000F4D"/>
              </a:solidFill>
              <a:latin typeface="Times" panose="02020603050405020304" pitchFamily="18" charset="0"/>
              <a:cs typeface="Times" panose="02020603050405020304" pitchFamily="18" charset="0"/>
            </a:endParaRPr>
          </a:p>
        </p:txBody>
      </p:sp>
      <p:sp>
        <p:nvSpPr>
          <p:cNvPr id="11" name="TextBox 10"/>
          <p:cNvSpPr txBox="1"/>
          <p:nvPr/>
        </p:nvSpPr>
        <p:spPr>
          <a:xfrm>
            <a:off x="2484025" y="1794466"/>
            <a:ext cx="1772601" cy="400110"/>
          </a:xfrm>
          <a:prstGeom prst="rect">
            <a:avLst/>
          </a:prstGeom>
          <a:noFill/>
        </p:spPr>
        <p:txBody>
          <a:bodyPr wrap="none" rtlCol="0">
            <a:spAutoFit/>
          </a:bodyPr>
          <a:lstStyle/>
          <a:p>
            <a:r>
              <a:rPr lang="en-GB" sz="2000" dirty="0">
                <a:solidFill>
                  <a:srgbClr val="000F4D"/>
                </a:solidFill>
                <a:latin typeface="Times" panose="02020603050405020304" pitchFamily="18" charset="0"/>
                <a:cs typeface="Times" panose="02020603050405020304" pitchFamily="18" charset="0"/>
              </a:rPr>
              <a:t>www.bcu.ac.uk</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8641" y="1889759"/>
            <a:ext cx="360920" cy="292978"/>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7008" y="3779738"/>
            <a:ext cx="659286" cy="29487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23741" y="3102118"/>
            <a:ext cx="305820" cy="304460"/>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23741" y="2548216"/>
            <a:ext cx="305820" cy="277953"/>
          </a:xfrm>
          <a:prstGeom prst="rect">
            <a:avLst/>
          </a:prstGeom>
        </p:spPr>
      </p:pic>
      <p:cxnSp>
        <p:nvCxnSpPr>
          <p:cNvPr id="15" name="Straight Connector 14"/>
          <p:cNvCxnSpPr/>
          <p:nvPr/>
        </p:nvCxnSpPr>
        <p:spPr>
          <a:xfrm>
            <a:off x="2004465" y="1165225"/>
            <a:ext cx="0" cy="330042"/>
          </a:xfrm>
          <a:prstGeom prst="line">
            <a:avLst/>
          </a:prstGeom>
          <a:ln w="28575">
            <a:solidFill>
              <a:srgbClr val="000F4D"/>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050030" y="4396832"/>
            <a:ext cx="4091940" cy="646331"/>
          </a:xfrm>
          <a:prstGeom prst="rect">
            <a:avLst/>
          </a:prstGeom>
        </p:spPr>
        <p:txBody>
          <a:bodyPr wrap="square">
            <a:spAutoFit/>
          </a:bodyPr>
          <a:lstStyle/>
          <a:p>
            <a:pPr algn="ctr"/>
            <a:r>
              <a:rPr lang="en-US" sz="3600" dirty="0">
                <a:solidFill>
                  <a:srgbClr val="000F4D"/>
                </a:solidFill>
                <a:latin typeface="Times" pitchFamily="18" charset="0"/>
                <a:cs typeface="Arial"/>
              </a:rPr>
              <a:t>Have a great day!</a:t>
            </a:r>
          </a:p>
        </p:txBody>
      </p:sp>
    </p:spTree>
    <p:extLst>
      <p:ext uri="{BB962C8B-B14F-4D97-AF65-F5344CB8AC3E}">
        <p14:creationId xmlns:p14="http://schemas.microsoft.com/office/powerpoint/2010/main" val="363268728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TotalTime>
  <Words>1520</Words>
  <Application>Microsoft Office PowerPoint</Application>
  <PresentationFormat>Widescreen</PresentationFormat>
  <Paragraphs>155</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DIN Alternate Bold</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Malbas</dc:creator>
  <cp:lastModifiedBy>Hannah Kershaw</cp:lastModifiedBy>
  <cp:revision>20</cp:revision>
  <cp:lastPrinted>2017-05-17T08:01:21Z</cp:lastPrinted>
  <dcterms:created xsi:type="dcterms:W3CDTF">2017-05-12T14:16:52Z</dcterms:created>
  <dcterms:modified xsi:type="dcterms:W3CDTF">2017-05-17T08:33:45Z</dcterms:modified>
</cp:coreProperties>
</file>