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handoutMasterIdLst>
    <p:handoutMasterId r:id="rId24"/>
  </p:handoutMasterIdLst>
  <p:sldIdLst>
    <p:sldId id="259" r:id="rId2"/>
    <p:sldId id="397" r:id="rId3"/>
    <p:sldId id="414" r:id="rId4"/>
    <p:sldId id="421" r:id="rId5"/>
    <p:sldId id="407" r:id="rId6"/>
    <p:sldId id="398" r:id="rId7"/>
    <p:sldId id="399" r:id="rId8"/>
    <p:sldId id="424" r:id="rId9"/>
    <p:sldId id="401" r:id="rId10"/>
    <p:sldId id="418" r:id="rId11"/>
    <p:sldId id="409" r:id="rId12"/>
    <p:sldId id="419" r:id="rId13"/>
    <p:sldId id="405" r:id="rId14"/>
    <p:sldId id="420" r:id="rId15"/>
    <p:sldId id="417" r:id="rId16"/>
    <p:sldId id="425" r:id="rId17"/>
    <p:sldId id="411" r:id="rId18"/>
    <p:sldId id="426" r:id="rId19"/>
    <p:sldId id="427" r:id="rId20"/>
    <p:sldId id="428" r:id="rId21"/>
    <p:sldId id="429" r:id="rId22"/>
  </p:sldIdLst>
  <p:sldSz cx="9144000" cy="6858000" type="screen4x3"/>
  <p:notesSz cx="68119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D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63" autoAdjust="0"/>
    <p:restoredTop sz="70196" autoAdjust="0"/>
  </p:normalViewPr>
  <p:slideViewPr>
    <p:cSldViewPr snapToGrid="0">
      <p:cViewPr varScale="1">
        <p:scale>
          <a:sx n="78" d="100"/>
          <a:sy n="78" d="100"/>
        </p:scale>
        <p:origin x="262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73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51532" cy="498400"/>
          </a:xfrm>
          <a:prstGeom prst="rect">
            <a:avLst/>
          </a:prstGeom>
        </p:spPr>
        <p:txBody>
          <a:bodyPr vert="horz" lIns="91750" tIns="45876" rIns="91750" bIns="4587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8838" y="0"/>
            <a:ext cx="2951532" cy="498400"/>
          </a:xfrm>
          <a:prstGeom prst="rect">
            <a:avLst/>
          </a:prstGeom>
        </p:spPr>
        <p:txBody>
          <a:bodyPr vert="horz" lIns="91750" tIns="45876" rIns="91750" bIns="45876" rtlCol="0"/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44117"/>
            <a:ext cx="2951532" cy="498399"/>
          </a:xfrm>
          <a:prstGeom prst="rect">
            <a:avLst/>
          </a:prstGeom>
        </p:spPr>
        <p:txBody>
          <a:bodyPr vert="horz" lIns="91750" tIns="45876" rIns="91750" bIns="4587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8838" y="9444117"/>
            <a:ext cx="2951532" cy="498399"/>
          </a:xfrm>
          <a:prstGeom prst="rect">
            <a:avLst/>
          </a:prstGeom>
        </p:spPr>
        <p:txBody>
          <a:bodyPr vert="horz" lIns="91750" tIns="45876" rIns="91750" bIns="45876" rtlCol="0" anchor="b"/>
          <a:lstStyle>
            <a:lvl1pPr algn="r">
              <a:defRPr sz="1200"/>
            </a:lvl1pPr>
          </a:lstStyle>
          <a:p>
            <a:fld id="{C8DB6C5B-23A9-4FBB-A93C-92F1FECA2F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50671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51850" cy="498852"/>
          </a:xfrm>
          <a:prstGeom prst="rect">
            <a:avLst/>
          </a:prstGeom>
        </p:spPr>
        <p:txBody>
          <a:bodyPr vert="horz" lIns="91750" tIns="45876" rIns="91750" bIns="4587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8538" y="2"/>
            <a:ext cx="2951850" cy="498852"/>
          </a:xfrm>
          <a:prstGeom prst="rect">
            <a:avLst/>
          </a:prstGeom>
        </p:spPr>
        <p:txBody>
          <a:bodyPr vert="horz" lIns="91750" tIns="45876" rIns="91750" bIns="45876" rtlCol="0"/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51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50" tIns="45876" rIns="91750" bIns="4587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197" y="4784835"/>
            <a:ext cx="5449570" cy="3914865"/>
          </a:xfrm>
          <a:prstGeom prst="rect">
            <a:avLst/>
          </a:prstGeom>
        </p:spPr>
        <p:txBody>
          <a:bodyPr vert="horz" lIns="91750" tIns="45876" rIns="91750" bIns="4587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3664"/>
            <a:ext cx="2951850" cy="498851"/>
          </a:xfrm>
          <a:prstGeom prst="rect">
            <a:avLst/>
          </a:prstGeom>
        </p:spPr>
        <p:txBody>
          <a:bodyPr vert="horz" lIns="91750" tIns="45876" rIns="91750" bIns="4587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8538" y="9443664"/>
            <a:ext cx="2951850" cy="498851"/>
          </a:xfrm>
          <a:prstGeom prst="rect">
            <a:avLst/>
          </a:prstGeom>
        </p:spPr>
        <p:txBody>
          <a:bodyPr vert="horz" lIns="91750" tIns="45876" rIns="91750" bIns="45876" rtlCol="0" anchor="b"/>
          <a:lstStyle>
            <a:lvl1pPr algn="r">
              <a:defRPr sz="1200"/>
            </a:lvl1pPr>
          </a:lstStyle>
          <a:p>
            <a:fld id="{A801FB23-03B6-49BD-82A0-DD826C48BA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62811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44563" y="1349375"/>
            <a:ext cx="4848225" cy="36369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Thank you for the invite to speak</a:t>
            </a:r>
          </a:p>
          <a:p>
            <a:endParaRPr lang="en-GB" dirty="0" smtClean="0"/>
          </a:p>
          <a:p>
            <a:r>
              <a:rPr lang="en-GB" dirty="0" smtClean="0"/>
              <a:t>Coverage in</a:t>
            </a:r>
            <a:r>
              <a:rPr lang="en-GB" baseline="0" dirty="0" smtClean="0"/>
              <a:t> 3 areas</a:t>
            </a:r>
          </a:p>
          <a:p>
            <a:endParaRPr lang="en-GB" baseline="0" dirty="0" smtClean="0"/>
          </a:p>
          <a:p>
            <a:pPr marL="172067" indent="-172067">
              <a:buFontTx/>
              <a:buChar char="-"/>
            </a:pPr>
            <a:r>
              <a:rPr lang="en-GB" baseline="0" dirty="0" smtClean="0"/>
              <a:t>What is Real Estate    - 6 slides</a:t>
            </a:r>
          </a:p>
          <a:p>
            <a:pPr marL="172067" indent="-172067">
              <a:buFontTx/>
              <a:buChar char="-"/>
            </a:pPr>
            <a:endParaRPr lang="en-GB" baseline="0" dirty="0" smtClean="0"/>
          </a:p>
          <a:p>
            <a:pPr marL="172067" indent="-172067" defTabSz="917692">
              <a:buFontTx/>
              <a:buChar char="-"/>
              <a:defRPr/>
            </a:pPr>
            <a:r>
              <a:rPr lang="en-GB" baseline="0" dirty="0" smtClean="0"/>
              <a:t>Real Estate Career Opportunities   - 6 slides</a:t>
            </a:r>
          </a:p>
          <a:p>
            <a:endParaRPr lang="en-GB" baseline="0" dirty="0" smtClean="0"/>
          </a:p>
          <a:p>
            <a:pPr marL="172067" indent="-172067" defTabSz="917692">
              <a:buFontTx/>
              <a:buChar char="-"/>
              <a:defRPr/>
            </a:pPr>
            <a:r>
              <a:rPr lang="en-GB" baseline="0" dirty="0" smtClean="0"/>
              <a:t>BC Real Estate Undergraduate program  - 6 slides</a:t>
            </a:r>
          </a:p>
          <a:p>
            <a:endParaRPr lang="en-GB" baseline="0" dirty="0" smtClean="0"/>
          </a:p>
          <a:p>
            <a:r>
              <a:rPr lang="en-GB" baseline="0" dirty="0" smtClean="0"/>
              <a:t>Information on David Higgins</a:t>
            </a:r>
          </a:p>
          <a:p>
            <a:endParaRPr lang="en-GB" baseline="0" dirty="0" smtClean="0"/>
          </a:p>
          <a:p>
            <a:r>
              <a:rPr lang="en-GB" baseline="0" dirty="0" smtClean="0"/>
              <a:t> - </a:t>
            </a:r>
            <a:r>
              <a:rPr lang="en-GB" baseline="0" dirty="0" err="1" smtClean="0"/>
              <a:t>Orginally</a:t>
            </a:r>
            <a:r>
              <a:rPr lang="en-GB" baseline="0" dirty="0" smtClean="0"/>
              <a:t> from the UK </a:t>
            </a:r>
          </a:p>
          <a:p>
            <a:endParaRPr lang="en-GB" baseline="0" dirty="0" smtClean="0"/>
          </a:p>
          <a:p>
            <a:r>
              <a:rPr lang="en-GB" baseline="0" dirty="0" smtClean="0"/>
              <a:t> - Spent the last 25 years in New Zealand and Australia industry and </a:t>
            </a:r>
            <a:r>
              <a:rPr lang="en-GB" baseline="0" dirty="0" err="1" smtClean="0"/>
              <a:t>academica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FB23-03B6-49BD-82A0-DD826C48BA48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853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5478" indent="-286722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6890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5646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64401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23158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81914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40670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99425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1091984-D822-47F6-8F83-4AD772D2D2BC}" type="slidenum">
              <a:rPr lang="en-AU" sz="1200"/>
              <a:pPr eaLnBrk="1" hangingPunct="1"/>
              <a:t>2</a:t>
            </a:fld>
            <a:endParaRPr lang="en-AU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470" y="4722418"/>
            <a:ext cx="5574292" cy="4786016"/>
          </a:xfrm>
          <a:noFill/>
        </p:spPr>
        <p:txBody>
          <a:bodyPr/>
          <a:lstStyle/>
          <a:p>
            <a:pPr>
              <a:defRPr/>
            </a:pPr>
            <a:r>
              <a:rPr lang="en-AU" dirty="0" smtClean="0"/>
              <a:t>Property – What is it </a:t>
            </a:r>
          </a:p>
          <a:p>
            <a:pPr>
              <a:defRPr/>
            </a:pPr>
            <a:r>
              <a:rPr lang="en-AU" dirty="0" smtClean="0"/>
              <a:t>– There are many different property types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Residential Property</a:t>
            </a:r>
          </a:p>
          <a:p>
            <a:pPr>
              <a:defRPr/>
            </a:pPr>
            <a:r>
              <a:rPr lang="en-AU" dirty="0" smtClean="0"/>
              <a:t>Housing: family home, High rise apartments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Core Property</a:t>
            </a:r>
          </a:p>
          <a:p>
            <a:pPr>
              <a:defRPr/>
            </a:pPr>
            <a:r>
              <a:rPr lang="en-AU" dirty="0" smtClean="0"/>
              <a:t>Commercial buildings: offices, shopping centres, warehouses</a:t>
            </a:r>
          </a:p>
          <a:p>
            <a:pPr>
              <a:defRPr/>
            </a:pPr>
            <a:endParaRPr lang="en-AU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768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5478" indent="-286722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6890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5646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64401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23158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81914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40670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99425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1091984-D822-47F6-8F83-4AD772D2D2BC}" type="slidenum">
              <a:rPr lang="en-AU" sz="1200"/>
              <a:pPr eaLnBrk="1" hangingPunct="1"/>
              <a:t>3</a:t>
            </a:fld>
            <a:endParaRPr lang="en-AU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470" y="4722418"/>
            <a:ext cx="5574292" cy="4786016"/>
          </a:xfrm>
          <a:noFill/>
        </p:spPr>
        <p:txBody>
          <a:bodyPr/>
          <a:lstStyle/>
          <a:p>
            <a:pPr>
              <a:defRPr/>
            </a:pPr>
            <a:r>
              <a:rPr lang="en-AU" dirty="0" smtClean="0"/>
              <a:t>Property – What is it </a:t>
            </a:r>
          </a:p>
          <a:p>
            <a:pPr>
              <a:defRPr/>
            </a:pPr>
            <a:r>
              <a:rPr lang="en-AU" dirty="0" smtClean="0"/>
              <a:t>– There are many different property types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Non Core Property</a:t>
            </a:r>
          </a:p>
          <a:p>
            <a:pPr>
              <a:defRPr/>
            </a:pPr>
            <a:r>
              <a:rPr lang="en-AU" dirty="0" smtClean="0"/>
              <a:t>-   Community facilities: hospitals, prisons, retirement villages, childcare centres</a:t>
            </a:r>
          </a:p>
          <a:p>
            <a:pPr>
              <a:defRPr/>
            </a:pPr>
            <a:r>
              <a:rPr lang="en-AU" dirty="0" smtClean="0"/>
              <a:t>-   Entertainment facilities: amusement parks, marinas, </a:t>
            </a:r>
          </a:p>
          <a:p>
            <a:pPr marL="165687" indent="-165687">
              <a:buFontTx/>
              <a:buChar char="-"/>
              <a:defRPr/>
            </a:pPr>
            <a:r>
              <a:rPr lang="en-AU" dirty="0" smtClean="0"/>
              <a:t>Sport facilities: golf courses, sport stadiums , MCG, Etihad stadium</a:t>
            </a:r>
          </a:p>
          <a:p>
            <a:pPr marL="165687" indent="-165687">
              <a:buFontTx/>
              <a:buChar char="-"/>
              <a:defRPr/>
            </a:pPr>
            <a:r>
              <a:rPr lang="en-AU" dirty="0" smtClean="0"/>
              <a:t>Rural: cattle and arable farms,  wineries, tree plantations </a:t>
            </a:r>
          </a:p>
          <a:p>
            <a:pPr marL="171450" indent="-171450">
              <a:buFontTx/>
              <a:buChar char="-"/>
              <a:defRPr/>
            </a:pPr>
            <a:r>
              <a:rPr lang="en-AU" dirty="0" smtClean="0"/>
              <a:t>Infrastructure: Airports, Port, Rail, Universities, schools</a:t>
            </a:r>
          </a:p>
          <a:p>
            <a:pPr marL="171450" indent="-171450">
              <a:buFontTx/>
              <a:buChar char="-"/>
              <a:defRPr/>
            </a:pPr>
            <a:endParaRPr lang="en-AU" dirty="0" smtClean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AU" dirty="0" smtClean="0"/>
              <a:t>Talk about actively managed the asset – Physical, Occupier and Financial</a:t>
            </a:r>
          </a:p>
          <a:p>
            <a:pPr marL="171450" indent="-171450">
              <a:buFontTx/>
              <a:buChar char="-"/>
              <a:defRPr/>
            </a:pPr>
            <a:endParaRPr lang="en-AU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909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031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5625" indent="-286779" defTabSz="932031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7115" indent="-229423" defTabSz="932031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5961" indent="-229423" defTabSz="932031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4807" indent="-229423" defTabSz="932031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23653" indent="-229423" defTabSz="932031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82498" indent="-229423" defTabSz="932031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41344" indent="-229423" defTabSz="932031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0190" indent="-229423" defTabSz="932031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EC53F5E-7930-476F-810B-94482C115873}" type="slidenum">
              <a:rPr lang="en-AU" altLang="en-US" sz="1200"/>
              <a:pPr eaLnBrk="1" hangingPunct="1"/>
              <a:t>4</a:t>
            </a:fld>
            <a:endParaRPr lang="en-AU" altLang="en-US" sz="12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5513" y="744538"/>
            <a:ext cx="4981575" cy="3735387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900" y="4729223"/>
            <a:ext cx="5010109" cy="4482411"/>
          </a:xfrm>
          <a:noFill/>
        </p:spPr>
        <p:txBody>
          <a:bodyPr/>
          <a:lstStyle/>
          <a:p>
            <a:pPr eaLnBrk="1" hangingPunct="1"/>
            <a:r>
              <a:rPr lang="zh-CN" altLang="en-US" dirty="0" smtClean="0">
                <a:latin typeface="Arial" panose="020B0604020202020204" pitchFamily="34" charset="0"/>
              </a:rPr>
              <a:t> </a:t>
            </a:r>
            <a:r>
              <a:rPr lang="en-US" altLang="zh-CN" dirty="0" smtClean="0">
                <a:latin typeface="Arial" panose="020B0604020202020204" pitchFamily="34" charset="0"/>
              </a:rPr>
              <a:t>Large Asian Property Company (Headquarters in Singapore)</a:t>
            </a:r>
          </a:p>
          <a:p>
            <a:pPr eaLnBrk="1" hangingPunct="1"/>
            <a:endParaRPr lang="en-US" altLang="zh-CN" sz="700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zh-CN" dirty="0" smtClean="0">
                <a:latin typeface="Arial" panose="020B0604020202020204" pitchFamily="34" charset="0"/>
              </a:rPr>
              <a:t>Major property assets across Asia</a:t>
            </a:r>
          </a:p>
          <a:p>
            <a:pPr eaLnBrk="1" hangingPunct="1"/>
            <a:endParaRPr lang="en-US" altLang="zh-CN" dirty="0" smtClean="0">
              <a:latin typeface="Arial" panose="020B060402020202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–"/>
            </a:pPr>
            <a:r>
              <a:rPr lang="en-US" altLang="zh-CN" dirty="0" smtClean="0">
                <a:latin typeface="Arial" panose="020B0604020202020204" pitchFamily="34" charset="0"/>
              </a:rPr>
              <a:t>Offices and </a:t>
            </a:r>
            <a:r>
              <a:rPr lang="en-US" altLang="zh-CN" dirty="0" err="1" smtClean="0">
                <a:latin typeface="Arial" panose="020B0604020202020204" pitchFamily="34" charset="0"/>
              </a:rPr>
              <a:t>Reatial</a:t>
            </a:r>
            <a:r>
              <a:rPr lang="en-US" altLang="zh-CN" baseline="0" dirty="0" smtClean="0">
                <a:latin typeface="Arial" panose="020B0604020202020204" pitchFamily="34" charset="0"/>
              </a:rPr>
              <a:t> in Australia  - </a:t>
            </a:r>
            <a:r>
              <a:rPr lang="en-US" altLang="zh-CN" dirty="0" smtClean="0">
                <a:latin typeface="Arial" panose="020B0604020202020204" pitchFamily="34" charset="0"/>
              </a:rPr>
              <a:t> Cornerstone investor</a:t>
            </a:r>
          </a:p>
          <a:p>
            <a:pPr eaLnBrk="1" hangingPunct="1">
              <a:buFont typeface="Arial" panose="020B0604020202020204" pitchFamily="34" charset="0"/>
              <a:buChar char="–"/>
            </a:pPr>
            <a:r>
              <a:rPr lang="en-US" altLang="zh-CN" dirty="0" smtClean="0">
                <a:latin typeface="Arial" panose="020B0604020202020204" pitchFamily="34" charset="0"/>
              </a:rPr>
              <a:t>China – </a:t>
            </a:r>
            <a:r>
              <a:rPr lang="en-US" altLang="zh-CN" dirty="0" err="1" smtClean="0">
                <a:latin typeface="Arial" panose="020B0604020202020204" pitchFamily="34" charset="0"/>
              </a:rPr>
              <a:t>Capitaland</a:t>
            </a:r>
            <a:r>
              <a:rPr lang="en-US" altLang="zh-CN" dirty="0" smtClean="0">
                <a:latin typeface="Arial" panose="020B0604020202020204" pitchFamily="34" charset="0"/>
              </a:rPr>
              <a:t> Retail Trust – Shopping Centre </a:t>
            </a:r>
            <a:r>
              <a:rPr lang="en-US" altLang="zh-CN" dirty="0" err="1" smtClean="0">
                <a:latin typeface="Arial" panose="020B0604020202020204" pitchFamily="34" charset="0"/>
              </a:rPr>
              <a:t>ie</a:t>
            </a:r>
            <a:r>
              <a:rPr lang="en-US" altLang="zh-CN" dirty="0" smtClean="0">
                <a:latin typeface="Arial" panose="020B0604020202020204" pitchFamily="34" charset="0"/>
              </a:rPr>
              <a:t> a fund quoted on the Singapore stock markets that has properties in China</a:t>
            </a:r>
          </a:p>
          <a:p>
            <a:pPr eaLnBrk="1" hangingPunct="1">
              <a:buFontTx/>
              <a:buChar char="-"/>
            </a:pPr>
            <a:endParaRPr lang="en-US" altLang="zh-CN" sz="800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zh-CN" dirty="0" smtClean="0">
                <a:latin typeface="Arial" panose="020B0604020202020204" pitchFamily="34" charset="0"/>
              </a:rPr>
              <a:t>Note slide</a:t>
            </a:r>
          </a:p>
          <a:p>
            <a:pPr eaLnBrk="1" hangingPunct="1">
              <a:buFontTx/>
              <a:buChar char="-"/>
            </a:pPr>
            <a:r>
              <a:rPr lang="en-US" altLang="zh-CN" dirty="0" smtClean="0">
                <a:latin typeface="Arial" panose="020B0604020202020204" pitchFamily="34" charset="0"/>
              </a:rPr>
              <a:t>Locations across Asia</a:t>
            </a:r>
          </a:p>
          <a:p>
            <a:pPr eaLnBrk="1" hangingPunct="1">
              <a:buFontTx/>
              <a:buChar char="-"/>
            </a:pPr>
            <a:r>
              <a:rPr lang="en-US" altLang="zh-CN" dirty="0" smtClean="0">
                <a:latin typeface="Arial" panose="020B0604020202020204" pitchFamily="34" charset="0"/>
              </a:rPr>
              <a:t>Specialize types</a:t>
            </a:r>
          </a:p>
          <a:p>
            <a:pPr lvl="1" eaLnBrk="1" hangingPunct="1">
              <a:buFontTx/>
              <a:buChar char="-"/>
            </a:pPr>
            <a:r>
              <a:rPr lang="en-US" altLang="zh-CN" dirty="0" smtClean="0">
                <a:latin typeface="Arial" panose="020B0604020202020204" pitchFamily="34" charset="0"/>
              </a:rPr>
              <a:t>Residential</a:t>
            </a:r>
          </a:p>
          <a:p>
            <a:pPr lvl="1" eaLnBrk="1" hangingPunct="1">
              <a:buFontTx/>
              <a:buChar char="-"/>
            </a:pPr>
            <a:r>
              <a:rPr lang="en-US" altLang="zh-CN" dirty="0" smtClean="0">
                <a:latin typeface="Arial" panose="020B0604020202020204" pitchFamily="34" charset="0"/>
              </a:rPr>
              <a:t>Commercials – offices</a:t>
            </a:r>
          </a:p>
          <a:p>
            <a:pPr lvl="1" eaLnBrk="1" hangingPunct="1">
              <a:buFontTx/>
              <a:buChar char="-"/>
            </a:pPr>
            <a:r>
              <a:rPr lang="en-US" altLang="zh-CN" dirty="0" smtClean="0">
                <a:latin typeface="Arial" panose="020B0604020202020204" pitchFamily="34" charset="0"/>
              </a:rPr>
              <a:t>Retail – shopping </a:t>
            </a:r>
            <a:r>
              <a:rPr lang="en-US" altLang="zh-CN" dirty="0" err="1" smtClean="0">
                <a:latin typeface="Arial" panose="020B0604020202020204" pitchFamily="34" charset="0"/>
              </a:rPr>
              <a:t>Centres</a:t>
            </a:r>
            <a:endParaRPr lang="en-US" altLang="zh-CN" dirty="0" smtClean="0">
              <a:latin typeface="Arial" panose="020B0604020202020204" pitchFamily="34" charset="0"/>
            </a:endParaRPr>
          </a:p>
          <a:p>
            <a:pPr lvl="1" eaLnBrk="1" hangingPunct="1">
              <a:buFontTx/>
              <a:buChar char="-"/>
            </a:pPr>
            <a:r>
              <a:rPr lang="en-US" altLang="zh-CN" dirty="0" smtClean="0">
                <a:latin typeface="Arial" panose="020B0604020202020204" pitchFamily="34" charset="0"/>
              </a:rPr>
              <a:t>Service apartments – hotels</a:t>
            </a:r>
          </a:p>
          <a:p>
            <a:pPr lvl="1" eaLnBrk="1" hangingPunct="1">
              <a:buFontTx/>
              <a:buChar char="-"/>
            </a:pPr>
            <a:endParaRPr lang="en-US" altLang="zh-CN" dirty="0" smtClean="0">
              <a:latin typeface="Arial" panose="020B0604020202020204" pitchFamily="34" charset="0"/>
            </a:endParaRPr>
          </a:p>
          <a:p>
            <a:pPr lvl="1" eaLnBrk="1" hangingPunct="1"/>
            <a:r>
              <a:rPr lang="en-US" altLang="zh-CN" dirty="0" smtClean="0">
                <a:latin typeface="Arial" panose="020B0604020202020204" pitchFamily="34" charset="0"/>
              </a:rPr>
              <a:t>Note services offered</a:t>
            </a:r>
          </a:p>
          <a:p>
            <a:pPr lvl="1" eaLnBrk="1" hangingPunct="1"/>
            <a:r>
              <a:rPr lang="en-US" altLang="zh-CN" dirty="0" smtClean="0">
                <a:latin typeface="Arial" panose="020B0604020202020204" pitchFamily="34" charset="0"/>
              </a:rPr>
              <a:t>Start at Real estate development</a:t>
            </a:r>
          </a:p>
          <a:p>
            <a:pPr lvl="1" eaLnBrk="1" hangingPunct="1"/>
            <a:r>
              <a:rPr lang="en-US" altLang="zh-CN" dirty="0" smtClean="0">
                <a:latin typeface="Arial" panose="020B0604020202020204" pitchFamily="34" charset="0"/>
              </a:rPr>
              <a:t>Recently floated property fund in Malaysia</a:t>
            </a:r>
          </a:p>
          <a:p>
            <a:pPr lvl="1" eaLnBrk="1" hangingPunct="1"/>
            <a:endParaRPr lang="en-US" altLang="zh-CN" sz="600" dirty="0">
              <a:latin typeface="Arial" panose="020B0604020202020204" pitchFamily="34" charset="0"/>
            </a:endParaRPr>
          </a:p>
          <a:p>
            <a:pPr lvl="1" eaLnBrk="1" hangingPunct="1"/>
            <a:r>
              <a:rPr lang="en-US" altLang="zh-CN" dirty="0" smtClean="0">
                <a:latin typeface="Arial" panose="020B0604020202020204" pitchFamily="34" charset="0"/>
              </a:rPr>
              <a:t>Focus now on developing countries – </a:t>
            </a:r>
            <a:r>
              <a:rPr lang="en-US" altLang="zh-CN" dirty="0" err="1" smtClean="0">
                <a:latin typeface="Arial" panose="020B0604020202020204" pitchFamily="34" charset="0"/>
              </a:rPr>
              <a:t>ie</a:t>
            </a:r>
            <a:r>
              <a:rPr lang="en-US" altLang="zh-CN" dirty="0" smtClean="0">
                <a:latin typeface="Arial" panose="020B0604020202020204" pitchFamily="34" charset="0"/>
              </a:rPr>
              <a:t> China, and Brazil selling down mature property markets - Australia</a:t>
            </a:r>
          </a:p>
        </p:txBody>
      </p:sp>
    </p:spTree>
    <p:extLst>
      <p:ext uri="{BB962C8B-B14F-4D97-AF65-F5344CB8AC3E}">
        <p14:creationId xmlns:p14="http://schemas.microsoft.com/office/powerpoint/2010/main" val="3492143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5478" indent="-286722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6890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5646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64401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23158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81914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40670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99425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1091984-D822-47F6-8F83-4AD772D2D2BC}" type="slidenum">
              <a:rPr lang="en-AU" sz="1200"/>
              <a:pPr eaLnBrk="1" hangingPunct="1"/>
              <a:t>5</a:t>
            </a:fld>
            <a:endParaRPr lang="en-AU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470" y="4722418"/>
            <a:ext cx="5574292" cy="4786016"/>
          </a:xfrm>
          <a:noFill/>
        </p:spPr>
        <p:txBody>
          <a:bodyPr/>
          <a:lstStyle/>
          <a:p>
            <a:pPr eaLnBrk="1" hangingPunct="1"/>
            <a:r>
              <a:rPr lang="en-AU" altLang="zh-CN" dirty="0" smtClean="0">
                <a:latin typeface="Arial" pitchFamily="34" charset="0"/>
              </a:rPr>
              <a:t>Wide coverage of opportunities</a:t>
            </a:r>
          </a:p>
          <a:p>
            <a:pPr eaLnBrk="1" hangingPunct="1"/>
            <a:endParaRPr lang="en-AU" altLang="zh-CN" dirty="0" smtClean="0">
              <a:latin typeface="Arial" pitchFamily="34" charset="0"/>
            </a:endParaRP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Historically 3 main areas </a:t>
            </a:r>
          </a:p>
          <a:p>
            <a:pPr eaLnBrk="1" hangingPunct="1"/>
            <a:endParaRPr lang="en-AU" altLang="zh-CN" dirty="0" smtClean="0">
              <a:latin typeface="Arial" pitchFamily="34" charset="0"/>
            </a:endParaRPr>
          </a:p>
          <a:p>
            <a:pPr eaLnBrk="1" hangingPunct="1"/>
            <a:r>
              <a:rPr lang="en-AU" altLang="zh-CN" b="1" dirty="0" smtClean="0">
                <a:latin typeface="Arial" pitchFamily="34" charset="0"/>
              </a:rPr>
              <a:t>Owning real estate </a:t>
            </a:r>
          </a:p>
          <a:p>
            <a:pPr eaLnBrk="1" hangingPunct="1"/>
            <a:endParaRPr lang="en-AU" altLang="zh-CN" dirty="0" smtClean="0">
              <a:latin typeface="Arial" pitchFamily="34" charset="0"/>
            </a:endParaRPr>
          </a:p>
          <a:p>
            <a:pPr marL="172067" indent="-172067">
              <a:buFont typeface="Arial" pitchFamily="34" charset="0"/>
              <a:buChar char="•"/>
            </a:pPr>
            <a:r>
              <a:rPr lang="en-AU" dirty="0"/>
              <a:t>Real Estate Asset Management</a:t>
            </a:r>
          </a:p>
          <a:p>
            <a:pPr marL="172067" indent="-172067">
              <a:buFont typeface="Arial" pitchFamily="34" charset="0"/>
              <a:buChar char="•"/>
            </a:pPr>
            <a:endParaRPr lang="en-AU" dirty="0"/>
          </a:p>
          <a:p>
            <a:pPr marL="172067" indent="-172067">
              <a:buFont typeface="Arial" pitchFamily="34" charset="0"/>
              <a:buChar char="•"/>
            </a:pPr>
            <a:r>
              <a:rPr lang="en-AU" dirty="0"/>
              <a:t>Real Estate Funds Management</a:t>
            </a:r>
          </a:p>
          <a:p>
            <a:pPr marL="172067" indent="-172067">
              <a:buFont typeface="Arial" pitchFamily="34" charset="0"/>
              <a:buChar char="•"/>
            </a:pPr>
            <a:endParaRPr lang="en-AU" dirty="0"/>
          </a:p>
          <a:p>
            <a:r>
              <a:rPr lang="en-AU" b="1" dirty="0"/>
              <a:t>Developing real estate</a:t>
            </a:r>
          </a:p>
          <a:p>
            <a:endParaRPr lang="en-AU" dirty="0"/>
          </a:p>
          <a:p>
            <a:pPr marL="172067" indent="-172067">
              <a:buFont typeface="Arial" pitchFamily="34" charset="0"/>
              <a:buChar char="•"/>
            </a:pPr>
            <a:r>
              <a:rPr lang="en-AU" dirty="0"/>
              <a:t>Real Estate Development</a:t>
            </a:r>
            <a:r>
              <a:rPr lang="en-AU" altLang="zh-CN" dirty="0" smtClean="0">
                <a:latin typeface="Arial" pitchFamily="34" charset="0"/>
              </a:rPr>
              <a:t> </a:t>
            </a:r>
          </a:p>
          <a:p>
            <a:pPr marL="172067" indent="-172067">
              <a:buFont typeface="Arial" pitchFamily="34" charset="0"/>
              <a:buChar char="•"/>
            </a:pPr>
            <a:endParaRPr lang="en-AU" altLang="zh-CN" dirty="0" smtClean="0">
              <a:latin typeface="Arial" pitchFamily="34" charset="0"/>
            </a:endParaRPr>
          </a:p>
          <a:p>
            <a:r>
              <a:rPr lang="en-AU" altLang="zh-CN" b="1" dirty="0" smtClean="0">
                <a:latin typeface="Arial" pitchFamily="34" charset="0"/>
              </a:rPr>
              <a:t>Real</a:t>
            </a:r>
            <a:r>
              <a:rPr lang="en-AU" altLang="zh-CN" b="1" baseline="0" dirty="0" smtClean="0">
                <a:latin typeface="Arial" pitchFamily="34" charset="0"/>
              </a:rPr>
              <a:t> Estate consultancy</a:t>
            </a:r>
            <a:endParaRPr lang="en-AU" altLang="zh-CN" b="1" dirty="0" smtClean="0">
              <a:latin typeface="Arial" pitchFamily="34" charset="0"/>
            </a:endParaRPr>
          </a:p>
          <a:p>
            <a:pPr marL="172067" indent="-172067">
              <a:buFont typeface="Arial" pitchFamily="34" charset="0"/>
              <a:buChar char="•"/>
            </a:pPr>
            <a:endParaRPr lang="en-AU" dirty="0">
              <a:latin typeface="Arial" pitchFamily="34" charset="0"/>
            </a:endParaRPr>
          </a:p>
          <a:p>
            <a:pPr marL="172067" indent="-172067">
              <a:buFont typeface="Arial" pitchFamily="34" charset="0"/>
              <a:buChar char="•"/>
            </a:pPr>
            <a:r>
              <a:rPr lang="en-AU" dirty="0"/>
              <a:t>Real Estate Valuation</a:t>
            </a:r>
            <a:br>
              <a:rPr lang="en-AU" dirty="0"/>
            </a:br>
            <a:endParaRPr lang="en-AU" dirty="0"/>
          </a:p>
          <a:p>
            <a:pPr marL="172067" indent="-172067">
              <a:buFont typeface="Arial" pitchFamily="34" charset="0"/>
              <a:buChar char="•"/>
            </a:pPr>
            <a:r>
              <a:rPr lang="en-AU" dirty="0"/>
              <a:t>Real Estate </a:t>
            </a:r>
            <a:r>
              <a:rPr lang="en-AU" dirty="0" smtClean="0"/>
              <a:t>Transactions </a:t>
            </a:r>
            <a:r>
              <a:rPr lang="en-AU" sz="1100" dirty="0" smtClean="0"/>
              <a:t> </a:t>
            </a:r>
            <a:r>
              <a:rPr lang="en-AU" sz="1100" dirty="0"/>
              <a:t>-  </a:t>
            </a:r>
            <a:r>
              <a:rPr lang="en-AU" dirty="0"/>
              <a:t>Sales and Leasing</a:t>
            </a:r>
          </a:p>
          <a:p>
            <a:endParaRPr lang="en-AU" sz="400" dirty="0"/>
          </a:p>
          <a:p>
            <a:pPr marL="172067" indent="-172067">
              <a:buFont typeface="Arial" pitchFamily="34" charset="0"/>
              <a:buChar char="•"/>
            </a:pPr>
            <a:r>
              <a:rPr lang="en-AU" dirty="0"/>
              <a:t>Real Estate Research Analyst</a:t>
            </a:r>
          </a:p>
          <a:p>
            <a:pPr marL="0" indent="0">
              <a:buFont typeface="Arial" pitchFamily="34" charset="0"/>
              <a:buNone/>
            </a:pPr>
            <a:endParaRPr lang="en-AU" dirty="0"/>
          </a:p>
          <a:p>
            <a:r>
              <a:rPr lang="en-AU" b="1" dirty="0"/>
              <a:t>New Area Corporate Real estate </a:t>
            </a:r>
            <a:endParaRPr lang="en-AU" b="1" dirty="0" smtClean="0"/>
          </a:p>
          <a:p>
            <a:endParaRPr lang="en-AU" b="1" dirty="0"/>
          </a:p>
          <a:p>
            <a:pPr marL="172067" indent="-172067">
              <a:buFont typeface="Arial" pitchFamily="34" charset="0"/>
              <a:buChar char="•"/>
            </a:pPr>
            <a:r>
              <a:rPr lang="en-AU" dirty="0" smtClean="0"/>
              <a:t>acting </a:t>
            </a:r>
            <a:r>
              <a:rPr lang="en-AU" dirty="0"/>
              <a:t>for the occupier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768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5478" indent="-286722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6890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5646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64401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23158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81914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40670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99425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1091984-D822-47F6-8F83-4AD772D2D2BC}" type="slidenum">
              <a:rPr lang="en-AU" sz="1200"/>
              <a:pPr eaLnBrk="1" hangingPunct="1"/>
              <a:t>6</a:t>
            </a:fld>
            <a:endParaRPr lang="en-AU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470" y="4722418"/>
            <a:ext cx="5574292" cy="4786016"/>
          </a:xfrm>
          <a:noFill/>
        </p:spPr>
        <p:txBody>
          <a:bodyPr/>
          <a:lstStyle/>
          <a:p>
            <a:pPr eaLnBrk="1" hangingPunct="1"/>
            <a:r>
              <a:rPr lang="en-AU" altLang="zh-CN" dirty="0" smtClean="0">
                <a:latin typeface="Arial" pitchFamily="34" charset="0"/>
              </a:rPr>
              <a:t>Property Development </a:t>
            </a:r>
          </a:p>
          <a:p>
            <a:pPr eaLnBrk="1" hangingPunct="1"/>
            <a:endParaRPr lang="en-AU" altLang="zh-CN" dirty="0" smtClean="0">
              <a:latin typeface="Arial" pitchFamily="34" charset="0"/>
            </a:endParaRP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3 Knowledge</a:t>
            </a:r>
            <a:r>
              <a:rPr lang="en-AU" altLang="zh-CN" baseline="0" dirty="0" smtClean="0">
                <a:latin typeface="Arial" pitchFamily="34" charset="0"/>
              </a:rPr>
              <a:t> Areas</a:t>
            </a:r>
          </a:p>
          <a:p>
            <a:pPr eaLnBrk="1" hangingPunct="1"/>
            <a:endParaRPr lang="en-AU" altLang="zh-CN" baseline="0" dirty="0" smtClean="0">
              <a:latin typeface="Arial" pitchFamily="34" charset="0"/>
            </a:endParaRPr>
          </a:p>
          <a:p>
            <a:pPr eaLnBrk="1" hangingPunct="1"/>
            <a:r>
              <a:rPr lang="en-AU" altLang="zh-CN" b="1" baseline="0" dirty="0" smtClean="0">
                <a:latin typeface="Arial" pitchFamily="34" charset="0"/>
              </a:rPr>
              <a:t>Feasibility </a:t>
            </a: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Coverage these aspects</a:t>
            </a: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 - Site selection / location analysis</a:t>
            </a: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-  Feasibility / Finance</a:t>
            </a:r>
          </a:p>
          <a:p>
            <a:pPr marL="172067" indent="-172067">
              <a:buFontTx/>
              <a:buChar char="-"/>
            </a:pPr>
            <a:r>
              <a:rPr lang="en-AU" altLang="zh-CN" dirty="0" smtClean="0">
                <a:latin typeface="Arial" pitchFamily="34" charset="0"/>
              </a:rPr>
              <a:t>Planning approval process</a:t>
            </a:r>
          </a:p>
          <a:p>
            <a:pPr marL="172067" indent="-172067">
              <a:buFontTx/>
              <a:buChar char="-"/>
            </a:pPr>
            <a:endParaRPr lang="en-AU" altLang="zh-CN" dirty="0" smtClean="0">
              <a:latin typeface="Arial" pitchFamily="34" charset="0"/>
            </a:endParaRPr>
          </a:p>
          <a:p>
            <a:r>
              <a:rPr lang="en-AU" altLang="zh-CN" b="1" dirty="0" smtClean="0">
                <a:latin typeface="Arial" pitchFamily="34" charset="0"/>
              </a:rPr>
              <a:t>Construction</a:t>
            </a: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 - Construction </a:t>
            </a: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          Tendering through to completion</a:t>
            </a:r>
          </a:p>
          <a:p>
            <a:pPr eaLnBrk="1" hangingPunct="1"/>
            <a:endParaRPr lang="en-AU" altLang="zh-CN" dirty="0" smtClean="0">
              <a:latin typeface="Arial" pitchFamily="34" charset="0"/>
            </a:endParaRPr>
          </a:p>
          <a:p>
            <a:pPr eaLnBrk="1" hangingPunct="1"/>
            <a:r>
              <a:rPr lang="en-AU" altLang="zh-CN" b="1" dirty="0" smtClean="0">
                <a:latin typeface="Arial" pitchFamily="34" charset="0"/>
              </a:rPr>
              <a:t>Disposal</a:t>
            </a: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 - Marketing/Disposal</a:t>
            </a:r>
          </a:p>
          <a:p>
            <a:pPr eaLnBrk="1" hangingPunct="1"/>
            <a:endParaRPr lang="en-AU" altLang="zh-CN" dirty="0" smtClean="0">
              <a:latin typeface="Arial" pitchFamily="34" charset="0"/>
            </a:endParaRP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Important area is </a:t>
            </a:r>
          </a:p>
          <a:p>
            <a:pPr eaLnBrk="1" hangingPunct="1"/>
            <a:endParaRPr lang="en-AU" altLang="zh-CN" b="1" dirty="0" smtClean="0">
              <a:latin typeface="Arial" pitchFamily="34" charset="0"/>
            </a:endParaRPr>
          </a:p>
          <a:p>
            <a:pPr eaLnBrk="1" hangingPunct="1"/>
            <a:r>
              <a:rPr lang="en-AU" altLang="zh-CN" b="1" dirty="0" smtClean="0">
                <a:latin typeface="Arial" pitchFamily="34" charset="0"/>
              </a:rPr>
              <a:t>Sustainable development </a:t>
            </a: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   (What is good design, building products selection)</a:t>
            </a:r>
          </a:p>
          <a:p>
            <a:pPr eaLnBrk="1" hangingPunct="1"/>
            <a:endParaRPr lang="en-AU" altLang="zh-CN" dirty="0" smtClean="0">
              <a:latin typeface="Arial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768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5478" indent="-286722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6890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5646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64401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23158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81914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40670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99425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1091984-D822-47F6-8F83-4AD772D2D2BC}" type="slidenum">
              <a:rPr lang="en-AU" sz="1200"/>
              <a:pPr eaLnBrk="1" hangingPunct="1"/>
              <a:t>7</a:t>
            </a:fld>
            <a:endParaRPr lang="en-AU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470" y="4722418"/>
            <a:ext cx="5574292" cy="4786016"/>
          </a:xfrm>
          <a:noFill/>
        </p:spPr>
        <p:txBody>
          <a:bodyPr/>
          <a:lstStyle/>
          <a:p>
            <a:pPr eaLnBrk="1" hangingPunct="1"/>
            <a:r>
              <a:rPr lang="en-AU" altLang="zh-CN" dirty="0" smtClean="0">
                <a:latin typeface="Arial" pitchFamily="34" charset="0"/>
              </a:rPr>
              <a:t>Valuation </a:t>
            </a:r>
          </a:p>
          <a:p>
            <a:pPr eaLnBrk="1" hangingPunct="1"/>
            <a:endParaRPr lang="en-AU" altLang="zh-CN" dirty="0" smtClean="0">
              <a:latin typeface="Arial" pitchFamily="34" charset="0"/>
            </a:endParaRP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Unlike other asset classes  there is no central trading place, so very difficult to place a value on a property asset. </a:t>
            </a:r>
          </a:p>
          <a:p>
            <a:pPr eaLnBrk="1" hangingPunct="1"/>
            <a:endParaRPr lang="en-AU" altLang="zh-CN" dirty="0" smtClean="0">
              <a:latin typeface="Arial" pitchFamily="34" charset="0"/>
            </a:endParaRP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Need a valuation for several reasons - purchaser and bank</a:t>
            </a:r>
          </a:p>
          <a:p>
            <a:pPr eaLnBrk="1" hangingPunct="1"/>
            <a:endParaRPr lang="en-AU" altLang="zh-CN" dirty="0" smtClean="0">
              <a:latin typeface="Arial" pitchFamily="34" charset="0"/>
            </a:endParaRP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Talk about different valuation approaches – normally for a commercial building Valuer required to provide 3 approaches in a valuation report </a:t>
            </a: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-  Comparable evidence</a:t>
            </a: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-  </a:t>
            </a:r>
            <a:r>
              <a:rPr lang="en-AU" altLang="zh-CN" dirty="0" err="1" smtClean="0">
                <a:latin typeface="Arial" pitchFamily="34" charset="0"/>
              </a:rPr>
              <a:t>DCF</a:t>
            </a:r>
            <a:r>
              <a:rPr lang="en-AU" altLang="zh-CN" dirty="0" smtClean="0">
                <a:latin typeface="Arial" pitchFamily="34" charset="0"/>
              </a:rPr>
              <a:t> Discounted cash flow – future performance</a:t>
            </a: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-  Replacement  value</a:t>
            </a:r>
          </a:p>
          <a:p>
            <a:pPr eaLnBrk="1" hangingPunct="1"/>
            <a:endParaRPr lang="en-US" altLang="zh-CN" dirty="0" smtClean="0">
              <a:latin typeface="Arial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768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922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5537" indent="-286745" defTabSz="931922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6980" indent="-229396" defTabSz="931922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5773" indent="-229396" defTabSz="931922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64565" indent="-229396" defTabSz="931922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23356" indent="-229396" defTabSz="931922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82149" indent="-229396" defTabSz="931922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40942" indent="-229396" defTabSz="931922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99733" indent="-229396" defTabSz="931922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E666B6E-157A-460E-B618-2E12258E82B7}" type="slidenum">
              <a:rPr lang="en-AU" sz="1200">
                <a:solidFill>
                  <a:prstClr val="black"/>
                </a:solidFill>
                <a:cs typeface="Arial" pitchFamily="34" charset="0"/>
              </a:rPr>
              <a:pPr eaLnBrk="1" hangingPunct="1"/>
              <a:t>8</a:t>
            </a:fld>
            <a:endParaRPr lang="en-AU" sz="120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4538"/>
            <a:ext cx="4972050" cy="3729037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879" y="4722417"/>
            <a:ext cx="5450207" cy="4474369"/>
          </a:xfrm>
          <a:noFill/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UK Fund Management </a:t>
            </a:r>
          </a:p>
          <a:p>
            <a:pPr eaLnBrk="1" hangingPunct="1">
              <a:spcBef>
                <a:spcPct val="50000"/>
              </a:spcBef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Light blue  - all UK funds under management.</a:t>
            </a:r>
          </a:p>
          <a:p>
            <a:pPr eaLnBrk="1" hangingPunct="1">
              <a:spcBef>
                <a:spcPct val="50000"/>
              </a:spcBef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Dark blue – retail funds which retail (mum and dads investors) can invest in</a:t>
            </a:r>
          </a:p>
          <a:p>
            <a:pPr eaLnBrk="1" hangingPunct="1">
              <a:spcBef>
                <a:spcPct val="50000"/>
              </a:spcBef>
            </a:pPr>
            <a:r>
              <a:rPr lang="en-GB" baseline="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GB" baseline="0" dirty="0" smtClean="0">
                <a:latin typeface="Arial" pitchFamily="34" charset="0"/>
                <a:cs typeface="Arial" pitchFamily="34" charset="0"/>
              </a:rPr>
              <a:t>Growth in large pension funds – public, industry and company pension funds</a:t>
            </a:r>
          </a:p>
          <a:p>
            <a:pPr eaLnBrk="1" hangingPunct="1">
              <a:spcBef>
                <a:spcPct val="50000"/>
              </a:spcBef>
            </a:pPr>
            <a:endParaRPr lang="en-GB" baseline="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baseline="0" dirty="0" smtClean="0">
                <a:latin typeface="Arial" pitchFamily="34" charset="0"/>
                <a:cs typeface="Arial" pitchFamily="34" charset="0"/>
              </a:rPr>
              <a:t>Now approx. £6 trillion under management</a:t>
            </a: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UK £6</a:t>
            </a:r>
            <a:r>
              <a:rPr lang="en-GB" baseline="0" dirty="0" smtClean="0">
                <a:latin typeface="Arial" pitchFamily="34" charset="0"/>
                <a:cs typeface="Arial" pitchFamily="34" charset="0"/>
              </a:rPr>
              <a:t> trillion Globally £52 trillion  - 2020 £88 trillion PWC</a:t>
            </a:r>
            <a:endParaRPr lang="en-GB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973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7342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688151" indent="-264674" defTabSz="87342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058693" indent="-211739" defTabSz="87342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482172" indent="-211739" defTabSz="87342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905650" indent="-211739" defTabSz="87342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329127" indent="-211739" defTabSz="8734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752605" indent="-211739" defTabSz="8734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176082" indent="-211739" defTabSz="8734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599560" indent="-211739" defTabSz="8734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8989726-6AD5-4FDC-B1B0-CC534C0A16F3}" type="slidenum">
              <a:rPr lang="en-AU" smtClean="0">
                <a:ea typeface="MS PGothic" pitchFamily="34" charset="-128"/>
                <a:cs typeface="Arial" pitchFamily="34" charset="0"/>
              </a:rPr>
              <a:pPr eaLnBrk="1" hangingPunct="1"/>
              <a:t>9</a:t>
            </a:fld>
            <a:endParaRPr lang="en-AU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/>
            <a:r>
              <a:rPr lang="en-AU" dirty="0" smtClean="0">
                <a:latin typeface="Arial" pitchFamily="34" charset="0"/>
                <a:ea typeface="MS PGothic" pitchFamily="34" charset="-128"/>
                <a:cs typeface="Times New Roman" pitchFamily="18" charset="0"/>
              </a:rPr>
              <a:t>Real Estate Investment Market</a:t>
            </a:r>
          </a:p>
          <a:p>
            <a:pPr algn="just" eaLnBrk="1" hangingPunct="1"/>
            <a:endParaRPr lang="en-AU" dirty="0" smtClean="0">
              <a:latin typeface="Arial" pitchFamily="34" charset="0"/>
              <a:ea typeface="MS PGothic" pitchFamily="34" charset="-128"/>
              <a:cs typeface="Times New Roman" pitchFamily="18" charset="0"/>
            </a:endParaRPr>
          </a:p>
          <a:p>
            <a:pPr algn="just" eaLnBrk="1" hangingPunct="1"/>
            <a:r>
              <a:rPr lang="en-AU" dirty="0" smtClean="0">
                <a:latin typeface="Arial" pitchFamily="34" charset="0"/>
                <a:ea typeface="MS PGothic" pitchFamily="34" charset="-128"/>
                <a:cs typeface="Times New Roman" pitchFamily="18" charset="0"/>
              </a:rPr>
              <a:t>Investors now over £483 billion of the UK's commercial property</a:t>
            </a:r>
          </a:p>
          <a:p>
            <a:pPr algn="just" eaLnBrk="1" hangingPunct="1"/>
            <a:endParaRPr lang="en-AU" dirty="0" smtClean="0">
              <a:latin typeface="Arial" pitchFamily="34" charset="0"/>
              <a:ea typeface="MS PGothic" pitchFamily="34" charset="-128"/>
              <a:cs typeface="Times New Roman" pitchFamily="18" charset="0"/>
            </a:endParaRPr>
          </a:p>
          <a:p>
            <a:pPr algn="just" eaLnBrk="1" hangingPunct="1"/>
            <a:r>
              <a:rPr lang="en-AU" dirty="0" smtClean="0">
                <a:latin typeface="Arial" pitchFamily="34" charset="0"/>
                <a:ea typeface="MS PGothic" pitchFamily="34" charset="-128"/>
                <a:cs typeface="Times New Roman" pitchFamily="18" charset="0"/>
              </a:rPr>
              <a:t>– Leading assets owned by property funds (which you and I can invest in) – example Birmingham Bullring – </a:t>
            </a:r>
            <a:r>
              <a:rPr lang="en-AU" dirty="0" err="1" smtClean="0">
                <a:latin typeface="Arial" pitchFamily="34" charset="0"/>
                <a:ea typeface="MS PGothic" pitchFamily="34" charset="-128"/>
                <a:cs typeface="Times New Roman" pitchFamily="18" charset="0"/>
              </a:rPr>
              <a:t>Hammersons</a:t>
            </a:r>
            <a:r>
              <a:rPr lang="en-AU" dirty="0" smtClean="0">
                <a:latin typeface="Arial" pitchFamily="34" charset="0"/>
                <a:ea typeface="MS PGothic" pitchFamily="34" charset="-128"/>
                <a:cs typeface="Times New Roman" pitchFamily="18" charset="0"/>
              </a:rPr>
              <a:t> </a:t>
            </a:r>
          </a:p>
          <a:p>
            <a:pPr algn="just" eaLnBrk="1" hangingPunct="1"/>
            <a:endParaRPr lang="en-AU" dirty="0" smtClean="0">
              <a:latin typeface="Arial" pitchFamily="34" charset="0"/>
              <a:ea typeface="MS PGothic" pitchFamily="34" charset="-128"/>
              <a:cs typeface="Times New Roman" pitchFamily="18" charset="0"/>
            </a:endParaRPr>
          </a:p>
          <a:p>
            <a:pPr algn="just" eaLnBrk="1" hangingPunct="1"/>
            <a:r>
              <a:rPr lang="en-AU" dirty="0" smtClean="0">
                <a:latin typeface="Arial" pitchFamily="34" charset="0"/>
                <a:ea typeface="MS PGothic" pitchFamily="34" charset="-128"/>
                <a:cs typeface="Times New Roman" pitchFamily="18" charset="0"/>
              </a:rPr>
              <a:t>-  Look at graduates entering industry</a:t>
            </a:r>
            <a:r>
              <a:rPr lang="en-GB" dirty="0" smtClean="0">
                <a:latin typeface="Arial" pitchFamily="34" charset="0"/>
                <a:ea typeface="MS PGothic" pitchFamily="34" charset="-128"/>
                <a:cs typeface="Times New Roman" pitchFamily="18" charset="0"/>
              </a:rPr>
              <a:t>– Leading assets owned by property funds which you and I can invest in – example Jones Lang LaSalle</a:t>
            </a:r>
          </a:p>
          <a:p>
            <a:pPr algn="just" eaLnBrk="1" hangingPunct="1"/>
            <a:endParaRPr lang="en-GB" dirty="0" smtClean="0">
              <a:latin typeface="Arial" pitchFamily="34" charset="0"/>
              <a:ea typeface="MS PGothic" pitchFamily="34" charset="-128"/>
              <a:cs typeface="Times New Roman" pitchFamily="18" charset="0"/>
            </a:endParaRPr>
          </a:p>
          <a:p>
            <a:pPr algn="just" eaLnBrk="1" hangingPunct="1"/>
            <a:r>
              <a:rPr lang="en-GB" dirty="0" smtClean="0">
                <a:latin typeface="Arial" pitchFamily="34" charset="0"/>
                <a:ea typeface="MS PGothic" pitchFamily="34" charset="-128"/>
                <a:cs typeface="Times New Roman" pitchFamily="18" charset="0"/>
              </a:rPr>
              <a:t>Organisation Structure – career opportunities</a:t>
            </a:r>
          </a:p>
          <a:p>
            <a:pPr algn="just" eaLnBrk="1" hangingPunct="1"/>
            <a:endParaRPr lang="en-GB" dirty="0" smtClean="0">
              <a:latin typeface="Arial" pitchFamily="34" charset="0"/>
              <a:ea typeface="MS PGothic" pitchFamily="34" charset="-128"/>
              <a:cs typeface="Times New Roman" pitchFamily="18" charset="0"/>
            </a:endParaRPr>
          </a:p>
          <a:p>
            <a:pPr algn="just" eaLnBrk="1" hangingPunct="1"/>
            <a:r>
              <a:rPr lang="en-GB" dirty="0" smtClean="0">
                <a:latin typeface="Arial" pitchFamily="34" charset="0"/>
                <a:ea typeface="MS PGothic" pitchFamily="34" charset="-128"/>
                <a:cs typeface="Times New Roman" pitchFamily="18" charset="0"/>
              </a:rPr>
              <a:t>Manage the Physical asset</a:t>
            </a:r>
          </a:p>
          <a:p>
            <a:pPr algn="just" eaLnBrk="1" hangingPunct="1"/>
            <a:endParaRPr lang="en-GB" sz="700" dirty="0">
              <a:latin typeface="Arial" pitchFamily="34" charset="0"/>
              <a:ea typeface="MS PGothic" pitchFamily="34" charset="-128"/>
              <a:cs typeface="Times New Roman" pitchFamily="18" charset="0"/>
            </a:endParaRPr>
          </a:p>
          <a:p>
            <a:pPr algn="just" eaLnBrk="1" hangingPunct="1"/>
            <a:r>
              <a:rPr lang="en-GB" dirty="0" smtClean="0">
                <a:latin typeface="Arial" pitchFamily="34" charset="0"/>
                <a:ea typeface="MS PGothic" pitchFamily="34" charset="-128"/>
                <a:cs typeface="Times New Roman" pitchFamily="18" charset="0"/>
              </a:rPr>
              <a:t>Manage the Property fund</a:t>
            </a:r>
          </a:p>
          <a:p>
            <a:pPr algn="just" eaLnBrk="1" hangingPunct="1"/>
            <a:endParaRPr lang="en-GB" sz="700" dirty="0">
              <a:latin typeface="Arial" pitchFamily="34" charset="0"/>
              <a:ea typeface="MS PGothic" pitchFamily="34" charset="-128"/>
              <a:cs typeface="Times New Roman" pitchFamily="18" charset="0"/>
            </a:endParaRPr>
          </a:p>
          <a:p>
            <a:pPr algn="just" eaLnBrk="1" hangingPunct="1"/>
            <a:r>
              <a:rPr lang="en-GB" sz="500" dirty="0">
                <a:latin typeface="Arial" pitchFamily="34" charset="0"/>
                <a:ea typeface="MS PGothic" pitchFamily="34" charset="-128"/>
                <a:cs typeface="Times New Roman" pitchFamily="18" charset="0"/>
              </a:rPr>
              <a:t> - </a:t>
            </a:r>
            <a:r>
              <a:rPr lang="en-GB" dirty="0" smtClean="0">
                <a:latin typeface="Arial" pitchFamily="34" charset="0"/>
                <a:ea typeface="MS PGothic" pitchFamily="34" charset="-128"/>
                <a:cs typeface="Times New Roman" pitchFamily="18" charset="0"/>
              </a:rPr>
              <a:t>Look at graduates entering industry</a:t>
            </a:r>
            <a:endParaRPr lang="en-AU" dirty="0" smtClean="0">
              <a:latin typeface="Arial" pitchFamily="34" charset="0"/>
              <a:ea typeface="MS PGothic" pitchFamily="34" charset="-128"/>
              <a:cs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370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624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5625" indent="-286779" defTabSz="933624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7115" indent="-229423" defTabSz="933624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5961" indent="-229423" defTabSz="933624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4807" indent="-229423" defTabSz="933624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23653" indent="-229423" defTabSz="933624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82498" indent="-229423" defTabSz="933624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41344" indent="-229423" defTabSz="933624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0190" indent="-229423" defTabSz="933624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F45E1B7-13E6-4C2E-9CDB-66B633BC9FC1}" type="slidenum">
              <a:rPr lang="en-AU" altLang="en-US" sz="1200"/>
              <a:pPr eaLnBrk="1" hangingPunct="1"/>
              <a:t>10</a:t>
            </a:fld>
            <a:endParaRPr lang="en-AU" altLang="en-US" sz="12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7100" y="746125"/>
            <a:ext cx="4986338" cy="374015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0495" y="4735592"/>
            <a:ext cx="5014893" cy="4487188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AU" altLang="en-US" smtClean="0">
                <a:latin typeface="Arial" panose="020B0604020202020204" pitchFamily="34" charset="0"/>
              </a:rPr>
              <a:t>Investment asset classes features</a:t>
            </a:r>
          </a:p>
          <a:p>
            <a:pPr eaLnBrk="1" hangingPunct="1">
              <a:spcBef>
                <a:spcPct val="0"/>
              </a:spcBef>
            </a:pPr>
            <a:endParaRPr lang="en-AU" altLang="en-US" smtClean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altLang="en-US" smtClean="0">
                <a:latin typeface="Arial" panose="020B0604020202020204" pitchFamily="34" charset="0"/>
              </a:rPr>
              <a:t>Investors requirements depends on individuals risk return profiles </a:t>
            </a:r>
          </a:p>
          <a:p>
            <a:pPr eaLnBrk="1" hangingPunct="1">
              <a:spcBef>
                <a:spcPct val="0"/>
              </a:spcBef>
            </a:pPr>
            <a:endParaRPr lang="en-AU" altLang="en-US" smtClean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altLang="en-US" smtClean="0">
                <a:latin typeface="Arial" panose="020B0604020202020204" pitchFamily="34" charset="0"/>
              </a:rPr>
              <a:t>    - profile for a 20 year old is different for a 60 year old etc</a:t>
            </a:r>
          </a:p>
          <a:p>
            <a:pPr eaLnBrk="1" hangingPunct="1">
              <a:spcBef>
                <a:spcPct val="0"/>
              </a:spcBef>
            </a:pPr>
            <a:endParaRPr lang="en-AU" altLang="en-US" smtClean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altLang="en-US" smtClean="0">
                <a:latin typeface="Arial" panose="020B0604020202020204" pitchFamily="34" charset="0"/>
              </a:rPr>
              <a:t>Performance – Increased returns increases the risk</a:t>
            </a:r>
          </a:p>
          <a:p>
            <a:pPr eaLnBrk="1" hangingPunct="1">
              <a:spcBef>
                <a:spcPct val="0"/>
              </a:spcBef>
            </a:pPr>
            <a:endParaRPr lang="en-AU" altLang="en-US" smtClean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altLang="en-US" smtClean="0">
                <a:latin typeface="Arial" panose="020B0604020202020204" pitchFamily="34" charset="0"/>
              </a:rPr>
              <a:t>Investment profile </a:t>
            </a:r>
          </a:p>
          <a:p>
            <a:pPr eaLnBrk="1" hangingPunct="1">
              <a:spcBef>
                <a:spcPct val="0"/>
              </a:spcBef>
            </a:pPr>
            <a:endParaRPr lang="en-AU" altLang="en-US" smtClean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AU" altLang="en-US" smtClean="0">
                <a:latin typeface="Arial" panose="020B0604020202020204" pitchFamily="34" charset="0"/>
              </a:rPr>
              <a:t>     – defensive income return focus</a:t>
            </a:r>
          </a:p>
          <a:p>
            <a:pPr eaLnBrk="1" hangingPunct="1">
              <a:spcBef>
                <a:spcPct val="0"/>
              </a:spcBef>
            </a:pPr>
            <a:r>
              <a:rPr lang="en-AU" altLang="en-US" smtClean="0">
                <a:latin typeface="Arial" panose="020B0604020202020204" pitchFamily="34" charset="0"/>
              </a:rPr>
              <a:t>		</a:t>
            </a:r>
          </a:p>
          <a:p>
            <a:pPr eaLnBrk="1" hangingPunct="1">
              <a:spcBef>
                <a:spcPct val="0"/>
              </a:spcBef>
            </a:pPr>
            <a:r>
              <a:rPr lang="en-AU" altLang="en-US" smtClean="0">
                <a:latin typeface="Arial" panose="020B0604020202020204" pitchFamily="34" charset="0"/>
              </a:rPr>
              <a:t>     – growth, capital return focus</a:t>
            </a:r>
            <a:endParaRPr lang="zh-CN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499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734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5478" indent="-286722" defTabSz="912734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6890" indent="-229378" defTabSz="912734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5646" indent="-229378" defTabSz="912734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64401" indent="-229378" defTabSz="912734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23158" indent="-229378" defTabSz="912734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81914" indent="-229378" defTabSz="912734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40670" indent="-229378" defTabSz="912734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99425" indent="-229378" defTabSz="912734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1FC14B5-4941-4537-AE5E-450F0EA8F4A4}" type="slidenum">
              <a:rPr lang="en-AU" sz="1200">
                <a:latin typeface="Arial" pitchFamily="34" charset="0"/>
                <a:cs typeface="Arial" pitchFamily="34" charset="0"/>
              </a:rPr>
              <a:pPr eaLnBrk="1" hangingPunct="1"/>
              <a:t>11</a:t>
            </a:fld>
            <a:endParaRPr lang="en-AU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2950"/>
            <a:ext cx="4972050" cy="3729038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Types </a:t>
            </a:r>
          </a:p>
          <a:p>
            <a:pPr>
              <a:lnSpc>
                <a:spcPct val="90000"/>
              </a:lnSpc>
            </a:pPr>
            <a:endParaRPr lang="en-US" altLang="zh-CN" sz="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AU" altLang="zh-CN" dirty="0" smtClean="0">
                <a:latin typeface="Arial" pitchFamily="34" charset="0"/>
                <a:cs typeface="Arial" pitchFamily="34" charset="0"/>
              </a:rPr>
              <a:t>Non Core Property  </a:t>
            </a:r>
          </a:p>
          <a:p>
            <a:pPr>
              <a:lnSpc>
                <a:spcPct val="90000"/>
              </a:lnSpc>
            </a:pPr>
            <a:r>
              <a:rPr lang="en-AU" altLang="zh-CN" dirty="0" smtClean="0">
                <a:latin typeface="Arial" pitchFamily="34" charset="0"/>
                <a:cs typeface="Arial" pitchFamily="34" charset="0"/>
              </a:rPr>
              <a:t>       - about 50% of the property universe (hospitals, sport stadiums </a:t>
            </a:r>
            <a:r>
              <a:rPr lang="en-AU" altLang="zh-CN" dirty="0" err="1" smtClean="0">
                <a:latin typeface="Arial" pitchFamily="34" charset="0"/>
                <a:cs typeface="Arial" pitchFamily="34" charset="0"/>
              </a:rPr>
              <a:t>etc</a:t>
            </a:r>
            <a:r>
              <a:rPr lang="en-AU" altLang="zh-CN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lnSpc>
                <a:spcPct val="90000"/>
              </a:lnSpc>
            </a:pPr>
            <a:endParaRPr lang="en-AU" altLang="zh-CN" sz="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AU" altLang="zh-CN" dirty="0" smtClean="0">
                <a:latin typeface="Arial" pitchFamily="34" charset="0"/>
                <a:cs typeface="Arial" pitchFamily="34" charset="0"/>
              </a:rPr>
              <a:t>–  Major investors participating in new developments </a:t>
            </a:r>
          </a:p>
          <a:p>
            <a:pPr>
              <a:lnSpc>
                <a:spcPct val="90000"/>
              </a:lnSpc>
            </a:pPr>
            <a:r>
              <a:rPr lang="en-AU" altLang="zh-CN" dirty="0" smtClean="0">
                <a:latin typeface="Arial" pitchFamily="34" charset="0"/>
                <a:cs typeface="Arial" pitchFamily="34" charset="0"/>
              </a:rPr>
              <a:t>       - higher returns with high risk</a:t>
            </a:r>
          </a:p>
          <a:p>
            <a:pPr>
              <a:lnSpc>
                <a:spcPct val="90000"/>
              </a:lnSpc>
            </a:pPr>
            <a:endParaRPr lang="en-AU" altLang="zh-CN" sz="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AU" altLang="zh-CN" dirty="0" smtClean="0">
                <a:latin typeface="Arial" pitchFamily="34" charset="0"/>
                <a:cs typeface="Arial" pitchFamily="34" charset="0"/>
              </a:rPr>
              <a:t>–  Asset pricing challenges – </a:t>
            </a:r>
            <a:r>
              <a:rPr lang="en-AU" altLang="zh-CN" dirty="0" err="1" smtClean="0">
                <a:latin typeface="Arial" pitchFamily="34" charset="0"/>
                <a:cs typeface="Arial" pitchFamily="34" charset="0"/>
              </a:rPr>
              <a:t>ie</a:t>
            </a:r>
            <a:r>
              <a:rPr lang="en-AU" altLang="zh-CN" dirty="0" smtClean="0">
                <a:latin typeface="Arial" pitchFamily="34" charset="0"/>
                <a:cs typeface="Arial" pitchFamily="34" charset="0"/>
              </a:rPr>
              <a:t> marinas</a:t>
            </a:r>
          </a:p>
          <a:p>
            <a:pPr>
              <a:lnSpc>
                <a:spcPct val="90000"/>
              </a:lnSpc>
            </a:pPr>
            <a:endParaRPr lang="en-US" altLang="zh-CN" sz="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– 3 key categories –even see companies called by these names </a:t>
            </a:r>
            <a:r>
              <a:rPr lang="en-US" altLang="zh-CN" dirty="0" err="1" smtClean="0">
                <a:latin typeface="Arial" pitchFamily="34" charset="0"/>
                <a:cs typeface="Arial" pitchFamily="34" charset="0"/>
              </a:rPr>
              <a:t>ie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 ING Community Living Trust, Macquarie Entertainment Property Trust</a:t>
            </a:r>
          </a:p>
          <a:p>
            <a:pPr>
              <a:lnSpc>
                <a:spcPct val="90000"/>
              </a:lnSpc>
            </a:pPr>
            <a:endParaRPr lang="en-US" altLang="zh-CN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–  Community  facilities: hospitals, prisons, retirement villages, childcare </a:t>
            </a:r>
            <a:r>
              <a:rPr lang="en-US" altLang="zh-CN" dirty="0" err="1" smtClean="0">
                <a:latin typeface="Arial" pitchFamily="34" charset="0"/>
                <a:cs typeface="Arial" pitchFamily="34" charset="0"/>
              </a:rPr>
              <a:t>centres</a:t>
            </a:r>
            <a:endParaRPr lang="en-US" altLang="zh-CN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en-US" altLang="zh-CN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–  Entertainment facilities: amusement parks, marinas, ten pin bowling </a:t>
            </a:r>
            <a:r>
              <a:rPr lang="en-US" altLang="zh-CN" dirty="0" err="1" smtClean="0">
                <a:latin typeface="Arial" pitchFamily="34" charset="0"/>
                <a:cs typeface="Arial" pitchFamily="34" charset="0"/>
              </a:rPr>
              <a:t>centres</a:t>
            </a: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 - Australian Big Brother</a:t>
            </a:r>
          </a:p>
          <a:p>
            <a:pPr>
              <a:lnSpc>
                <a:spcPct val="90000"/>
              </a:lnSpc>
            </a:pPr>
            <a:endParaRPr lang="en-US" altLang="zh-CN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–  Sport facilities:  golf courses, sport stadiums </a:t>
            </a:r>
          </a:p>
          <a:p>
            <a:pPr>
              <a:lnSpc>
                <a:spcPct val="90000"/>
              </a:lnSpc>
            </a:pPr>
            <a:r>
              <a:rPr lang="en-US" altLang="zh-CN" dirty="0" smtClean="0">
                <a:latin typeface="Arial" pitchFamily="34" charset="0"/>
                <a:cs typeface="Arial" pitchFamily="34" charset="0"/>
              </a:rPr>
              <a:t>  -  Sydney Olympic Stadium,  prestigious new golf courses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655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871594" y="9471183"/>
            <a:ext cx="2962694" cy="496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742" tIns="45871" rIns="91742" bIns="45871" anchor="b"/>
          <a:lstStyle>
            <a:lvl1pPr defTabSz="9112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12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12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12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12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AD96EE18-4717-4A33-B4AE-1E1CF61DC106}" type="slidenum">
              <a:rPr lang="en-AU" altLang="en-US" sz="1200">
                <a:latin typeface="Arial" panose="020B0604020202020204" pitchFamily="34" charset="0"/>
                <a:cs typeface="Arial" panose="020B0604020202020204" pitchFamily="34" charset="0"/>
              </a:rPr>
              <a:pPr algn="r" eaLnBrk="1" hangingPunct="1"/>
              <a:t>12</a:t>
            </a:fld>
            <a:endParaRPr lang="en-AU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46935" y="4985588"/>
            <a:ext cx="6100789" cy="4433049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7321" tIns="42895" rIns="87321" bIns="42895"/>
          <a:lstStyle/>
          <a:p>
            <a:pPr eaLnBrk="1" hangingPunct="1">
              <a:spcBef>
                <a:spcPct val="5000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Growth of REITS</a:t>
            </a:r>
          </a:p>
          <a:p>
            <a:pPr eaLnBrk="1" hangingPunct="1">
              <a:spcBef>
                <a:spcPct val="50000"/>
              </a:spcBef>
            </a:pPr>
            <a:endParaRPr lang="en-US" alt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mtClean="0">
                <a:latin typeface="Arial" panose="020B0604020202020204" pitchFamily="34" charset="0"/>
                <a:cs typeface="Arial" panose="020B0604020202020204" pitchFamily="34" charset="0"/>
              </a:rPr>
              <a:t>Where is China – will happen as other countries will take advantage  offer operating platform  and China properties  </a:t>
            </a:r>
          </a:p>
        </p:txBody>
      </p:sp>
      <p:sp>
        <p:nvSpPr>
          <p:cNvPr id="6451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38225" y="746125"/>
            <a:ext cx="5240338" cy="3929063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812318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5478" indent="-286722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6890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5646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64401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23158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81914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40670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99425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1091984-D822-47F6-8F83-4AD772D2D2BC}" type="slidenum">
              <a:rPr lang="en-AU" sz="1200"/>
              <a:pPr eaLnBrk="1" hangingPunct="1"/>
              <a:t>13</a:t>
            </a:fld>
            <a:endParaRPr lang="en-AU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470" y="4722418"/>
            <a:ext cx="5574292" cy="4786016"/>
          </a:xfrm>
          <a:noFill/>
        </p:spPr>
        <p:txBody>
          <a:bodyPr/>
          <a:lstStyle/>
          <a:p>
            <a:pPr eaLnBrk="1" hangingPunct="1"/>
            <a:r>
              <a:rPr lang="en-AU" altLang="zh-CN" dirty="0" smtClean="0">
                <a:latin typeface="Arial" pitchFamily="34" charset="0"/>
              </a:rPr>
              <a:t>Why Real Estate</a:t>
            </a:r>
          </a:p>
          <a:p>
            <a:pPr eaLnBrk="1" hangingPunct="1"/>
            <a:endParaRPr lang="en-AU" altLang="zh-CN" dirty="0" smtClean="0">
              <a:latin typeface="Arial" pitchFamily="34" charset="0"/>
            </a:endParaRP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Interesting and Challenging work</a:t>
            </a:r>
          </a:p>
          <a:p>
            <a:pPr eaLnBrk="1" hangingPunct="1"/>
            <a:endParaRPr lang="en-AU" altLang="zh-CN" dirty="0" smtClean="0">
              <a:latin typeface="Arial" pitchFamily="34" charset="0"/>
            </a:endParaRP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 - Dynamic industry that is evolving with new ideas and approached</a:t>
            </a:r>
          </a:p>
          <a:p>
            <a:pPr eaLnBrk="1" hangingPunct="1"/>
            <a:endParaRPr lang="en-AU" altLang="zh-CN" dirty="0" smtClean="0">
              <a:latin typeface="Arial" pitchFamily="34" charset="0"/>
            </a:endParaRP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	 - Changing workplaces</a:t>
            </a:r>
          </a:p>
          <a:p>
            <a:pPr eaLnBrk="1" hangingPunct="1"/>
            <a:endParaRPr lang="en-AU" altLang="zh-CN" dirty="0" smtClean="0">
              <a:latin typeface="Arial" pitchFamily="34" charset="0"/>
            </a:endParaRPr>
          </a:p>
          <a:p>
            <a:pPr eaLnBrk="1" hangingPunct="1"/>
            <a:r>
              <a:rPr lang="en-AU" altLang="zh-CN" dirty="0" smtClean="0">
                <a:latin typeface="Arial" pitchFamily="34" charset="0"/>
              </a:rPr>
              <a:t>	 - Supply Chain management  - Distribution centres </a:t>
            </a:r>
          </a:p>
          <a:p>
            <a:pPr eaLnBrk="1" hangingPunct="1"/>
            <a:endParaRPr lang="en-US" altLang="zh-CN" dirty="0" smtClean="0">
              <a:latin typeface="Arial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768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76813" cy="3732212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34" y="4723735"/>
            <a:ext cx="4999299" cy="4472357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b="0" dirty="0" smtClean="0">
                <a:latin typeface="Arial" pitchFamily="34" charset="0"/>
                <a:cs typeface="Arial" pitchFamily="34" charset="0"/>
              </a:rPr>
              <a:t>Salaries</a:t>
            </a:r>
          </a:p>
          <a:p>
            <a:pPr eaLnBrk="1" hangingPunct="1">
              <a:lnSpc>
                <a:spcPct val="90000"/>
              </a:lnSpc>
            </a:pPr>
            <a:endParaRPr lang="en-AU" b="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AU" b="0" dirty="0" smtClean="0">
                <a:latin typeface="Arial" pitchFamily="34" charset="0"/>
                <a:cs typeface="Arial" pitchFamily="34" charset="0"/>
              </a:rPr>
              <a:t>Graduate earns £23 – 25,000pa</a:t>
            </a:r>
          </a:p>
          <a:p>
            <a:pPr eaLnBrk="1" hangingPunct="1">
              <a:lnSpc>
                <a:spcPct val="90000"/>
              </a:lnSpc>
            </a:pPr>
            <a:endParaRPr lang="en-AU" b="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AU" b="0" dirty="0" smtClean="0">
                <a:latin typeface="Arial" pitchFamily="34" charset="0"/>
                <a:cs typeface="Arial" pitchFamily="34" charset="0"/>
              </a:rPr>
              <a:t>Analyst  - £40,000pa depends when you become RICS qualified as salaries can increase</a:t>
            </a:r>
            <a:r>
              <a:rPr lang="en-AU" b="0" baseline="0" dirty="0" smtClean="0">
                <a:latin typeface="Arial" pitchFamily="34" charset="0"/>
                <a:cs typeface="Arial" pitchFamily="34" charset="0"/>
              </a:rPr>
              <a:t> b</a:t>
            </a:r>
            <a:r>
              <a:rPr lang="en-AU" b="0" dirty="0" smtClean="0">
                <a:latin typeface="Arial" pitchFamily="34" charset="0"/>
                <a:cs typeface="Arial" pitchFamily="34" charset="0"/>
              </a:rPr>
              <a:t>y 30%</a:t>
            </a:r>
          </a:p>
          <a:p>
            <a:pPr eaLnBrk="1" hangingPunct="1">
              <a:lnSpc>
                <a:spcPct val="90000"/>
              </a:lnSpc>
            </a:pPr>
            <a:endParaRPr lang="en-AU" b="1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A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352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5478" indent="-286722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6890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5646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64401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23158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81914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40670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99425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1091984-D822-47F6-8F83-4AD772D2D2BC}" type="slidenum">
              <a:rPr lang="en-AU" sz="1200"/>
              <a:pPr eaLnBrk="1" hangingPunct="1"/>
              <a:t>15</a:t>
            </a:fld>
            <a:endParaRPr lang="en-AU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470" y="4722418"/>
            <a:ext cx="5574292" cy="4786016"/>
          </a:xfrm>
          <a:noFill/>
        </p:spPr>
        <p:txBody>
          <a:bodyPr/>
          <a:lstStyle/>
          <a:p>
            <a:pPr>
              <a:defRPr/>
            </a:pPr>
            <a:r>
              <a:rPr lang="en-AU" dirty="0" smtClean="0"/>
              <a:t>Looked at survey responses when graduates leaving BCU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Jobs primarily located within 2 hour radius of Birmingham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Types of organisations </a:t>
            </a:r>
          </a:p>
          <a:p>
            <a:pPr>
              <a:defRPr/>
            </a:pPr>
            <a:r>
              <a:rPr lang="en-AU" dirty="0" smtClean="0"/>
              <a:t> - Property consultants 67% </a:t>
            </a:r>
          </a:p>
          <a:p>
            <a:pPr>
              <a:defRPr/>
            </a:pPr>
            <a:r>
              <a:rPr lang="en-AU" dirty="0" smtClean="0"/>
              <a:t> – leading global property firms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Job Description</a:t>
            </a:r>
          </a:p>
          <a:p>
            <a:pPr>
              <a:defRPr/>
            </a:pPr>
            <a:r>
              <a:rPr lang="en-AU" dirty="0" smtClean="0"/>
              <a:t>- General </a:t>
            </a:r>
            <a:r>
              <a:rPr lang="en-AU" dirty="0" err="1" smtClean="0"/>
              <a:t>Asst</a:t>
            </a:r>
            <a:r>
              <a:rPr lang="en-AU" dirty="0" smtClean="0"/>
              <a:t> manager – loose term which covers Property assert manager – managing the physical property</a:t>
            </a:r>
          </a:p>
          <a:p>
            <a:pPr>
              <a:defRPr/>
            </a:pPr>
            <a:endParaRPr lang="en-AU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7997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5478" indent="-286722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6890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5646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64401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23158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81914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40670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99425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1091984-D822-47F6-8F83-4AD772D2D2BC}" type="slidenum">
              <a:rPr lang="en-AU" sz="1200"/>
              <a:pPr eaLnBrk="1" hangingPunct="1"/>
              <a:t>16</a:t>
            </a:fld>
            <a:endParaRPr lang="en-AU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470" y="4722418"/>
            <a:ext cx="5574292" cy="4786016"/>
          </a:xfrm>
          <a:noFill/>
        </p:spPr>
        <p:txBody>
          <a:bodyPr/>
          <a:lstStyle/>
          <a:p>
            <a:pPr>
              <a:defRPr/>
            </a:pPr>
            <a:r>
              <a:rPr lang="en-AU" dirty="0" smtClean="0"/>
              <a:t>Bachelor of Applied Science </a:t>
            </a:r>
            <a:br>
              <a:rPr lang="en-AU" dirty="0" smtClean="0"/>
            </a:br>
            <a:endParaRPr lang="en-AU" dirty="0" smtClean="0"/>
          </a:p>
          <a:p>
            <a:pPr>
              <a:defRPr/>
            </a:pPr>
            <a:r>
              <a:rPr lang="en-AU" dirty="0" smtClean="0"/>
              <a:t>Honours degree  Three year program 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Peak</a:t>
            </a:r>
            <a:r>
              <a:rPr lang="en-AU" baseline="0" dirty="0" smtClean="0"/>
              <a:t> industry body Royal Instruction of Chartered Surveyors</a:t>
            </a:r>
          </a:p>
          <a:p>
            <a:pPr>
              <a:defRPr/>
            </a:pPr>
            <a:endParaRPr lang="en-AU" baseline="0" dirty="0" smtClean="0"/>
          </a:p>
          <a:p>
            <a:pPr>
              <a:defRPr/>
            </a:pPr>
            <a:r>
              <a:rPr lang="en-AU" dirty="0" smtClean="0"/>
              <a:t>Three year accreted degree and 2 year work experience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 - diary </a:t>
            </a:r>
          </a:p>
          <a:p>
            <a:pPr>
              <a:defRPr/>
            </a:pPr>
            <a:r>
              <a:rPr lang="en-AU" dirty="0" smtClean="0"/>
              <a:t> - report</a:t>
            </a:r>
          </a:p>
          <a:p>
            <a:pPr>
              <a:defRPr/>
            </a:pPr>
            <a:r>
              <a:rPr lang="en-AU" dirty="0" smtClean="0"/>
              <a:t>- interview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7035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5478" indent="-286722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6890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5646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64401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23158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81914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40670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99425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1091984-D822-47F6-8F83-4AD772D2D2BC}" type="slidenum">
              <a:rPr lang="en-AU" sz="1200"/>
              <a:pPr eaLnBrk="1" hangingPunct="1"/>
              <a:t>17</a:t>
            </a:fld>
            <a:endParaRPr lang="en-AU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470" y="4722418"/>
            <a:ext cx="5574292" cy="4786016"/>
          </a:xfrm>
          <a:noFill/>
        </p:spPr>
        <p:txBody>
          <a:bodyPr/>
          <a:lstStyle/>
          <a:p>
            <a:pPr>
              <a:defRPr/>
            </a:pPr>
            <a:r>
              <a:rPr lang="en-AU" dirty="0" smtClean="0"/>
              <a:t>Bachelor of Applied Science </a:t>
            </a:r>
            <a:br>
              <a:rPr lang="en-AU" dirty="0" smtClean="0"/>
            </a:br>
            <a:endParaRPr lang="en-AU" dirty="0" smtClean="0"/>
          </a:p>
          <a:p>
            <a:pPr>
              <a:defRPr/>
            </a:pPr>
            <a:r>
              <a:rPr lang="en-AU" dirty="0" smtClean="0"/>
              <a:t>Honours degree  (Property and Valuation)</a:t>
            </a:r>
            <a:br>
              <a:rPr lang="en-AU" dirty="0" smtClean="0"/>
            </a:br>
            <a:endParaRPr lang="en-AU" dirty="0" smtClean="0"/>
          </a:p>
          <a:p>
            <a:pPr>
              <a:defRPr/>
            </a:pPr>
            <a:r>
              <a:rPr lang="en-AU" dirty="0" smtClean="0"/>
              <a:t>Three year program 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Year 1 – Key</a:t>
            </a:r>
            <a:r>
              <a:rPr lang="en-AU" baseline="0" dirty="0" smtClean="0"/>
              <a:t> modules with other built environment courses</a:t>
            </a:r>
            <a:endParaRPr lang="en-AU" dirty="0" smtClean="0"/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Introduction to property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Coverage across Property, Construction and project management programs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Plus important course Professional Communication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7683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5478" indent="-286722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6890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5646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64401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23158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81914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40670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99425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1091984-D822-47F6-8F83-4AD772D2D2BC}" type="slidenum">
              <a:rPr lang="en-AU" sz="1200"/>
              <a:pPr eaLnBrk="1" hangingPunct="1"/>
              <a:t>18</a:t>
            </a:fld>
            <a:endParaRPr lang="en-AU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470" y="4722418"/>
            <a:ext cx="5574292" cy="4786016"/>
          </a:xfrm>
          <a:noFill/>
        </p:spPr>
        <p:txBody>
          <a:bodyPr/>
          <a:lstStyle/>
          <a:p>
            <a:pPr>
              <a:defRPr/>
            </a:pPr>
            <a:r>
              <a:rPr lang="en-AU" dirty="0" smtClean="0"/>
              <a:t>Bachelor of Applied Science </a:t>
            </a:r>
            <a:br>
              <a:rPr lang="en-AU" dirty="0" smtClean="0"/>
            </a:br>
            <a:endParaRPr lang="en-AU" dirty="0" smtClean="0"/>
          </a:p>
          <a:p>
            <a:pPr>
              <a:defRPr/>
            </a:pPr>
            <a:r>
              <a:rPr lang="en-AU" dirty="0" smtClean="0"/>
              <a:t>Honours degree  (Property and Valuation)</a:t>
            </a:r>
            <a:br>
              <a:rPr lang="en-AU" dirty="0" smtClean="0"/>
            </a:br>
            <a:endParaRPr lang="en-AU" dirty="0" smtClean="0"/>
          </a:p>
          <a:p>
            <a:pPr>
              <a:defRPr/>
            </a:pPr>
            <a:r>
              <a:rPr lang="en-AU" dirty="0" smtClean="0"/>
              <a:t>Three year program 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Year 2 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 -  Covering Theory and application 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Key areas of </a:t>
            </a:r>
          </a:p>
          <a:p>
            <a:pPr marL="171450" indent="-171450">
              <a:buFontTx/>
              <a:buChar char="-"/>
              <a:defRPr/>
            </a:pPr>
            <a:r>
              <a:rPr lang="en-AU" dirty="0" smtClean="0"/>
              <a:t>Property development and planning</a:t>
            </a:r>
          </a:p>
          <a:p>
            <a:pPr marL="171450" indent="-171450">
              <a:buFontTx/>
              <a:buChar char="-"/>
              <a:defRPr/>
            </a:pPr>
            <a:r>
              <a:rPr lang="en-AU" dirty="0" smtClean="0"/>
              <a:t>Key Valuation techniques  - future performance discounted cash flow</a:t>
            </a:r>
          </a:p>
          <a:p>
            <a:pPr marL="171450" indent="-171450">
              <a:buFontTx/>
              <a:buChar char="-"/>
              <a:defRPr/>
            </a:pPr>
            <a:r>
              <a:rPr lang="en-AU" dirty="0" smtClean="0"/>
              <a:t>Facility Management – building repairs and services </a:t>
            </a:r>
          </a:p>
          <a:p>
            <a:pPr marL="171450" indent="-171450">
              <a:buFontTx/>
              <a:buChar char="-"/>
              <a:defRPr/>
            </a:pPr>
            <a:r>
              <a:rPr lang="en-AU" dirty="0" smtClean="0"/>
              <a:t>Landlord and tenant</a:t>
            </a:r>
          </a:p>
          <a:p>
            <a:pPr>
              <a:defRPr/>
            </a:pPr>
            <a:endParaRPr lang="en-AU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5063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5478" indent="-286722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6890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5646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64401" indent="-229378" defTabSz="931849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23158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81914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40670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99425" indent="-229378" defTabSz="931849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1091984-D822-47F6-8F83-4AD772D2D2BC}" type="slidenum">
              <a:rPr lang="en-AU" sz="1200"/>
              <a:pPr eaLnBrk="1" hangingPunct="1"/>
              <a:t>19</a:t>
            </a:fld>
            <a:endParaRPr lang="en-AU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470" y="4722418"/>
            <a:ext cx="5574292" cy="4786016"/>
          </a:xfrm>
          <a:noFill/>
        </p:spPr>
        <p:txBody>
          <a:bodyPr/>
          <a:lstStyle/>
          <a:p>
            <a:pPr>
              <a:defRPr/>
            </a:pPr>
            <a:r>
              <a:rPr lang="en-AU" dirty="0" smtClean="0"/>
              <a:t>Bachelor of Applied Science </a:t>
            </a:r>
            <a:br>
              <a:rPr lang="en-AU" dirty="0" smtClean="0"/>
            </a:br>
            <a:endParaRPr lang="en-AU" dirty="0" smtClean="0"/>
          </a:p>
          <a:p>
            <a:pPr>
              <a:defRPr/>
            </a:pPr>
            <a:r>
              <a:rPr lang="en-AU" dirty="0" smtClean="0"/>
              <a:t>Honours degree  (Property and Valuation)</a:t>
            </a:r>
            <a:br>
              <a:rPr lang="en-AU" dirty="0" smtClean="0"/>
            </a:br>
            <a:endParaRPr lang="en-AU" dirty="0" smtClean="0"/>
          </a:p>
          <a:p>
            <a:pPr>
              <a:defRPr/>
            </a:pPr>
            <a:r>
              <a:rPr lang="en-AU" dirty="0" smtClean="0"/>
              <a:t>Three year program 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Year 3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Application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 - Property Marketing</a:t>
            </a:r>
          </a:p>
          <a:p>
            <a:pPr>
              <a:defRPr/>
            </a:pPr>
            <a:r>
              <a:rPr lang="en-AU" dirty="0" smtClean="0"/>
              <a:t> - Applying valuation techniques to difference property – retail premises,</a:t>
            </a:r>
            <a:r>
              <a:rPr lang="en-AU" baseline="0" dirty="0" smtClean="0"/>
              <a:t> </a:t>
            </a:r>
            <a:r>
              <a:rPr lang="en-AU" dirty="0" smtClean="0"/>
              <a:t>winery </a:t>
            </a:r>
            <a:r>
              <a:rPr lang="en-AU" dirty="0" err="1" smtClean="0"/>
              <a:t>etc</a:t>
            </a:r>
            <a:r>
              <a:rPr lang="en-AU" dirty="0" smtClean="0"/>
              <a:t>, </a:t>
            </a:r>
          </a:p>
          <a:p>
            <a:pPr>
              <a:defRPr/>
            </a:pPr>
            <a:r>
              <a:rPr lang="en-AU" dirty="0" smtClean="0"/>
              <a:t>-  Final Year Thesis – capstone project</a:t>
            </a:r>
          </a:p>
          <a:p>
            <a:pPr>
              <a:defRPr/>
            </a:pPr>
            <a:endParaRPr lang="en-AU" dirty="0" smtClean="0"/>
          </a:p>
          <a:p>
            <a:pPr>
              <a:defRPr/>
            </a:pPr>
            <a:r>
              <a:rPr lang="en-AU" dirty="0" smtClean="0"/>
              <a:t>Plus two important course Professional Communication and </a:t>
            </a:r>
            <a:r>
              <a:rPr lang="en-AU" dirty="0" err="1" smtClean="0"/>
              <a:t>Sustanability</a:t>
            </a:r>
            <a:endParaRPr lang="en-AU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0003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03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5625" indent="-286779" defTabSz="93203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7115" indent="-229423" defTabSz="93203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5961" indent="-229423" defTabSz="93203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4807" indent="-229423" defTabSz="932031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23653" indent="-229423" defTabSz="93203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82498" indent="-229423" defTabSz="93203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41344" indent="-229423" defTabSz="93203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00190" indent="-229423" defTabSz="93203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AE907A0-6018-4A8C-A52C-D0D8E15F37B8}" type="slidenum">
              <a:rPr lang="en-AU" altLang="en-US" sz="1300"/>
              <a:pPr eaLnBrk="1" hangingPunct="1"/>
              <a:t>20</a:t>
            </a:fld>
            <a:endParaRPr lang="en-AU" altLang="en-US" sz="13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CN" b="1" dirty="0" smtClean="0">
                <a:latin typeface="Arial" panose="020B0604020202020204" pitchFamily="34" charset="0"/>
              </a:rPr>
              <a:t>Property Market Structure</a:t>
            </a:r>
          </a:p>
          <a:p>
            <a:pPr eaLnBrk="1" hangingPunct="1"/>
            <a:endParaRPr lang="en-US" altLang="zh-CN" b="1" dirty="0" smtClean="0">
              <a:latin typeface="Arial" panose="020B0604020202020204" pitchFamily="34" charset="0"/>
            </a:endParaRPr>
          </a:p>
          <a:p>
            <a:pPr eaLnBrk="1" hangingPunct="1"/>
            <a:r>
              <a:rPr lang="en-US" altLang="zh-CN" b="1" dirty="0" smtClean="0">
                <a:latin typeface="Arial" panose="020B0604020202020204" pitchFamily="34" charset="0"/>
              </a:rPr>
              <a:t>Location, location, location</a:t>
            </a:r>
            <a:r>
              <a:rPr lang="en-US" altLang="zh-CN" dirty="0" smtClean="0">
                <a:latin typeface="Arial" panose="020B0604020202020204" pitchFamily="34" charset="0"/>
              </a:rPr>
              <a:t>  - real estate agent talk</a:t>
            </a:r>
          </a:p>
          <a:p>
            <a:pPr eaLnBrk="1" hangingPunct="1"/>
            <a:endParaRPr lang="en-US" altLang="zh-CN" dirty="0" smtClean="0">
              <a:latin typeface="Arial" panose="020B0604020202020204" pitchFamily="34" charset="0"/>
            </a:endParaRPr>
          </a:p>
          <a:p>
            <a:pPr eaLnBrk="1" hangingPunct="1"/>
            <a:r>
              <a:rPr lang="en-US" altLang="zh-CN" dirty="0" smtClean="0">
                <a:latin typeface="Arial" panose="020B0604020202020204" pitchFamily="34" charset="0"/>
              </a:rPr>
              <a:t>–  </a:t>
            </a:r>
            <a:r>
              <a:rPr lang="en-US" altLang="zh-CN" b="1" dirty="0" smtClean="0">
                <a:latin typeface="Arial" panose="020B0604020202020204" pitchFamily="34" charset="0"/>
              </a:rPr>
              <a:t>Location</a:t>
            </a:r>
            <a:r>
              <a:rPr lang="en-US" altLang="zh-CN" dirty="0" smtClean="0">
                <a:latin typeface="Arial" panose="020B0604020202020204" pitchFamily="34" charset="0"/>
              </a:rPr>
              <a:t>: geographically as the space market (occupier demand) is focused on a specific location</a:t>
            </a:r>
          </a:p>
          <a:p>
            <a:pPr eaLnBrk="1" hangingPunct="1"/>
            <a:endParaRPr lang="en-US" altLang="zh-CN" dirty="0" smtClean="0">
              <a:latin typeface="Arial" panose="020B0604020202020204" pitchFamily="34" charset="0"/>
            </a:endParaRPr>
          </a:p>
          <a:p>
            <a:pPr eaLnBrk="1" hangingPunct="1"/>
            <a:r>
              <a:rPr lang="en-US" altLang="zh-CN" dirty="0" smtClean="0">
                <a:latin typeface="Arial" panose="020B0604020202020204" pitchFamily="34" charset="0"/>
              </a:rPr>
              <a:t>–  </a:t>
            </a:r>
            <a:r>
              <a:rPr lang="en-US" altLang="zh-CN" b="1" dirty="0" smtClean="0">
                <a:latin typeface="Arial" panose="020B0604020202020204" pitchFamily="34" charset="0"/>
              </a:rPr>
              <a:t>Location</a:t>
            </a:r>
            <a:r>
              <a:rPr lang="en-US" altLang="zh-CN" dirty="0" smtClean="0">
                <a:latin typeface="Arial" panose="020B0604020202020204" pitchFamily="34" charset="0"/>
              </a:rPr>
              <a:t>; in asset class as the various property types are driven by different determinants</a:t>
            </a:r>
          </a:p>
          <a:p>
            <a:pPr eaLnBrk="1" hangingPunct="1"/>
            <a:endParaRPr lang="en-US" altLang="zh-CN" dirty="0" smtClean="0">
              <a:latin typeface="Arial" panose="020B0604020202020204" pitchFamily="34" charset="0"/>
            </a:endParaRPr>
          </a:p>
          <a:p>
            <a:pPr eaLnBrk="1" hangingPunct="1"/>
            <a:r>
              <a:rPr lang="en-US" altLang="zh-CN" dirty="0" smtClean="0">
                <a:latin typeface="Arial" panose="020B0604020202020204" pitchFamily="34" charset="0"/>
              </a:rPr>
              <a:t>–  </a:t>
            </a:r>
            <a:r>
              <a:rPr lang="en-US" altLang="zh-CN" b="1" dirty="0" smtClean="0">
                <a:latin typeface="Arial" panose="020B0604020202020204" pitchFamily="34" charset="0"/>
              </a:rPr>
              <a:t>Location</a:t>
            </a:r>
            <a:r>
              <a:rPr lang="en-US" altLang="zh-CN" dirty="0" smtClean="0">
                <a:latin typeface="Arial" panose="020B0604020202020204" pitchFamily="34" charset="0"/>
              </a:rPr>
              <a:t>: in time as property is cyclical with the rapid changes in the space market compared to the lengthy time line for new property supply market</a:t>
            </a:r>
          </a:p>
          <a:p>
            <a:pPr eaLnBrk="1" hangingPunct="1"/>
            <a:endParaRPr lang="en-US" altLang="zh-CN" dirty="0" smtClean="0">
              <a:latin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>
                <a:latin typeface="Arial" panose="020B0604020202020204" pitchFamily="34" charset="0"/>
              </a:rPr>
              <a:t> </a:t>
            </a:r>
            <a:r>
              <a:rPr lang="en-US" altLang="zh-CN" sz="1200" dirty="0" smtClean="0"/>
              <a:t>–</a:t>
            </a:r>
            <a:r>
              <a:rPr lang="en-US" altLang="zh-CN" sz="1200" dirty="0" smtClean="0">
                <a:ea typeface="+mn-ea"/>
              </a:rPr>
              <a:t>  </a:t>
            </a:r>
            <a:r>
              <a:rPr lang="en-US" altLang="zh-CN" sz="1200" dirty="0" smtClean="0"/>
              <a:t>New 4</a:t>
            </a:r>
            <a:r>
              <a:rPr lang="en-US" altLang="zh-CN" sz="1200" baseline="30000" dirty="0" smtClean="0"/>
              <a:t>th</a:t>
            </a:r>
            <a:r>
              <a:rPr lang="en-US" altLang="zh-CN" sz="1200" dirty="0" smtClean="0"/>
              <a:t> location  : </a:t>
            </a:r>
            <a:r>
              <a:rPr lang="en-US" altLang="zh-CN" sz="1200" b="1" dirty="0" smtClean="0"/>
              <a:t>property</a:t>
            </a:r>
            <a:r>
              <a:rPr lang="en-US" altLang="zh-CN" sz="1200" dirty="0" smtClean="0"/>
              <a:t> </a:t>
            </a:r>
            <a:r>
              <a:rPr lang="en-US" altLang="zh-CN" sz="1200" b="1" dirty="0" smtClean="0"/>
              <a:t>investment product</a:t>
            </a:r>
            <a:r>
              <a:rPr lang="en-US" altLang="zh-CN" sz="1200" dirty="0" smtClean="0"/>
              <a:t> </a:t>
            </a:r>
          </a:p>
          <a:p>
            <a:pPr eaLnBrk="1" hangingPunct="1"/>
            <a:endParaRPr lang="en-US" altLang="zh-CN" dirty="0" smtClean="0">
              <a:latin typeface="Arial" panose="020B0604020202020204" pitchFamily="34" charset="0"/>
            </a:endParaRPr>
          </a:p>
          <a:p>
            <a:pPr eaLnBrk="1" hangingPunct="1"/>
            <a:endParaRPr lang="en-US" altLang="zh-CN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1771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44563" y="1349375"/>
            <a:ext cx="4848225" cy="36369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Thank you for the invite to speak</a:t>
            </a:r>
          </a:p>
          <a:p>
            <a:endParaRPr lang="en-GB" dirty="0" smtClean="0"/>
          </a:p>
          <a:p>
            <a:r>
              <a:rPr lang="en-GB" dirty="0" smtClean="0"/>
              <a:t>Coverage in</a:t>
            </a:r>
            <a:r>
              <a:rPr lang="en-GB" baseline="0" dirty="0" smtClean="0"/>
              <a:t> 3 areas</a:t>
            </a:r>
          </a:p>
          <a:p>
            <a:endParaRPr lang="en-GB" baseline="0" dirty="0" smtClean="0"/>
          </a:p>
          <a:p>
            <a:pPr marL="172067" indent="-172067">
              <a:buFontTx/>
              <a:buChar char="-"/>
            </a:pPr>
            <a:r>
              <a:rPr lang="en-GB" baseline="0" dirty="0" smtClean="0"/>
              <a:t>What is Real Estate    - 6 slides</a:t>
            </a:r>
          </a:p>
          <a:p>
            <a:pPr marL="172067" indent="-172067">
              <a:buFontTx/>
              <a:buChar char="-"/>
            </a:pPr>
            <a:endParaRPr lang="en-GB" baseline="0" dirty="0" smtClean="0"/>
          </a:p>
          <a:p>
            <a:pPr marL="172067" indent="-172067" defTabSz="917692">
              <a:buFontTx/>
              <a:buChar char="-"/>
              <a:defRPr/>
            </a:pPr>
            <a:r>
              <a:rPr lang="en-GB" baseline="0" dirty="0" smtClean="0"/>
              <a:t>Real Estate Career Opportunities   - 6 slides</a:t>
            </a:r>
          </a:p>
          <a:p>
            <a:endParaRPr lang="en-GB" baseline="0" dirty="0" smtClean="0"/>
          </a:p>
          <a:p>
            <a:pPr marL="172067" indent="-172067" defTabSz="917692">
              <a:buFontTx/>
              <a:buChar char="-"/>
              <a:defRPr/>
            </a:pPr>
            <a:r>
              <a:rPr lang="en-GB" baseline="0" dirty="0" smtClean="0"/>
              <a:t>BC Real Estate Undergraduate program  - 6 slides</a:t>
            </a:r>
          </a:p>
          <a:p>
            <a:endParaRPr lang="en-GB" baseline="0" dirty="0" smtClean="0"/>
          </a:p>
          <a:p>
            <a:r>
              <a:rPr lang="en-GB" baseline="0" dirty="0" smtClean="0"/>
              <a:t>Information on David Higgins</a:t>
            </a:r>
          </a:p>
          <a:p>
            <a:endParaRPr lang="en-GB" baseline="0" dirty="0" smtClean="0"/>
          </a:p>
          <a:p>
            <a:r>
              <a:rPr lang="en-GB" baseline="0" dirty="0" smtClean="0"/>
              <a:t> - </a:t>
            </a:r>
            <a:r>
              <a:rPr lang="en-GB" baseline="0" dirty="0" err="1" smtClean="0"/>
              <a:t>Orginally</a:t>
            </a:r>
            <a:r>
              <a:rPr lang="en-GB" baseline="0" dirty="0" smtClean="0"/>
              <a:t> from the UK </a:t>
            </a:r>
          </a:p>
          <a:p>
            <a:endParaRPr lang="en-GB" baseline="0" dirty="0" smtClean="0"/>
          </a:p>
          <a:p>
            <a:r>
              <a:rPr lang="en-GB" baseline="0" dirty="0" smtClean="0"/>
              <a:t> - Spent the last 25 years in New Zealand and Australia industry and </a:t>
            </a:r>
            <a:r>
              <a:rPr lang="en-GB" baseline="0" dirty="0" err="1" smtClean="0"/>
              <a:t>academica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FB23-03B6-49BD-82A0-DD826C48BA48}" type="slidenum">
              <a:rPr lang="en-GB" smtClean="0">
                <a:solidFill>
                  <a:prstClr val="black"/>
                </a:solidFill>
              </a:rPr>
              <a:pPr/>
              <a:t>21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2883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0D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5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215"/>
            </a:lvl1pPr>
            <a:lvl2pPr marL="422041" indent="0" algn="ctr">
              <a:buNone/>
              <a:defRPr sz="1846"/>
            </a:lvl2pPr>
            <a:lvl3pPr marL="844083" indent="0" algn="ctr">
              <a:buNone/>
              <a:defRPr sz="1662"/>
            </a:lvl3pPr>
            <a:lvl4pPr marL="1266124" indent="0" algn="ctr">
              <a:buNone/>
              <a:defRPr sz="1477"/>
            </a:lvl4pPr>
            <a:lvl5pPr marL="1688165" indent="0" algn="ctr">
              <a:buNone/>
              <a:defRPr sz="1477"/>
            </a:lvl5pPr>
            <a:lvl6pPr marL="2110207" indent="0" algn="ctr">
              <a:buNone/>
              <a:defRPr sz="1477"/>
            </a:lvl6pPr>
            <a:lvl7pPr marL="2532248" indent="0" algn="ctr">
              <a:buNone/>
              <a:defRPr sz="1477"/>
            </a:lvl7pPr>
            <a:lvl8pPr marL="2954289" indent="0" algn="ctr">
              <a:buNone/>
              <a:defRPr sz="1477"/>
            </a:lvl8pPr>
            <a:lvl9pPr marL="3376331" indent="0" algn="ctr">
              <a:buNone/>
              <a:defRPr sz="1477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46814-1D7F-482E-8907-7422CBC7CDC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15/05/2017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550-B63D-43D7-B895-69C79B3F8AD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5" y="279654"/>
            <a:ext cx="6096012" cy="168859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491613" y="5345723"/>
            <a:ext cx="4652387" cy="1512277"/>
          </a:xfrm>
          <a:prstGeom prst="rect">
            <a:avLst/>
          </a:prstGeom>
          <a:solidFill>
            <a:srgbClr val="000D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22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lnSpc>
                <a:spcPct val="150000"/>
              </a:lnSpc>
              <a:defRPr/>
            </a:lvl1pPr>
            <a:lvl2pPr algn="just">
              <a:lnSpc>
                <a:spcPct val="150000"/>
              </a:lnSpc>
              <a:defRPr/>
            </a:lvl2pPr>
            <a:lvl3pPr algn="just">
              <a:lnSpc>
                <a:spcPct val="150000"/>
              </a:lnSpc>
              <a:defRPr/>
            </a:lvl3pPr>
            <a:lvl4pPr algn="just">
              <a:lnSpc>
                <a:spcPct val="150000"/>
              </a:lnSpc>
              <a:defRPr/>
            </a:lvl4pPr>
            <a:lvl5pPr algn="just">
              <a:lnSpc>
                <a:spcPct val="150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46814-1D7F-482E-8907-7422CBC7CDC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15/05/2017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550-B63D-43D7-B895-69C79B3F8AD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5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553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215">
                <a:solidFill>
                  <a:schemeClr val="tx1"/>
                </a:solidFill>
              </a:defRPr>
            </a:lvl1pPr>
            <a:lvl2pPr marL="422041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83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12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16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207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24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28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33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46814-1D7F-482E-8907-7422CBC7CDC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15/05/2017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550-B63D-43D7-B895-69C79B3F8AD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79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46814-1D7F-482E-8907-7422CBC7CDC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15/05/2017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550-B63D-43D7-B895-69C79B3F8AD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00051" y="5734050"/>
            <a:ext cx="8585200" cy="956390"/>
            <a:chOff x="400050" y="5734050"/>
            <a:chExt cx="8585200" cy="956390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7900" y="5804774"/>
              <a:ext cx="3197350" cy="885666"/>
            </a:xfrm>
            <a:prstGeom prst="rect">
              <a:avLst/>
            </a:prstGeom>
          </p:spPr>
        </p:pic>
        <p:cxnSp>
          <p:nvCxnSpPr>
            <p:cNvPr id="10" name="Straight Connector 9"/>
            <p:cNvCxnSpPr/>
            <p:nvPr userDrawn="1"/>
          </p:nvCxnSpPr>
          <p:spPr>
            <a:xfrm>
              <a:off x="400050" y="5734050"/>
              <a:ext cx="838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9783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46814-1D7F-482E-8907-7422CBC7CDC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15/05/2017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550-B63D-43D7-B895-69C79B3F8AD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400051" y="5734050"/>
            <a:ext cx="8585200" cy="956390"/>
            <a:chOff x="400050" y="5734050"/>
            <a:chExt cx="8585200" cy="956390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7900" y="5804774"/>
              <a:ext cx="3197350" cy="885666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 userDrawn="1"/>
          </p:nvCxnSpPr>
          <p:spPr>
            <a:xfrm>
              <a:off x="400050" y="5734050"/>
              <a:ext cx="838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372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000D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46814-1D7F-482E-8907-7422CBC7CDC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15/05/2017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550-B63D-43D7-B895-69C79B3F8AD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901" y="5810410"/>
            <a:ext cx="3197350" cy="885666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28651" y="1825625"/>
            <a:ext cx="7886700" cy="4351338"/>
          </a:xfrm>
        </p:spPr>
        <p:txBody>
          <a:bodyPr/>
          <a:lstStyle>
            <a:lvl1pPr algn="just">
              <a:lnSpc>
                <a:spcPct val="150000"/>
              </a:lnSpc>
              <a:defRPr>
                <a:solidFill>
                  <a:schemeClr val="bg1"/>
                </a:solidFill>
              </a:defRPr>
            </a:lvl1pPr>
            <a:lvl2pPr algn="just">
              <a:lnSpc>
                <a:spcPct val="150000"/>
              </a:lnSpc>
              <a:defRPr>
                <a:solidFill>
                  <a:schemeClr val="bg1"/>
                </a:solidFill>
              </a:defRPr>
            </a:lvl2pPr>
            <a:lvl3pPr algn="just">
              <a:lnSpc>
                <a:spcPct val="150000"/>
              </a:lnSpc>
              <a:defRPr>
                <a:solidFill>
                  <a:schemeClr val="bg1"/>
                </a:solidFill>
              </a:defRPr>
            </a:lvl3pPr>
            <a:lvl4pPr algn="just">
              <a:lnSpc>
                <a:spcPct val="150000"/>
              </a:lnSpc>
              <a:defRPr>
                <a:solidFill>
                  <a:schemeClr val="bg1"/>
                </a:solidFill>
              </a:defRPr>
            </a:lvl4pPr>
            <a:lvl5pPr algn="just">
              <a:lnSpc>
                <a:spcPct val="15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41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46814-1D7F-482E-8907-7422CBC7CDC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15/05/2017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550-B63D-43D7-B895-69C79B3F8AD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5" name="Group 4"/>
          <p:cNvGrpSpPr/>
          <p:nvPr userDrawn="1"/>
        </p:nvGrpSpPr>
        <p:grpSpPr>
          <a:xfrm>
            <a:off x="400051" y="5734050"/>
            <a:ext cx="8585200" cy="956390"/>
            <a:chOff x="400050" y="5734050"/>
            <a:chExt cx="8585200" cy="956390"/>
          </a:xfrm>
        </p:grpSpPr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7900" y="5804774"/>
              <a:ext cx="3197350" cy="885666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 userDrawn="1"/>
          </p:nvCxnSpPr>
          <p:spPr>
            <a:xfrm>
              <a:off x="400050" y="5734050"/>
              <a:ext cx="838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1887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295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477"/>
            </a:lvl1pPr>
            <a:lvl2pPr marL="422041" indent="0">
              <a:buNone/>
              <a:defRPr sz="1292"/>
            </a:lvl2pPr>
            <a:lvl3pPr marL="844083" indent="0">
              <a:buNone/>
              <a:defRPr sz="1108"/>
            </a:lvl3pPr>
            <a:lvl4pPr marL="1266124" indent="0">
              <a:buNone/>
              <a:defRPr sz="923"/>
            </a:lvl4pPr>
            <a:lvl5pPr marL="1688165" indent="0">
              <a:buNone/>
              <a:defRPr sz="923"/>
            </a:lvl5pPr>
            <a:lvl6pPr marL="2110207" indent="0">
              <a:buNone/>
              <a:defRPr sz="923"/>
            </a:lvl6pPr>
            <a:lvl7pPr marL="2532248" indent="0">
              <a:buNone/>
              <a:defRPr sz="923"/>
            </a:lvl7pPr>
            <a:lvl8pPr marL="2954289" indent="0">
              <a:buNone/>
              <a:defRPr sz="923"/>
            </a:lvl8pPr>
            <a:lvl9pPr marL="3376331" indent="0">
              <a:buNone/>
              <a:defRPr sz="92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46814-1D7F-482E-8907-7422CBC7CDC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15/05/2017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550-B63D-43D7-B895-69C79B3F8AD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00051" y="5734050"/>
            <a:ext cx="8585200" cy="956390"/>
            <a:chOff x="400050" y="5734050"/>
            <a:chExt cx="8585200" cy="956390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7900" y="5804774"/>
              <a:ext cx="3197350" cy="885666"/>
            </a:xfrm>
            <a:prstGeom prst="rect">
              <a:avLst/>
            </a:prstGeom>
          </p:spPr>
        </p:pic>
        <p:cxnSp>
          <p:nvCxnSpPr>
            <p:cNvPr id="10" name="Straight Connector 9"/>
            <p:cNvCxnSpPr/>
            <p:nvPr userDrawn="1"/>
          </p:nvCxnSpPr>
          <p:spPr>
            <a:xfrm>
              <a:off x="400050" y="5734050"/>
              <a:ext cx="838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1437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295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477"/>
            </a:lvl1pPr>
            <a:lvl2pPr marL="422041" indent="0">
              <a:buNone/>
              <a:defRPr sz="1292"/>
            </a:lvl2pPr>
            <a:lvl3pPr marL="844083" indent="0">
              <a:buNone/>
              <a:defRPr sz="1108"/>
            </a:lvl3pPr>
            <a:lvl4pPr marL="1266124" indent="0">
              <a:buNone/>
              <a:defRPr sz="923"/>
            </a:lvl4pPr>
            <a:lvl5pPr marL="1688165" indent="0">
              <a:buNone/>
              <a:defRPr sz="923"/>
            </a:lvl5pPr>
            <a:lvl6pPr marL="2110207" indent="0">
              <a:buNone/>
              <a:defRPr sz="923"/>
            </a:lvl6pPr>
            <a:lvl7pPr marL="2532248" indent="0">
              <a:buNone/>
              <a:defRPr sz="923"/>
            </a:lvl7pPr>
            <a:lvl8pPr marL="2954289" indent="0">
              <a:buNone/>
              <a:defRPr sz="923"/>
            </a:lvl8pPr>
            <a:lvl9pPr marL="3376331" indent="0">
              <a:buNone/>
              <a:defRPr sz="92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46814-1D7F-482E-8907-7422CBC7CDC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15/05/2017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550-B63D-43D7-B895-69C79B3F8AD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00051" y="5734050"/>
            <a:ext cx="8585200" cy="956390"/>
            <a:chOff x="400050" y="5734050"/>
            <a:chExt cx="8585200" cy="956390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7900" y="5804774"/>
              <a:ext cx="3197350" cy="885666"/>
            </a:xfrm>
            <a:prstGeom prst="rect">
              <a:avLst/>
            </a:prstGeom>
          </p:spPr>
        </p:pic>
        <p:cxnSp>
          <p:nvCxnSpPr>
            <p:cNvPr id="10" name="Straight Connector 9"/>
            <p:cNvCxnSpPr/>
            <p:nvPr userDrawn="1"/>
          </p:nvCxnSpPr>
          <p:spPr>
            <a:xfrm>
              <a:off x="400050" y="5734050"/>
              <a:ext cx="838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385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46814-1D7F-482E-8907-7422CBC7CDC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15/05/2017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550-B63D-43D7-B895-69C79B3F8AD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400051" y="5734050"/>
            <a:ext cx="8585200" cy="956390"/>
            <a:chOff x="400050" y="5734050"/>
            <a:chExt cx="8585200" cy="956390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7900" y="5804774"/>
              <a:ext cx="3197350" cy="885666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 userDrawn="1"/>
          </p:nvCxnSpPr>
          <p:spPr>
            <a:xfrm>
              <a:off x="400050" y="5734050"/>
              <a:ext cx="838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8140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46814-1D7F-482E-8907-7422CBC7CDC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15/05/2017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6550-B63D-43D7-B895-69C79B3F8AD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400051" y="5734050"/>
            <a:ext cx="8585200" cy="956390"/>
            <a:chOff x="400050" y="5734050"/>
            <a:chExt cx="8585200" cy="956390"/>
          </a:xfrm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7900" y="5804774"/>
              <a:ext cx="3197350" cy="885666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 userDrawn="1"/>
          </p:nvCxnSpPr>
          <p:spPr>
            <a:xfrm>
              <a:off x="400050" y="5734050"/>
              <a:ext cx="838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709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8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246814-1D7F-482E-8907-7422CBC7CDC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15/05/2017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8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8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B916550-B63D-43D7-B895-69C79B3F8ADF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400051" y="5734052"/>
            <a:ext cx="8585200" cy="956389"/>
            <a:chOff x="400050" y="5734050"/>
            <a:chExt cx="8585200" cy="956389"/>
          </a:xfrm>
          <a:solidFill>
            <a:schemeClr val="tx2"/>
          </a:solidFill>
        </p:grpSpPr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7900" y="5804774"/>
              <a:ext cx="3197350" cy="88566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" name="Straight Connector 8"/>
            <p:cNvCxnSpPr/>
            <p:nvPr userDrawn="1"/>
          </p:nvCxnSpPr>
          <p:spPr>
            <a:xfrm>
              <a:off x="400050" y="5734050"/>
              <a:ext cx="8382000" cy="0"/>
            </a:xfrm>
            <a:prstGeom prst="lin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2587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xStyles>
    <p:titleStyle>
      <a:lvl1pPr algn="l" defTabSz="844083" rtl="0" eaLnBrk="1" latinLnBrk="0" hangingPunct="1">
        <a:lnSpc>
          <a:spcPct val="90000"/>
        </a:lnSpc>
        <a:spcBef>
          <a:spcPct val="0"/>
        </a:spcBef>
        <a:buNone/>
        <a:defRPr sz="4062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11021" indent="-211021" algn="l" defTabSz="844083" rtl="0" eaLnBrk="1" latinLnBrk="0" hangingPunct="1">
        <a:lnSpc>
          <a:spcPct val="150000"/>
        </a:lnSpc>
        <a:spcBef>
          <a:spcPts val="923"/>
        </a:spcBef>
        <a:buFont typeface="Arial" panose="020B0604020202020204" pitchFamily="34" charset="0"/>
        <a:buChar char="•"/>
        <a:defRPr sz="258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33062" indent="-211021" algn="l" defTabSz="844083" rtl="0" eaLnBrk="1" latinLnBrk="0" hangingPunct="1">
        <a:lnSpc>
          <a:spcPct val="150000"/>
        </a:lnSpc>
        <a:spcBef>
          <a:spcPts val="462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055103" indent="-211021" algn="l" defTabSz="844083" rtl="0" eaLnBrk="1" latinLnBrk="0" hangingPunct="1">
        <a:lnSpc>
          <a:spcPct val="150000"/>
        </a:lnSpc>
        <a:spcBef>
          <a:spcPts val="462"/>
        </a:spcBef>
        <a:buFont typeface="Arial" panose="020B0604020202020204" pitchFamily="34" charset="0"/>
        <a:buChar char="•"/>
        <a:defRPr sz="1846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477145" indent="-211021" algn="l" defTabSz="844083" rtl="0" eaLnBrk="1" latinLnBrk="0" hangingPunct="1">
        <a:lnSpc>
          <a:spcPct val="15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99186" indent="-211021" algn="l" defTabSz="844083" rtl="0" eaLnBrk="1" latinLnBrk="0" hangingPunct="1">
        <a:lnSpc>
          <a:spcPct val="15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321227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age.com.au/photogallery/sport/aami-park-opens-to-public/20100504-u4mc.html?selectedImage=16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wmf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ics.org/uk/apc/?id=81503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4340"/>
            <a:ext cx="7772400" cy="3809660"/>
          </a:xfrm>
        </p:spPr>
        <p:txBody>
          <a:bodyPr>
            <a:normAutofit/>
          </a:bodyPr>
          <a:lstStyle/>
          <a:p>
            <a:r>
              <a:rPr lang="en-GB" sz="4431" dirty="0" smtClean="0">
                <a:solidFill>
                  <a:schemeClr val="bg1"/>
                </a:solidFill>
              </a:rPr>
              <a:t>A Career in Real Estate: Where Can it Lead You</a:t>
            </a:r>
            <a:endParaRPr lang="en-GB" sz="443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6769" y="4923692"/>
            <a:ext cx="6330462" cy="931985"/>
          </a:xfrm>
        </p:spPr>
        <p:txBody>
          <a:bodyPr>
            <a:noAutofit/>
          </a:bodyPr>
          <a:lstStyle/>
          <a:p>
            <a:r>
              <a:rPr lang="en-GB" sz="3200" dirty="0" smtClean="0">
                <a:solidFill>
                  <a:schemeClr val="bg1"/>
                </a:solidFill>
              </a:rPr>
              <a:t>Professor David M. Higgins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7178" y="6417808"/>
            <a:ext cx="324037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  <a:latin typeface="Arial Black" pitchFamily="34" charset="0"/>
              </a:rPr>
              <a:t>1</a:t>
            </a:r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25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58800" y="203200"/>
            <a:ext cx="7772400" cy="6477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altLang="zh-CN" sz="3100" dirty="0" smtClean="0">
                <a:solidFill>
                  <a:schemeClr val="accent5">
                    <a:lumMod val="50000"/>
                  </a:schemeClr>
                </a:solidFill>
                <a:ea typeface="SimSun" pitchFamily="2" charset="-122"/>
              </a:rPr>
              <a:t>Real Estate – </a:t>
            </a:r>
            <a:r>
              <a:rPr lang="en-US" altLang="zh-CN" sz="3100" dirty="0">
                <a:solidFill>
                  <a:schemeClr val="accent5">
                    <a:lumMod val="50000"/>
                  </a:schemeClr>
                </a:solidFill>
                <a:ea typeface="SimSun" pitchFamily="2" charset="-122"/>
              </a:rPr>
              <a:t>What is it?</a:t>
            </a:r>
            <a:endParaRPr lang="en-AU" sz="3100" dirty="0" smtClean="0">
              <a:solidFill>
                <a:schemeClr val="accent5">
                  <a:lumMod val="50000"/>
                </a:schemeClr>
              </a:solidFill>
              <a:ea typeface="SimSun" pitchFamily="2" charset="-12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1000" y="1300163"/>
            <a:ext cx="4394200" cy="4865687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ts val="40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itchFamily="34" charset="0"/>
              <a:buChar char="•"/>
            </a:pPr>
            <a:r>
              <a:rPr lang="en-AU" sz="1800" dirty="0"/>
              <a:t>Housing: family home, </a:t>
            </a:r>
            <a:r>
              <a:rPr lang="en-AU" sz="1800" dirty="0" smtClean="0"/>
              <a:t>high </a:t>
            </a:r>
            <a:r>
              <a:rPr lang="en-AU" sz="1800" dirty="0"/>
              <a:t>rise </a:t>
            </a:r>
            <a:r>
              <a:rPr lang="en-AU" sz="1800" dirty="0" smtClean="0"/>
              <a:t>apartments</a:t>
            </a:r>
            <a:br>
              <a:rPr lang="en-AU" sz="1800" dirty="0" smtClean="0"/>
            </a:br>
            <a:endParaRPr lang="en-AU" sz="800" dirty="0"/>
          </a:p>
          <a:p>
            <a:pPr marL="171450" indent="-171450">
              <a:buFont typeface="Arial" pitchFamily="34" charset="0"/>
              <a:buChar char="•"/>
            </a:pPr>
            <a:r>
              <a:rPr lang="en-AU" sz="1800" dirty="0"/>
              <a:t>Commercial buildings: offices, shopping centres, </a:t>
            </a:r>
            <a:r>
              <a:rPr lang="en-AU" sz="1800" dirty="0" smtClean="0"/>
              <a:t>warehouses</a:t>
            </a:r>
            <a:br>
              <a:rPr lang="en-AU" sz="1800" dirty="0" smtClean="0"/>
            </a:br>
            <a:endParaRPr lang="en-AU" sz="800" dirty="0"/>
          </a:p>
          <a:p>
            <a:pPr marL="171450" indent="-171450">
              <a:buFont typeface="Arial" pitchFamily="34" charset="0"/>
              <a:buChar char="•"/>
            </a:pPr>
            <a:r>
              <a:rPr lang="en-AU" sz="1800" dirty="0"/>
              <a:t>Community facilities: hospitals, prisons, retirement villages, childcare </a:t>
            </a:r>
            <a:r>
              <a:rPr lang="en-AU" sz="1800" dirty="0" smtClean="0"/>
              <a:t>centres</a:t>
            </a:r>
            <a:br>
              <a:rPr lang="en-AU" sz="1800" dirty="0" smtClean="0"/>
            </a:br>
            <a:endParaRPr lang="en-AU" sz="800" dirty="0"/>
          </a:p>
          <a:p>
            <a:pPr marL="171450" indent="-171450">
              <a:buFont typeface="Arial" pitchFamily="34" charset="0"/>
              <a:buChar char="•"/>
            </a:pPr>
            <a:r>
              <a:rPr lang="en-AU" sz="1800" dirty="0"/>
              <a:t>Entertainment facilities: amusement parks, </a:t>
            </a:r>
            <a:r>
              <a:rPr lang="en-AU" sz="1800" dirty="0" smtClean="0"/>
              <a:t>marinas</a:t>
            </a:r>
            <a:br>
              <a:rPr lang="en-AU" sz="1800" dirty="0" smtClean="0"/>
            </a:br>
            <a:endParaRPr lang="en-AU" sz="800" dirty="0"/>
          </a:p>
          <a:p>
            <a:pPr marL="171450" indent="-171450">
              <a:buFont typeface="Arial" pitchFamily="34" charset="0"/>
              <a:buChar char="•"/>
            </a:pPr>
            <a:r>
              <a:rPr lang="en-AU" sz="1800" dirty="0"/>
              <a:t>Sport facilities: golf courses, sport </a:t>
            </a:r>
            <a:r>
              <a:rPr lang="en-AU" sz="1800" dirty="0" smtClean="0"/>
              <a:t>stadiums, swimming pools </a:t>
            </a:r>
            <a:br>
              <a:rPr lang="en-AU" sz="1800" dirty="0" smtClean="0"/>
            </a:br>
            <a:endParaRPr lang="en-AU" sz="800" dirty="0"/>
          </a:p>
          <a:p>
            <a:pPr marL="171450" indent="-171450">
              <a:buFont typeface="Arial" pitchFamily="34" charset="0"/>
              <a:buChar char="•"/>
            </a:pPr>
            <a:r>
              <a:rPr lang="en-AU" sz="1800" dirty="0"/>
              <a:t>Rural: cattle and arable farms,  wineries, tree plantations </a:t>
            </a:r>
            <a:r>
              <a:rPr lang="en-AU" sz="1800" dirty="0" smtClean="0"/>
              <a:t/>
            </a:r>
            <a:br>
              <a:rPr lang="en-AU" sz="1800" dirty="0" smtClean="0"/>
            </a:br>
            <a:endParaRPr lang="en-AU" sz="800" dirty="0"/>
          </a:p>
          <a:p>
            <a:pPr marL="171450" indent="-171450">
              <a:buFont typeface="Arial" pitchFamily="34" charset="0"/>
              <a:buChar char="•"/>
            </a:pPr>
            <a:r>
              <a:rPr lang="en-AU" sz="1800" dirty="0"/>
              <a:t>Infrastructure: </a:t>
            </a:r>
            <a:r>
              <a:rPr lang="en-AU" sz="1800" dirty="0" smtClean="0"/>
              <a:t>airports</a:t>
            </a:r>
            <a:r>
              <a:rPr lang="en-AU" sz="1800" dirty="0"/>
              <a:t>, </a:t>
            </a:r>
            <a:r>
              <a:rPr lang="en-AU" sz="1800" dirty="0" smtClean="0"/>
              <a:t>port</a:t>
            </a:r>
            <a:r>
              <a:rPr lang="en-AU" sz="1800" dirty="0"/>
              <a:t>, </a:t>
            </a:r>
            <a:r>
              <a:rPr lang="en-AU" sz="1800" dirty="0" smtClean="0"/>
              <a:t>rail</a:t>
            </a:r>
            <a:r>
              <a:rPr lang="en-AU" sz="1800" dirty="0"/>
              <a:t>, </a:t>
            </a:r>
            <a:r>
              <a:rPr lang="en-AU" sz="1800" dirty="0" smtClean="0"/>
              <a:t>universities</a:t>
            </a:r>
            <a:r>
              <a:rPr lang="en-AU" sz="1800" dirty="0"/>
              <a:t>, </a:t>
            </a:r>
            <a:r>
              <a:rPr lang="en-AU" sz="1800" dirty="0" smtClean="0"/>
              <a:t>schools</a:t>
            </a:r>
            <a:endParaRPr lang="en-AU" sz="1800" dirty="0"/>
          </a:p>
        </p:txBody>
      </p:sp>
      <p:pic>
        <p:nvPicPr>
          <p:cNvPr id="6" name="Picture 9" descr="melbourne cb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20" y="1353537"/>
            <a:ext cx="9154319" cy="550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7178" y="6417808"/>
            <a:ext cx="324037" cy="412155"/>
          </a:xfrm>
          <a:ln>
            <a:noFill/>
          </a:ln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rial Black" pitchFamily="34" charset="0"/>
              </a:rPr>
              <a:t>2</a:t>
            </a:r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94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58800" y="203200"/>
            <a:ext cx="7772400" cy="6477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altLang="zh-CN" sz="3100" dirty="0" smtClean="0">
                <a:solidFill>
                  <a:schemeClr val="accent5">
                    <a:lumMod val="50000"/>
                  </a:schemeClr>
                </a:solidFill>
                <a:ea typeface="SimSun" pitchFamily="2" charset="-122"/>
              </a:rPr>
              <a:t>Real Estate – </a:t>
            </a:r>
            <a:r>
              <a:rPr lang="en-US" altLang="zh-CN" sz="3100" dirty="0">
                <a:solidFill>
                  <a:schemeClr val="accent5">
                    <a:lumMod val="50000"/>
                  </a:schemeClr>
                </a:solidFill>
                <a:ea typeface="SimSun" pitchFamily="2" charset="-122"/>
              </a:rPr>
              <a:t>What is it?</a:t>
            </a:r>
            <a:endParaRPr lang="en-AU" sz="3100" dirty="0" smtClean="0">
              <a:solidFill>
                <a:schemeClr val="accent5">
                  <a:lumMod val="50000"/>
                </a:schemeClr>
              </a:solidFill>
              <a:ea typeface="SimSun" pitchFamily="2" charset="-12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1000" y="1300163"/>
            <a:ext cx="4394200" cy="4865687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ts val="40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itchFamily="34" charset="0"/>
              <a:buChar char="•"/>
            </a:pPr>
            <a:r>
              <a:rPr lang="en-AU" sz="1800" dirty="0"/>
              <a:t>Housing: family home, </a:t>
            </a:r>
            <a:r>
              <a:rPr lang="en-AU" sz="1800" dirty="0" smtClean="0"/>
              <a:t>high </a:t>
            </a:r>
            <a:r>
              <a:rPr lang="en-AU" sz="1800" dirty="0"/>
              <a:t>rise </a:t>
            </a:r>
            <a:r>
              <a:rPr lang="en-AU" sz="1800" dirty="0" smtClean="0"/>
              <a:t>apartments</a:t>
            </a:r>
            <a:br>
              <a:rPr lang="en-AU" sz="1800" dirty="0" smtClean="0"/>
            </a:br>
            <a:endParaRPr lang="en-AU" sz="800" dirty="0"/>
          </a:p>
          <a:p>
            <a:pPr marL="171450" indent="-171450">
              <a:buFont typeface="Arial" pitchFamily="34" charset="0"/>
              <a:buChar char="•"/>
            </a:pPr>
            <a:r>
              <a:rPr lang="en-AU" sz="1800" dirty="0"/>
              <a:t>Commercial buildings: offices, shopping centres, </a:t>
            </a:r>
            <a:r>
              <a:rPr lang="en-AU" sz="1800" dirty="0" smtClean="0"/>
              <a:t>warehouses</a:t>
            </a:r>
            <a:br>
              <a:rPr lang="en-AU" sz="1800" dirty="0" smtClean="0"/>
            </a:br>
            <a:endParaRPr lang="en-AU" sz="800" dirty="0"/>
          </a:p>
          <a:p>
            <a:pPr marL="171450" indent="-171450">
              <a:buFont typeface="Arial" pitchFamily="34" charset="0"/>
              <a:buChar char="•"/>
            </a:pPr>
            <a:r>
              <a:rPr lang="en-AU" sz="1800" dirty="0"/>
              <a:t>Community facilities: hospitals, prisons, retirement villages, childcare </a:t>
            </a:r>
            <a:r>
              <a:rPr lang="en-AU" sz="1800" dirty="0" smtClean="0"/>
              <a:t>centres</a:t>
            </a:r>
            <a:br>
              <a:rPr lang="en-AU" sz="1800" dirty="0" smtClean="0"/>
            </a:br>
            <a:endParaRPr lang="en-AU" sz="800" dirty="0"/>
          </a:p>
          <a:p>
            <a:pPr marL="171450" indent="-171450">
              <a:buFont typeface="Arial" pitchFamily="34" charset="0"/>
              <a:buChar char="•"/>
            </a:pPr>
            <a:r>
              <a:rPr lang="en-AU" sz="1800" dirty="0"/>
              <a:t>Entertainment facilities: amusement parks, </a:t>
            </a:r>
            <a:r>
              <a:rPr lang="en-AU" sz="1800" dirty="0" smtClean="0"/>
              <a:t>marinas</a:t>
            </a:r>
            <a:br>
              <a:rPr lang="en-AU" sz="1800" dirty="0" smtClean="0"/>
            </a:br>
            <a:endParaRPr lang="en-AU" sz="800" dirty="0"/>
          </a:p>
          <a:p>
            <a:pPr marL="171450" indent="-171450">
              <a:buFont typeface="Arial" pitchFamily="34" charset="0"/>
              <a:buChar char="•"/>
            </a:pPr>
            <a:r>
              <a:rPr lang="en-AU" sz="1800" dirty="0"/>
              <a:t>Sport facilities: golf courses, sport </a:t>
            </a:r>
            <a:r>
              <a:rPr lang="en-AU" sz="1800" dirty="0" smtClean="0"/>
              <a:t>stadiums, swimming pools </a:t>
            </a:r>
            <a:br>
              <a:rPr lang="en-AU" sz="1800" dirty="0" smtClean="0"/>
            </a:br>
            <a:endParaRPr lang="en-AU" sz="800" dirty="0"/>
          </a:p>
          <a:p>
            <a:pPr marL="171450" indent="-171450">
              <a:buFont typeface="Arial" pitchFamily="34" charset="0"/>
              <a:buChar char="•"/>
            </a:pPr>
            <a:r>
              <a:rPr lang="en-AU" sz="1800" dirty="0"/>
              <a:t>Rural: cattle and arable farms,  wineries, tree plantations </a:t>
            </a:r>
            <a:r>
              <a:rPr lang="en-AU" sz="1800" dirty="0" smtClean="0"/>
              <a:t/>
            </a:r>
            <a:br>
              <a:rPr lang="en-AU" sz="1800" dirty="0" smtClean="0"/>
            </a:br>
            <a:endParaRPr lang="en-AU" sz="800" dirty="0"/>
          </a:p>
          <a:p>
            <a:pPr marL="171450" indent="-171450">
              <a:buFont typeface="Arial" pitchFamily="34" charset="0"/>
              <a:buChar char="•"/>
            </a:pPr>
            <a:r>
              <a:rPr lang="en-AU" sz="1800" dirty="0"/>
              <a:t>Infrastructure: </a:t>
            </a:r>
            <a:r>
              <a:rPr lang="en-AU" sz="1800" dirty="0" smtClean="0"/>
              <a:t>airports</a:t>
            </a:r>
            <a:r>
              <a:rPr lang="en-AU" sz="1800" dirty="0"/>
              <a:t>, </a:t>
            </a:r>
            <a:r>
              <a:rPr lang="en-AU" sz="1800" dirty="0" smtClean="0"/>
              <a:t>port</a:t>
            </a:r>
            <a:r>
              <a:rPr lang="en-AU" sz="1800" dirty="0"/>
              <a:t>, </a:t>
            </a:r>
            <a:r>
              <a:rPr lang="en-AU" sz="1800" dirty="0" smtClean="0"/>
              <a:t>rail</a:t>
            </a:r>
            <a:r>
              <a:rPr lang="en-AU" sz="1800" dirty="0"/>
              <a:t>, </a:t>
            </a:r>
            <a:r>
              <a:rPr lang="en-AU" sz="1800" dirty="0" smtClean="0"/>
              <a:t>universities</a:t>
            </a:r>
            <a:r>
              <a:rPr lang="en-AU" sz="1800" dirty="0"/>
              <a:t>, </a:t>
            </a:r>
            <a:r>
              <a:rPr lang="en-AU" sz="1800" dirty="0" smtClean="0"/>
              <a:t>schools</a:t>
            </a:r>
            <a:endParaRPr lang="en-AU" sz="1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70"/>
          <a:stretch/>
        </p:blipFill>
        <p:spPr bwMode="auto">
          <a:xfrm>
            <a:off x="1" y="1300163"/>
            <a:ext cx="9144000" cy="5594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" y="6417808"/>
            <a:ext cx="9144000" cy="44019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7178" y="6417808"/>
            <a:ext cx="324037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  <a:latin typeface="Arial Black" pitchFamily="34" charset="0"/>
              </a:rPr>
              <a:t>3</a:t>
            </a:r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33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92988" y="1052513"/>
            <a:ext cx="3451011" cy="400346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zh-CN" sz="2400" dirty="0" smtClean="0">
                <a:ea typeface="SimSun" panose="02010600030101010101" pitchFamily="2" charset="-122"/>
              </a:rPr>
              <a:t>Example: </a:t>
            </a:r>
          </a:p>
          <a:p>
            <a:pPr marL="0" indent="0">
              <a:buNone/>
            </a:pPr>
            <a:r>
              <a:rPr lang="en-US" altLang="zh-CN" sz="2400" dirty="0" smtClean="0">
                <a:ea typeface="SimSun" panose="02010600030101010101" pitchFamily="2" charset="-122"/>
              </a:rPr>
              <a:t>Leading Global </a:t>
            </a:r>
            <a:r>
              <a:rPr lang="en-AU" altLang="en-US" sz="2400" dirty="0" smtClean="0"/>
              <a:t>Real Estate Company</a:t>
            </a:r>
          </a:p>
          <a:p>
            <a:pPr marL="0" indent="0" eaLnBrk="1" hangingPunct="1">
              <a:buFontTx/>
              <a:buNone/>
            </a:pPr>
            <a:r>
              <a:rPr lang="en-AU" altLang="en-US" sz="2400" dirty="0" smtClean="0"/>
              <a:t>CapitaLand</a:t>
            </a:r>
            <a:r>
              <a:rPr lang="en-US" altLang="en-US" sz="2400" dirty="0" smtClean="0"/>
              <a:t> Group </a:t>
            </a:r>
            <a:r>
              <a:rPr lang="en-AU" altLang="en-US" sz="2400" dirty="0" smtClean="0"/>
              <a:t>(Singapore)</a:t>
            </a:r>
          </a:p>
          <a:p>
            <a:pPr marL="0" indent="0" algn="l">
              <a:buNone/>
            </a:pPr>
            <a:r>
              <a:rPr lang="en-US" altLang="zh-CN" sz="2400" dirty="0" smtClean="0">
                <a:ea typeface="SimSun" panose="02010600030101010101" pitchFamily="2" charset="-122"/>
              </a:rPr>
              <a:t>Properties held in different investment structures</a:t>
            </a:r>
          </a:p>
          <a:p>
            <a:pPr marL="0" indent="0">
              <a:buNone/>
            </a:pPr>
            <a:r>
              <a:rPr lang="en-US" altLang="zh-CN" sz="2400" dirty="0" smtClean="0">
                <a:ea typeface="SimSun" panose="02010600030101010101" pitchFamily="2" charset="-122"/>
              </a:rPr>
              <a:t>Investors:</a:t>
            </a:r>
          </a:p>
          <a:p>
            <a:pPr marL="0" indent="0">
              <a:buNone/>
            </a:pPr>
            <a:r>
              <a:rPr lang="en-US" altLang="zh-CN" sz="2400" dirty="0">
                <a:ea typeface="SimSun" panose="02010600030101010101" pitchFamily="2" charset="-122"/>
              </a:rPr>
              <a:t> </a:t>
            </a:r>
            <a:r>
              <a:rPr lang="en-US" altLang="zh-CN" sz="2400" dirty="0" smtClean="0">
                <a:ea typeface="SimSun" panose="02010600030101010101" pitchFamily="2" charset="-122"/>
              </a:rPr>
              <a:t>-  </a:t>
            </a:r>
            <a:r>
              <a:rPr lang="en-US" altLang="zh-CN" sz="2400" dirty="0">
                <a:ea typeface="SimSun" panose="02010600030101010101" pitchFamily="2" charset="-122"/>
              </a:rPr>
              <a:t>L</a:t>
            </a:r>
            <a:r>
              <a:rPr lang="en-US" altLang="zh-CN" sz="2400" dirty="0" smtClean="0">
                <a:ea typeface="SimSun" panose="02010600030101010101" pitchFamily="2" charset="-122"/>
              </a:rPr>
              <a:t>arge </a:t>
            </a:r>
            <a:r>
              <a:rPr lang="en-US" altLang="zh-CN" sz="2400" dirty="0">
                <a:ea typeface="SimSun" panose="02010600030101010101" pitchFamily="2" charset="-122"/>
              </a:rPr>
              <a:t>Pension </a:t>
            </a:r>
            <a:r>
              <a:rPr lang="en-US" altLang="zh-CN" sz="2400" dirty="0" smtClean="0">
                <a:ea typeface="SimSun" panose="02010600030101010101" pitchFamily="2" charset="-122"/>
              </a:rPr>
              <a:t>Funds</a:t>
            </a:r>
          </a:p>
          <a:p>
            <a:pPr marL="0" indent="0">
              <a:buNone/>
            </a:pPr>
            <a:r>
              <a:rPr lang="en-US" altLang="zh-CN" sz="2400" dirty="0" smtClean="0">
                <a:ea typeface="SimSun" panose="02010600030101010101" pitchFamily="2" charset="-122"/>
              </a:rPr>
              <a:t> -  Sovereign Wealth Funds</a:t>
            </a:r>
          </a:p>
          <a:p>
            <a:pPr marL="0" indent="0">
              <a:buNone/>
            </a:pPr>
            <a:r>
              <a:rPr lang="en-US" altLang="zh-CN" sz="2400" dirty="0" smtClean="0">
                <a:ea typeface="SimSun" panose="02010600030101010101" pitchFamily="2" charset="-122"/>
              </a:rPr>
              <a:t> -  Institutions</a:t>
            </a:r>
          </a:p>
          <a:p>
            <a:pPr marL="0" indent="0">
              <a:buNone/>
            </a:pPr>
            <a:r>
              <a:rPr lang="en-US" altLang="zh-CN" sz="2400" dirty="0" smtClean="0">
                <a:ea typeface="SimSun" panose="02010600030101010101" pitchFamily="2" charset="-122"/>
              </a:rPr>
              <a:t> -  Retail Investors (you and I)</a:t>
            </a:r>
            <a:endParaRPr lang="en-US" altLang="zh-CN" sz="2400" dirty="0">
              <a:ea typeface="SimSun" panose="02010600030101010101" pitchFamily="2" charset="-122"/>
            </a:endParaRPr>
          </a:p>
          <a:p>
            <a:pPr marL="0" indent="0" eaLnBrk="1" hangingPunct="1">
              <a:buFontTx/>
              <a:buNone/>
            </a:pPr>
            <a:endParaRPr lang="en-US" altLang="zh-CN" sz="2400" dirty="0" smtClean="0">
              <a:ea typeface="SimSun" panose="02010600030101010101" pitchFamily="2" charset="-122"/>
            </a:endParaRPr>
          </a:p>
        </p:txBody>
      </p:sp>
      <p:pic>
        <p:nvPicPr>
          <p:cNvPr id="10244" name="Picture 4" descr="UNIQU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" t="5860" r="1271"/>
          <a:stretch/>
        </p:blipFill>
        <p:spPr bwMode="auto">
          <a:xfrm>
            <a:off x="345988" y="1260388"/>
            <a:ext cx="4769709" cy="5126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7089003" y="5103697"/>
            <a:ext cx="19685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AU" altLang="en-US" sz="1400" dirty="0">
                <a:latin typeface="Gill Sans MT" panose="020B0502020104020203" pitchFamily="34" charset="0"/>
              </a:rPr>
              <a:t>Source: CapitaLand </a:t>
            </a:r>
            <a:r>
              <a:rPr lang="en-AU" altLang="en-US" sz="1400" dirty="0" smtClean="0">
                <a:latin typeface="Gill Sans MT" panose="020B0502020104020203" pitchFamily="34" charset="0"/>
              </a:rPr>
              <a:t>2014</a:t>
            </a:r>
            <a:endParaRPr lang="en-AU" altLang="en-US" sz="1400" dirty="0">
              <a:latin typeface="Gill Sans MT" panose="020B0502020104020203" pitchFamily="34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58800" y="203200"/>
            <a:ext cx="7772400" cy="6477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altLang="zh-CN" sz="3100" dirty="0" smtClean="0">
                <a:solidFill>
                  <a:schemeClr val="accent5">
                    <a:lumMod val="50000"/>
                  </a:schemeClr>
                </a:solidFill>
                <a:ea typeface="SimSun" pitchFamily="2" charset="-122"/>
              </a:rPr>
              <a:t>Real Estate – </a:t>
            </a:r>
            <a:r>
              <a:rPr lang="en-US" altLang="zh-CN" sz="3100" dirty="0">
                <a:solidFill>
                  <a:schemeClr val="accent5">
                    <a:lumMod val="50000"/>
                  </a:schemeClr>
                </a:solidFill>
                <a:ea typeface="SimSun" pitchFamily="2" charset="-122"/>
              </a:rPr>
              <a:t>What is it?</a:t>
            </a:r>
            <a:endParaRPr lang="en-AU" sz="3100" dirty="0" smtClean="0">
              <a:solidFill>
                <a:schemeClr val="accent5">
                  <a:lumMod val="50000"/>
                </a:schemeClr>
              </a:solidFill>
              <a:ea typeface="SimSun" pitchFamily="2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730" y="854801"/>
            <a:ext cx="3442226" cy="428829"/>
          </a:xfrm>
          <a:prstGeom prst="rect">
            <a:avLst/>
          </a:prstGeom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7178" y="6417808"/>
            <a:ext cx="324037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rgbClr val="000D5C"/>
                </a:solidFill>
                <a:latin typeface="Arial Black" pitchFamily="34" charset="0"/>
              </a:rPr>
              <a:t>4</a:t>
            </a:r>
            <a:endParaRPr lang="en-GB" dirty="0">
              <a:solidFill>
                <a:srgbClr val="000D5C"/>
              </a:solidFill>
              <a:latin typeface="Arial Black" pitchFamily="34" charset="0"/>
            </a:endParaRP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rgbClr val="000D5C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rgbClr val="000D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93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1000" y="1300163"/>
            <a:ext cx="8178800" cy="4865687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ts val="40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sz="2000" dirty="0">
              <a:solidFill>
                <a:schemeClr val="tx2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en-AU" sz="2000" dirty="0"/>
              <a:t>Real Estate Asset </a:t>
            </a:r>
            <a:r>
              <a:rPr lang="en-AU" sz="2000" dirty="0" smtClean="0"/>
              <a:t>Management</a:t>
            </a:r>
          </a:p>
          <a:p>
            <a:pPr marL="171450" indent="-171450">
              <a:buFont typeface="Arial" pitchFamily="34" charset="0"/>
              <a:buChar char="•"/>
            </a:pPr>
            <a:endParaRPr lang="en-AU" sz="2000" dirty="0"/>
          </a:p>
          <a:p>
            <a:pPr marL="171450" indent="-171450">
              <a:buFont typeface="Arial" pitchFamily="34" charset="0"/>
              <a:buChar char="•"/>
            </a:pPr>
            <a:r>
              <a:rPr lang="en-AU" sz="2000" dirty="0" smtClean="0"/>
              <a:t>Real Estate </a:t>
            </a:r>
            <a:r>
              <a:rPr lang="en-AU" sz="2000" dirty="0"/>
              <a:t>Funds M</a:t>
            </a:r>
            <a:r>
              <a:rPr lang="en-AU" sz="2000" dirty="0" smtClean="0"/>
              <a:t>anagement</a:t>
            </a:r>
            <a:br>
              <a:rPr lang="en-AU" sz="2000" dirty="0" smtClean="0"/>
            </a:br>
            <a:endParaRPr lang="en-AU" sz="2000" dirty="0"/>
          </a:p>
          <a:p>
            <a:pPr marL="171450" indent="-171450">
              <a:buFont typeface="Arial" pitchFamily="34" charset="0"/>
              <a:buChar char="•"/>
            </a:pPr>
            <a:r>
              <a:rPr lang="en-AU" sz="2000" dirty="0"/>
              <a:t>Real Estate </a:t>
            </a:r>
            <a:r>
              <a:rPr lang="en-AU" sz="2000" dirty="0" smtClean="0"/>
              <a:t>Valuation</a:t>
            </a:r>
            <a:br>
              <a:rPr lang="en-AU" sz="2000" dirty="0" smtClean="0"/>
            </a:br>
            <a:endParaRPr lang="en-AU" sz="2000" dirty="0"/>
          </a:p>
          <a:p>
            <a:pPr marL="171450" indent="-171450">
              <a:buFont typeface="Arial" pitchFamily="34" charset="0"/>
              <a:buChar char="•"/>
            </a:pPr>
            <a:r>
              <a:rPr lang="en-AU" sz="2000" dirty="0"/>
              <a:t>Real Estate </a:t>
            </a:r>
            <a:r>
              <a:rPr lang="en-AU" sz="2000" dirty="0" smtClean="0"/>
              <a:t>Development</a:t>
            </a:r>
            <a:br>
              <a:rPr lang="en-AU" sz="2000" dirty="0" smtClean="0"/>
            </a:br>
            <a:endParaRPr lang="en-AU" sz="2000" dirty="0"/>
          </a:p>
          <a:p>
            <a:pPr marL="171450" indent="-171450">
              <a:buFont typeface="Arial" pitchFamily="34" charset="0"/>
              <a:buChar char="•"/>
            </a:pPr>
            <a:r>
              <a:rPr lang="en-AU" sz="2000" dirty="0"/>
              <a:t>Real Estate </a:t>
            </a:r>
            <a:r>
              <a:rPr lang="en-AU" sz="2000" dirty="0" smtClean="0"/>
              <a:t>Transactions</a:t>
            </a:r>
          </a:p>
          <a:p>
            <a:r>
              <a:rPr lang="en-AU" sz="1800" dirty="0" smtClean="0"/>
              <a:t>   -  </a:t>
            </a:r>
            <a:r>
              <a:rPr lang="en-AU" sz="2000" dirty="0" smtClean="0"/>
              <a:t>Sales and Leasing</a:t>
            </a:r>
          </a:p>
          <a:p>
            <a:endParaRPr lang="en-AU" sz="800" dirty="0"/>
          </a:p>
          <a:p>
            <a:pPr marL="171450" indent="-171450">
              <a:buFont typeface="Arial" pitchFamily="34" charset="0"/>
              <a:buChar char="•"/>
            </a:pPr>
            <a:r>
              <a:rPr lang="en-AU" sz="2000" dirty="0"/>
              <a:t>Real Estate </a:t>
            </a:r>
            <a:r>
              <a:rPr lang="en-AU" sz="2000" dirty="0" smtClean="0"/>
              <a:t>Research Analyst</a:t>
            </a:r>
          </a:p>
          <a:p>
            <a:pPr marL="171450" indent="-171450">
              <a:buFont typeface="Arial" pitchFamily="34" charset="0"/>
              <a:buChar char="•"/>
            </a:pPr>
            <a:endParaRPr lang="en-AU" sz="2000" dirty="0" smtClean="0"/>
          </a:p>
          <a:p>
            <a:pPr marL="171450" indent="-171450">
              <a:buFont typeface="Arial" pitchFamily="34" charset="0"/>
              <a:buChar char="•"/>
            </a:pPr>
            <a:r>
              <a:rPr lang="en-AU" sz="2000" dirty="0" smtClean="0"/>
              <a:t>Real Estate Consultancy</a:t>
            </a:r>
            <a:endParaRPr lang="en-AU" sz="2000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229600" cy="922337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ea typeface="SimSun" pitchFamily="2" charset="-122"/>
              </a:rPr>
              <a:t>Real Estate </a:t>
            </a:r>
            <a:r>
              <a:rPr lang="en-US" altLang="zh-CN" sz="2800" dirty="0" smtClean="0">
                <a:solidFill>
                  <a:schemeClr val="accent5">
                    <a:lumMod val="50000"/>
                  </a:schemeClr>
                </a:solidFill>
                <a:ea typeface="SimSun" pitchFamily="2" charset="-122"/>
              </a:rPr>
              <a:t>Career Opportunities</a:t>
            </a:r>
            <a:endParaRPr kumimoji="0" lang="en-AU" sz="28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  <p:pic>
        <p:nvPicPr>
          <p:cNvPr id="6" name="Picture 6" descr="An artist's impression of the new rectangular stadium.">
            <a:hlinkClick r:id="rId3" tooltip="Workers put the finishing touches on the roof of the new rectangular stadium. &lt;em&gt;Photo: Vince Caligiuri&lt;/em&gt;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20" y="1062466"/>
            <a:ext cx="9171220" cy="5795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" y="6417808"/>
            <a:ext cx="9144000" cy="44019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7178" y="6417808"/>
            <a:ext cx="324037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  <a:latin typeface="Arial Black" pitchFamily="34" charset="0"/>
              </a:rPr>
              <a:t>5</a:t>
            </a:r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82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58800" y="203200"/>
            <a:ext cx="7772400" cy="6477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altLang="zh-CN" sz="3100" dirty="0" smtClean="0">
                <a:solidFill>
                  <a:schemeClr val="accent5">
                    <a:lumMod val="50000"/>
                  </a:schemeClr>
                </a:solidFill>
                <a:ea typeface="SimSun" pitchFamily="2" charset="-122"/>
              </a:rPr>
              <a:t>Property Developer</a:t>
            </a:r>
            <a:endParaRPr lang="en-AU" sz="3100" dirty="0" smtClean="0">
              <a:solidFill>
                <a:schemeClr val="accent5">
                  <a:lumMod val="50000"/>
                </a:schemeClr>
              </a:solidFill>
              <a:ea typeface="SimSun" pitchFamily="2" charset="-122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81000" y="1300163"/>
            <a:ext cx="4942114" cy="4865687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ts val="400"/>
              </a:spcBef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000" dirty="0" smtClean="0"/>
              <a:t>      Real Estate  Development</a:t>
            </a:r>
          </a:p>
          <a:p>
            <a:pPr lvl="1" indent="0">
              <a:buNone/>
            </a:pPr>
            <a:endParaRPr lang="en-AU" sz="800" dirty="0" smtClean="0"/>
          </a:p>
          <a:p>
            <a:pPr lvl="1" indent="0">
              <a:buNone/>
            </a:pPr>
            <a:r>
              <a:rPr lang="en-AU" sz="2000" dirty="0" smtClean="0"/>
              <a:t> </a:t>
            </a:r>
            <a:r>
              <a:rPr lang="en-AU" sz="2000" dirty="0"/>
              <a:t>- Site selection / location analysis</a:t>
            </a:r>
          </a:p>
          <a:p>
            <a:pPr marL="914400" lvl="1" indent="-171450">
              <a:buFont typeface="Arial" pitchFamily="34" charset="0"/>
              <a:buChar char="•"/>
            </a:pPr>
            <a:endParaRPr lang="en-AU" sz="800" dirty="0"/>
          </a:p>
          <a:p>
            <a:pPr lvl="1" indent="0">
              <a:buNone/>
            </a:pPr>
            <a:r>
              <a:rPr lang="en-AU" sz="2000" dirty="0" smtClean="0"/>
              <a:t> -  </a:t>
            </a:r>
            <a:r>
              <a:rPr lang="en-AU" sz="2000" dirty="0"/>
              <a:t>Feasibility / Finance</a:t>
            </a:r>
          </a:p>
          <a:p>
            <a:pPr marL="914400" lvl="1" indent="-171450">
              <a:buFont typeface="Arial" pitchFamily="34" charset="0"/>
              <a:buChar char="•"/>
            </a:pPr>
            <a:endParaRPr lang="en-AU" sz="800" dirty="0"/>
          </a:p>
          <a:p>
            <a:pPr lvl="1" indent="0">
              <a:buNone/>
            </a:pPr>
            <a:r>
              <a:rPr lang="en-AU" sz="2000" dirty="0" smtClean="0"/>
              <a:t> -  </a:t>
            </a:r>
            <a:r>
              <a:rPr lang="en-AU" sz="2000" dirty="0"/>
              <a:t>Planning approval process</a:t>
            </a:r>
          </a:p>
          <a:p>
            <a:pPr marL="914400" lvl="1" indent="-171450">
              <a:buFont typeface="Arial" pitchFamily="34" charset="0"/>
              <a:buChar char="•"/>
            </a:pPr>
            <a:endParaRPr lang="en-AU" sz="800" dirty="0"/>
          </a:p>
          <a:p>
            <a:pPr lvl="1" indent="0">
              <a:buNone/>
            </a:pPr>
            <a:r>
              <a:rPr lang="en-AU" sz="2000" dirty="0" smtClean="0"/>
              <a:t> -  Construction </a:t>
            </a:r>
            <a:endParaRPr lang="en-AU" sz="2000" dirty="0"/>
          </a:p>
          <a:p>
            <a:pPr lvl="1" indent="0">
              <a:buNone/>
            </a:pPr>
            <a:r>
              <a:rPr lang="en-AU" sz="2000" dirty="0" smtClean="0"/>
              <a:t>     -   </a:t>
            </a:r>
            <a:r>
              <a:rPr lang="en-AU" sz="2000" dirty="0"/>
              <a:t>Tendering through to completion</a:t>
            </a:r>
          </a:p>
          <a:p>
            <a:pPr marL="914400" lvl="1" indent="-171450">
              <a:buFont typeface="Arial" pitchFamily="34" charset="0"/>
              <a:buChar char="•"/>
            </a:pPr>
            <a:endParaRPr lang="en-AU" sz="800" dirty="0"/>
          </a:p>
          <a:p>
            <a:pPr lvl="1" indent="0">
              <a:buNone/>
            </a:pPr>
            <a:r>
              <a:rPr lang="en-AU" sz="2000" dirty="0" smtClean="0"/>
              <a:t>  -  </a:t>
            </a:r>
            <a:r>
              <a:rPr lang="en-AU" sz="2000" dirty="0"/>
              <a:t>Marketing/Disposal</a:t>
            </a:r>
          </a:p>
          <a:p>
            <a:pPr marL="914400" lvl="1" indent="-171450">
              <a:buFont typeface="Arial" pitchFamily="34" charset="0"/>
              <a:buChar char="•"/>
            </a:pPr>
            <a:endParaRPr lang="en-AU" sz="800" dirty="0"/>
          </a:p>
          <a:p>
            <a:pPr lvl="1" indent="0">
              <a:buNone/>
            </a:pPr>
            <a:r>
              <a:rPr lang="en-AU" sz="2000" dirty="0" smtClean="0"/>
              <a:t>  -  </a:t>
            </a:r>
            <a:r>
              <a:rPr lang="en-AU" sz="2000" dirty="0"/>
              <a:t>Sustainable development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2149"/>
            <a:ext cx="9144000" cy="5855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" y="6417808"/>
            <a:ext cx="9144000" cy="44019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7178" y="6417808"/>
            <a:ext cx="324037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  <a:latin typeface="Arial Black" pitchFamily="34" charset="0"/>
              </a:rPr>
              <a:t>6</a:t>
            </a:r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95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3388" y="1277938"/>
            <a:ext cx="8177212" cy="4608512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Tx/>
              <a:buNone/>
            </a:pPr>
            <a:r>
              <a:rPr lang="en-US" altLang="zh-CN" dirty="0" smtClean="0">
                <a:latin typeface="+mn-lt"/>
                <a:ea typeface="宋体" pitchFamily="2" charset="-122"/>
              </a:rPr>
              <a:t>	</a:t>
            </a:r>
            <a:r>
              <a:rPr lang="en-US" altLang="zh-CN" sz="2600" dirty="0" smtClean="0">
                <a:latin typeface="+mn-lt"/>
                <a:ea typeface="宋体" pitchFamily="2" charset="-122"/>
              </a:rPr>
              <a:t>Valuations</a:t>
            </a:r>
          </a:p>
          <a:p>
            <a:pPr eaLnBrk="1" hangingPunct="1">
              <a:buFontTx/>
              <a:buNone/>
            </a:pPr>
            <a:endParaRPr lang="en-US" altLang="zh-CN" sz="1000" dirty="0" smtClean="0">
              <a:latin typeface="+mn-lt"/>
              <a:ea typeface="宋体" pitchFamily="2" charset="-122"/>
            </a:endParaRPr>
          </a:p>
          <a:p>
            <a:pPr marL="171450" indent="-171450"/>
            <a:r>
              <a:rPr lang="en-AU" sz="2200" dirty="0">
                <a:latin typeface="+mn-lt"/>
              </a:rPr>
              <a:t>What is the asset worth in </a:t>
            </a:r>
            <a:r>
              <a:rPr lang="en-AU" sz="2200" dirty="0" smtClean="0">
                <a:latin typeface="+mn-lt"/>
              </a:rPr>
              <a:t>£ ($) terms</a:t>
            </a:r>
          </a:p>
          <a:p>
            <a:pPr marL="171450" indent="-171450"/>
            <a:r>
              <a:rPr lang="en-GB" sz="2200" dirty="0">
                <a:latin typeface="+mn-lt"/>
              </a:rPr>
              <a:t>Unlike other asset classes  there is no central trading place, so very difficult to place a value on a property asset. </a:t>
            </a:r>
            <a:endParaRPr lang="en-AU" sz="1000" dirty="0">
              <a:latin typeface="+mn-lt"/>
            </a:endParaRPr>
          </a:p>
          <a:p>
            <a:pPr marL="171450" indent="-171450"/>
            <a:r>
              <a:rPr lang="en-AU" sz="2200" dirty="0">
                <a:latin typeface="+mn-lt"/>
              </a:rPr>
              <a:t>Required for</a:t>
            </a:r>
          </a:p>
          <a:p>
            <a:pPr marL="742950" lvl="1" indent="0">
              <a:buNone/>
            </a:pPr>
            <a:r>
              <a:rPr lang="en-AU" sz="2200" dirty="0" smtClean="0">
                <a:latin typeface="+mn-lt"/>
              </a:rPr>
              <a:t>-  Acquisition </a:t>
            </a:r>
            <a:r>
              <a:rPr lang="en-AU" sz="2200" dirty="0">
                <a:latin typeface="+mn-lt"/>
              </a:rPr>
              <a:t>(buying) </a:t>
            </a:r>
            <a:r>
              <a:rPr lang="en-AU" sz="2200" dirty="0" smtClean="0">
                <a:latin typeface="+mn-lt"/>
              </a:rPr>
              <a:t>and disposal </a:t>
            </a:r>
            <a:r>
              <a:rPr lang="en-AU" sz="2200" dirty="0">
                <a:latin typeface="+mn-lt"/>
              </a:rPr>
              <a:t>(selling) of existing property</a:t>
            </a:r>
          </a:p>
          <a:p>
            <a:pPr marL="742950" lvl="1" indent="0">
              <a:buNone/>
            </a:pPr>
            <a:r>
              <a:rPr lang="en-AU" sz="2200" dirty="0" smtClean="0">
                <a:latin typeface="+mn-lt"/>
              </a:rPr>
              <a:t> - Land </a:t>
            </a:r>
            <a:r>
              <a:rPr lang="en-AU" sz="2200" dirty="0">
                <a:latin typeface="+mn-lt"/>
              </a:rPr>
              <a:t>development – How much should I pay for the block of land</a:t>
            </a:r>
          </a:p>
          <a:p>
            <a:pPr marL="742950" lvl="1" indent="0">
              <a:buNone/>
            </a:pPr>
            <a:r>
              <a:rPr lang="en-AU" sz="2200" dirty="0" smtClean="0">
                <a:latin typeface="+mn-lt"/>
              </a:rPr>
              <a:t> - Upgrade </a:t>
            </a:r>
            <a:r>
              <a:rPr lang="en-AU" sz="2200" dirty="0">
                <a:latin typeface="+mn-lt"/>
              </a:rPr>
              <a:t>of property – should I do it? Is it financially worthwhile</a:t>
            </a:r>
            <a:r>
              <a:rPr lang="en-AU" sz="2200" dirty="0" smtClean="0">
                <a:latin typeface="+mn-lt"/>
              </a:rPr>
              <a:t>?</a:t>
            </a:r>
          </a:p>
          <a:p>
            <a:pPr marL="742950" lvl="1" indent="0">
              <a:buNone/>
            </a:pPr>
            <a:r>
              <a:rPr lang="en-AU" sz="2200" dirty="0">
                <a:latin typeface="+mn-lt"/>
              </a:rPr>
              <a:t> </a:t>
            </a:r>
            <a:r>
              <a:rPr lang="en-AU" sz="2200" dirty="0" smtClean="0">
                <a:latin typeface="+mn-lt"/>
              </a:rPr>
              <a:t>- Statutory requirement – taxes, insurance </a:t>
            </a:r>
            <a:r>
              <a:rPr lang="en-AU" sz="2200" dirty="0" err="1" smtClean="0">
                <a:latin typeface="+mn-lt"/>
              </a:rPr>
              <a:t>etc</a:t>
            </a:r>
            <a:r>
              <a:rPr lang="en-AU" sz="2200" dirty="0" smtClean="0">
                <a:latin typeface="+mn-lt"/>
              </a:rPr>
              <a:t> </a:t>
            </a:r>
            <a:endParaRPr lang="en-AU" sz="2200" dirty="0">
              <a:latin typeface="+mn-lt"/>
            </a:endParaRPr>
          </a:p>
          <a:p>
            <a:pPr eaLnBrk="1" hangingPunct="1">
              <a:buFontTx/>
              <a:buNone/>
            </a:pPr>
            <a:endParaRPr lang="en-US" altLang="zh-CN" sz="2900" dirty="0" smtClean="0">
              <a:ea typeface="宋体" pitchFamily="2" charset="-122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58800" y="203200"/>
            <a:ext cx="7772400" cy="6477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altLang="zh-CN" sz="3100" dirty="0">
                <a:solidFill>
                  <a:schemeClr val="accent5">
                    <a:lumMod val="50000"/>
                  </a:schemeClr>
                </a:solidFill>
                <a:ea typeface="SimSun" pitchFamily="2" charset="-122"/>
              </a:rPr>
              <a:t>P</a:t>
            </a:r>
            <a:r>
              <a:rPr lang="en-US" altLang="zh-CN" sz="3100" dirty="0" smtClean="0">
                <a:solidFill>
                  <a:schemeClr val="accent5">
                    <a:lumMod val="50000"/>
                  </a:schemeClr>
                </a:solidFill>
                <a:ea typeface="SimSun" pitchFamily="2" charset="-122"/>
              </a:rPr>
              <a:t>roperty </a:t>
            </a:r>
            <a:r>
              <a:rPr lang="en-US" altLang="zh-CN" sz="3100" dirty="0" err="1" smtClean="0">
                <a:solidFill>
                  <a:schemeClr val="accent5">
                    <a:lumMod val="50000"/>
                  </a:schemeClr>
                </a:solidFill>
                <a:ea typeface="SimSun" pitchFamily="2" charset="-122"/>
              </a:rPr>
              <a:t>Valuer</a:t>
            </a:r>
            <a:endParaRPr lang="en-AU" sz="3100" dirty="0" smtClean="0">
              <a:solidFill>
                <a:schemeClr val="accent5">
                  <a:lumMod val="50000"/>
                </a:schemeClr>
              </a:solidFill>
              <a:ea typeface="SimSun" pitchFamily="2" charset="-122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7178" y="6417808"/>
            <a:ext cx="324037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rgbClr val="000D5C"/>
                </a:solidFill>
                <a:latin typeface="Arial Black" pitchFamily="34" charset="0"/>
              </a:rPr>
              <a:t>7</a:t>
            </a:r>
            <a:endParaRPr lang="en-GB" dirty="0">
              <a:solidFill>
                <a:srgbClr val="000D5C"/>
              </a:solidFill>
              <a:latin typeface="Arial Black" pitchFamily="34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rgbClr val="000D5C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rgbClr val="000D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95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90613" y="1412875"/>
            <a:ext cx="7442200" cy="3381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zh-CN" sz="2000" smtClean="0">
                <a:ea typeface="宋体" pitchFamily="2" charset="-122"/>
              </a:rPr>
              <a:t>	</a:t>
            </a:r>
            <a:endParaRPr lang="en-AU" sz="2000" smtClean="0"/>
          </a:p>
        </p:txBody>
      </p:sp>
      <p:sp>
        <p:nvSpPr>
          <p:cNvPr id="19459" name="Rectangle 5"/>
          <p:cNvSpPr>
            <a:spLocks noGrp="1" noChangeArrowheads="1"/>
          </p:cNvSpPr>
          <p:nvPr>
            <p:ph type="title"/>
          </p:nvPr>
        </p:nvSpPr>
        <p:spPr>
          <a:xfrm>
            <a:off x="2873693" y="826946"/>
            <a:ext cx="7828280" cy="527334"/>
          </a:xfrm>
          <a:noFill/>
        </p:spPr>
        <p:txBody>
          <a:bodyPr>
            <a:normAutofit/>
          </a:bodyPr>
          <a:lstStyle/>
          <a:p>
            <a:r>
              <a:rPr lang="en-AU" sz="2400" dirty="0" smtClean="0">
                <a:solidFill>
                  <a:srgbClr val="002060"/>
                </a:solidFill>
                <a:latin typeface="+mn-lt"/>
              </a:rPr>
              <a:t>UK Fund Management</a:t>
            </a:r>
            <a:endParaRPr lang="en-US" altLang="zh-CN" sz="2400" dirty="0" smtClean="0">
              <a:solidFill>
                <a:srgbClr val="002060"/>
              </a:solidFill>
              <a:latin typeface="+mn-lt"/>
              <a:ea typeface="宋体" pitchFamily="2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295685"/>
            <a:ext cx="6695440" cy="4670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90613" y="6233003"/>
            <a:ext cx="3566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>
                <a:solidFill>
                  <a:prstClr val="black"/>
                </a:solidFill>
              </a:rPr>
              <a:t>Source: Investment Association 2016</a:t>
            </a:r>
            <a:endParaRPr lang="en-AU" sz="1600" dirty="0">
              <a:solidFill>
                <a:prstClr val="black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58800" y="203200"/>
            <a:ext cx="7772400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8440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zh-CN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altLang="zh-CN" sz="3100" smtClean="0">
                <a:solidFill>
                  <a:schemeClr val="accent5">
                    <a:lumMod val="50000"/>
                  </a:schemeClr>
                </a:solidFill>
                <a:ea typeface="SimSun" pitchFamily="2" charset="-122"/>
              </a:rPr>
              <a:t>Real Estate Fund Manager</a:t>
            </a:r>
            <a:endParaRPr lang="en-AU" sz="3100" dirty="0" smtClean="0">
              <a:solidFill>
                <a:schemeClr val="accent5">
                  <a:lumMod val="50000"/>
                </a:schemeClr>
              </a:solidFill>
              <a:ea typeface="SimSun" pitchFamily="2" charset="-122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140411" y="1581944"/>
            <a:ext cx="1647422" cy="55577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7178" y="6417808"/>
            <a:ext cx="324037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rgbClr val="000D5C"/>
                </a:solidFill>
                <a:latin typeface="Arial Black" pitchFamily="34" charset="0"/>
              </a:rPr>
              <a:t>8</a:t>
            </a:r>
            <a:endParaRPr lang="en-GB" dirty="0">
              <a:solidFill>
                <a:srgbClr val="000D5C"/>
              </a:solidFill>
              <a:latin typeface="Arial Black" pitchFamily="34" charset="0"/>
            </a:endParaRPr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rgbClr val="000D5C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rgbClr val="000D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16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5892800" y="5878513"/>
            <a:ext cx="27717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rgbClr val="FFFFFF">
                      <a:gamma/>
                      <a:shade val="60000"/>
                      <a:invGamma/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en-US">
              <a:latin typeface="Arial Unicode MS" charset="0"/>
              <a:ea typeface="ＭＳ Ｐゴシック" charset="0"/>
            </a:endParaRPr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6138863" y="5846763"/>
            <a:ext cx="457200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96969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rgbClr val="FFFFFF">
                      <a:gamma/>
                      <a:shade val="60000"/>
                      <a:invGamma/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lvl="1" eaLnBrk="0" hangingPunct="0">
              <a:spcBef>
                <a:spcPts val="1200"/>
              </a:spcBef>
              <a:spcAft>
                <a:spcPct val="30000"/>
              </a:spcAft>
              <a:buClr>
                <a:schemeClr val="tx1"/>
              </a:buClr>
              <a:buSzPct val="77000"/>
              <a:defRPr/>
            </a:pPr>
            <a:endParaRPr lang="en-US" sz="1200">
              <a:latin typeface="Arial Unicode MS" charset="0"/>
              <a:ea typeface="ＭＳ Ｐゴシック" charset="0"/>
              <a:cs typeface="Times New Roman" charset="0"/>
            </a:endParaRP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860800"/>
            <a:ext cx="41148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933825"/>
            <a:ext cx="4248150" cy="259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40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7088" y="2276475"/>
            <a:ext cx="7632700" cy="141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3441" name="Rectangle 17"/>
          <p:cNvSpPr>
            <a:spLocks noChangeArrowheads="1"/>
          </p:cNvSpPr>
          <p:nvPr/>
        </p:nvSpPr>
        <p:spPr bwMode="auto">
          <a:xfrm>
            <a:off x="715963" y="981075"/>
            <a:ext cx="58801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AU" sz="2000" dirty="0" smtClean="0"/>
              <a:t>Real Estate  </a:t>
            </a:r>
            <a:r>
              <a:rPr lang="en-AU" sz="2000" dirty="0"/>
              <a:t>Investment Markets</a:t>
            </a:r>
          </a:p>
          <a:p>
            <a:pPr marL="742950" lvl="1"/>
            <a:r>
              <a:rPr lang="en-AU" sz="2000" dirty="0" smtClean="0"/>
              <a:t> - Management roles </a:t>
            </a:r>
            <a:r>
              <a:rPr lang="en-AU" sz="2000" dirty="0"/>
              <a:t>and </a:t>
            </a:r>
            <a:r>
              <a:rPr lang="en-AU" sz="2000" dirty="0" smtClean="0"/>
              <a:t>responsibilities </a:t>
            </a:r>
            <a:endParaRPr lang="en-AU" sz="2000" dirty="0"/>
          </a:p>
          <a:p>
            <a:pPr marL="742950" lvl="1"/>
            <a:r>
              <a:rPr lang="en-AU" sz="2000" dirty="0" smtClean="0"/>
              <a:t>    in </a:t>
            </a:r>
            <a:r>
              <a:rPr lang="en-AU" sz="2000" dirty="0"/>
              <a:t>the </a:t>
            </a:r>
            <a:r>
              <a:rPr lang="en-AU" sz="2000" dirty="0" smtClean="0"/>
              <a:t>real estate  investment sector</a:t>
            </a:r>
            <a:endParaRPr lang="en-AU" sz="2000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558800" y="203200"/>
            <a:ext cx="7772400" cy="6477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altLang="zh-CN" sz="3100" dirty="0" smtClean="0">
                <a:solidFill>
                  <a:schemeClr val="accent5">
                    <a:lumMod val="50000"/>
                  </a:schemeClr>
                </a:solidFill>
                <a:ea typeface="SimSun" pitchFamily="2" charset="-122"/>
              </a:rPr>
              <a:t>Real Estate Fund Manager</a:t>
            </a:r>
            <a:endParaRPr lang="en-AU" sz="3100" dirty="0" smtClean="0">
              <a:solidFill>
                <a:schemeClr val="accent5">
                  <a:lumMod val="50000"/>
                </a:schemeClr>
              </a:solidFill>
              <a:ea typeface="SimSun" pitchFamily="2" charset="-122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7178" y="6417808"/>
            <a:ext cx="324037" cy="412155"/>
          </a:xfrm>
          <a:ln>
            <a:noFill/>
          </a:ln>
        </p:spPr>
        <p:txBody>
          <a:bodyPr/>
          <a:lstStyle/>
          <a:p>
            <a:r>
              <a:rPr lang="en-GB" dirty="0">
                <a:solidFill>
                  <a:srgbClr val="000D5C"/>
                </a:solidFill>
                <a:latin typeface="Arial Black" pitchFamily="34" charset="0"/>
              </a:rPr>
              <a:t>9</a:t>
            </a:r>
            <a:endParaRPr lang="en-GB" dirty="0">
              <a:solidFill>
                <a:srgbClr val="000D5C"/>
              </a:solidFill>
              <a:latin typeface="Arial Black" pitchFamily="34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rgbClr val="000D5C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rgbClr val="000D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091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1700" y="2120900"/>
            <a:ext cx="7340600" cy="180022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zh-CN" altLang="en-US" sz="3200" smtClean="0">
              <a:ea typeface="SimSun" panose="02010600030101010101" pitchFamily="2" charset="-122"/>
            </a:endParaRPr>
          </a:p>
          <a:p>
            <a:pPr eaLnBrk="1" hangingPunct="1">
              <a:buFontTx/>
              <a:buNone/>
            </a:pPr>
            <a:endParaRPr lang="zh-CN" altLang="en-US" sz="3200" smtClean="0">
              <a:ea typeface="SimSun" panose="02010600030101010101" pitchFamily="2" charset="-122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58800" y="203200"/>
            <a:ext cx="7772400" cy="6477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altLang="zh-CN" sz="3100" dirty="0" smtClean="0">
                <a:solidFill>
                  <a:schemeClr val="accent5">
                    <a:lumMod val="50000"/>
                  </a:schemeClr>
                </a:solidFill>
                <a:ea typeface="SimSun" pitchFamily="2" charset="-122"/>
              </a:rPr>
              <a:t>Real Estate Fund Manager</a:t>
            </a:r>
            <a:endParaRPr lang="en-AU" sz="3100" dirty="0" smtClean="0">
              <a:solidFill>
                <a:schemeClr val="accent5">
                  <a:lumMod val="50000"/>
                </a:schemeClr>
              </a:solidFill>
              <a:ea typeface="SimSun" pitchFamily="2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564"/>
          <a:stretch/>
        </p:blipFill>
        <p:spPr>
          <a:xfrm>
            <a:off x="215142" y="850900"/>
            <a:ext cx="8713715" cy="580066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2300" y="6417808"/>
            <a:ext cx="378915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rgbClr val="000D5C"/>
                </a:solidFill>
                <a:latin typeface="Arial Black" pitchFamily="34" charset="0"/>
              </a:rPr>
              <a:t>10</a:t>
            </a:r>
            <a:endParaRPr lang="en-GB" dirty="0">
              <a:solidFill>
                <a:srgbClr val="000D5C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rgbClr val="000D5C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rgbClr val="000D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575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0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2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0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3856" y="1067399"/>
            <a:ext cx="8396288" cy="477383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AU" sz="2000" dirty="0" smtClean="0"/>
              <a:t> Maturing Real Estate Asset Classes</a:t>
            </a:r>
            <a:endParaRPr lang="en-US" altLang="zh-CN" sz="2000" dirty="0" smtClean="0">
              <a:ea typeface="宋体" pitchFamily="2" charset="-122"/>
            </a:endParaRPr>
          </a:p>
        </p:txBody>
      </p:sp>
      <p:sp>
        <p:nvSpPr>
          <p:cNvPr id="40963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254000"/>
            <a:ext cx="7772400" cy="727075"/>
          </a:xfrm>
          <a:noFill/>
        </p:spPr>
        <p:txBody>
          <a:bodyPr>
            <a:normAutofit/>
          </a:bodyPr>
          <a:lstStyle/>
          <a:p>
            <a:r>
              <a:rPr lang="en-US" altLang="zh-CN" sz="2800" dirty="0" smtClean="0">
                <a:solidFill>
                  <a:srgbClr val="002060"/>
                </a:solidFill>
                <a:ea typeface="宋体" pitchFamily="2" charset="-122"/>
              </a:rPr>
              <a:t>Future Real Estate Opportunities </a:t>
            </a:r>
          </a:p>
        </p:txBody>
      </p:sp>
      <p:sp>
        <p:nvSpPr>
          <p:cNvPr id="4096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40970" name="Rectangle 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AU"/>
          </a:p>
        </p:txBody>
      </p:sp>
      <p:sp>
        <p:nvSpPr>
          <p:cNvPr id="40971" name="Rectangle 9"/>
          <p:cNvSpPr>
            <a:spLocks noChangeArrowheads="1"/>
          </p:cNvSpPr>
          <p:nvPr/>
        </p:nvSpPr>
        <p:spPr bwMode="auto">
          <a:xfrm>
            <a:off x="0" y="4160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7399"/>
            <a:ext cx="9008076" cy="5790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685800" y="6370510"/>
            <a:ext cx="18299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AU" sz="1400" dirty="0">
                <a:latin typeface="+mj-lt"/>
              </a:rPr>
              <a:t>Source: </a:t>
            </a:r>
            <a:r>
              <a:rPr lang="en-AU" sz="1400" dirty="0" smtClean="0">
                <a:latin typeface="+mj-lt"/>
              </a:rPr>
              <a:t>JLL 2016</a:t>
            </a:r>
            <a:endParaRPr lang="en-AU" sz="1400" dirty="0">
              <a:latin typeface="+mj-lt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2300" y="6417808"/>
            <a:ext cx="378915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rgbClr val="000D5C"/>
                </a:solidFill>
                <a:latin typeface="Arial Black" pitchFamily="34" charset="0"/>
              </a:rPr>
              <a:t>11</a:t>
            </a:r>
            <a:endParaRPr lang="en-GB" dirty="0">
              <a:solidFill>
                <a:srgbClr val="000D5C"/>
              </a:solidFill>
              <a:latin typeface="Arial Black" pitchFamily="34" charset="0"/>
            </a:endParaRPr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rgbClr val="000D5C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rgbClr val="000D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55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203200"/>
            <a:ext cx="7772400" cy="592138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pPr eaLnBrk="1" hangingPunct="1"/>
            <a:r>
              <a:rPr lang="en-GB" altLang="en-US" smtClean="0"/>
              <a:t> </a:t>
            </a:r>
            <a:endParaRPr lang="en-US" altLang="en-US" smtClean="0">
              <a:cs typeface="Times New Roman" panose="02020603050405020304" pitchFamily="18" charset="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25538"/>
            <a:ext cx="8424862" cy="487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685800" y="254000"/>
            <a:ext cx="8134350" cy="727075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 defTabSz="8440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zh-CN" sz="2800" dirty="0" smtClean="0">
                <a:solidFill>
                  <a:srgbClr val="002060"/>
                </a:solidFill>
                <a:ea typeface="宋体" pitchFamily="2" charset="-122"/>
              </a:rPr>
              <a:t>Future Real Estate Opportunities – Going Global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2300" y="6417808"/>
            <a:ext cx="378915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rgbClr val="000D5C"/>
                </a:solidFill>
                <a:latin typeface="Arial Black" pitchFamily="34" charset="0"/>
              </a:rPr>
              <a:t>12</a:t>
            </a:r>
            <a:endParaRPr lang="en-GB" dirty="0">
              <a:solidFill>
                <a:srgbClr val="000D5C"/>
              </a:solidFill>
              <a:latin typeface="Arial Black" pitchFamily="34" charset="0"/>
            </a:endParaRPr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rgbClr val="000D5C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rgbClr val="000D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63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3388" y="1277938"/>
            <a:ext cx="8177212" cy="4608512"/>
          </a:xfrm>
        </p:spPr>
        <p:txBody>
          <a:bodyPr>
            <a:normAutofit/>
          </a:bodyPr>
          <a:lstStyle/>
          <a:p>
            <a:pPr marL="171450" lvl="0" indent="-171450" algn="l" defTabSz="914400">
              <a:lnSpc>
                <a:spcPct val="100000"/>
              </a:lnSpc>
              <a:spcBef>
                <a:spcPts val="0"/>
              </a:spcBef>
            </a:pPr>
            <a:r>
              <a:rPr lang="en-AU" sz="2000" dirty="0">
                <a:latin typeface="Calibri"/>
                <a:cs typeface="+mn-cs"/>
              </a:rPr>
              <a:t>Exciting</a:t>
            </a:r>
            <a:br>
              <a:rPr lang="en-AU" sz="2000" dirty="0">
                <a:latin typeface="Calibri"/>
                <a:cs typeface="+mn-cs"/>
              </a:rPr>
            </a:br>
            <a:endParaRPr lang="en-AU" sz="2000" dirty="0">
              <a:latin typeface="Calibri"/>
              <a:cs typeface="+mn-cs"/>
            </a:endParaRPr>
          </a:p>
          <a:p>
            <a:pPr marL="171450" lvl="0" indent="-171450" algn="l" defTabSz="914400">
              <a:lnSpc>
                <a:spcPct val="100000"/>
              </a:lnSpc>
              <a:spcBef>
                <a:spcPts val="0"/>
              </a:spcBef>
            </a:pPr>
            <a:r>
              <a:rPr lang="en-AU" sz="2000" dirty="0">
                <a:latin typeface="Calibri"/>
                <a:cs typeface="+mn-cs"/>
              </a:rPr>
              <a:t>Satisfaction of developing assets</a:t>
            </a:r>
            <a:br>
              <a:rPr lang="en-AU" sz="2000" dirty="0">
                <a:latin typeface="Calibri"/>
                <a:cs typeface="+mn-cs"/>
              </a:rPr>
            </a:br>
            <a:endParaRPr lang="en-AU" sz="2000" dirty="0">
              <a:latin typeface="Calibri"/>
              <a:cs typeface="+mn-cs"/>
            </a:endParaRPr>
          </a:p>
          <a:p>
            <a:pPr marL="171450" lvl="0" indent="-171450" algn="l" defTabSz="914400">
              <a:lnSpc>
                <a:spcPct val="100000"/>
              </a:lnSpc>
              <a:spcBef>
                <a:spcPts val="0"/>
              </a:spcBef>
            </a:pPr>
            <a:r>
              <a:rPr lang="en-AU" sz="2000" dirty="0">
                <a:latin typeface="Calibri"/>
                <a:cs typeface="+mn-cs"/>
              </a:rPr>
              <a:t>Huge diversity in job prospects</a:t>
            </a:r>
            <a:br>
              <a:rPr lang="en-AU" sz="2000" dirty="0">
                <a:latin typeface="Calibri"/>
                <a:cs typeface="+mn-cs"/>
              </a:rPr>
            </a:br>
            <a:endParaRPr lang="en-AU" sz="2000" dirty="0">
              <a:latin typeface="Calibri"/>
              <a:cs typeface="+mn-cs"/>
            </a:endParaRPr>
          </a:p>
          <a:p>
            <a:pPr marL="171450" lvl="0" indent="-171450" algn="l" defTabSz="914400">
              <a:lnSpc>
                <a:spcPct val="100000"/>
              </a:lnSpc>
              <a:spcBef>
                <a:spcPts val="0"/>
              </a:spcBef>
            </a:pPr>
            <a:r>
              <a:rPr lang="en-AU" sz="2000" dirty="0">
                <a:latin typeface="Calibri"/>
                <a:cs typeface="+mn-cs"/>
              </a:rPr>
              <a:t>Not in an office all </a:t>
            </a:r>
            <a:r>
              <a:rPr lang="en-AU" sz="2000" dirty="0" smtClean="0">
                <a:latin typeface="Calibri"/>
                <a:cs typeface="+mn-cs"/>
              </a:rPr>
              <a:t>day</a:t>
            </a:r>
            <a:r>
              <a:rPr lang="en-AU" sz="2000" dirty="0">
                <a:latin typeface="Calibri"/>
                <a:cs typeface="+mn-cs"/>
              </a:rPr>
              <a:t/>
            </a:r>
            <a:br>
              <a:rPr lang="en-AU" sz="2000" dirty="0">
                <a:latin typeface="Calibri"/>
                <a:cs typeface="+mn-cs"/>
              </a:rPr>
            </a:br>
            <a:endParaRPr lang="en-AU" sz="2000" dirty="0">
              <a:latin typeface="Calibri"/>
              <a:cs typeface="+mn-cs"/>
            </a:endParaRPr>
          </a:p>
          <a:p>
            <a:pPr marL="171450" lvl="0" indent="-171450" algn="l" defTabSz="914400">
              <a:lnSpc>
                <a:spcPct val="100000"/>
              </a:lnSpc>
              <a:spcBef>
                <a:spcPts val="0"/>
              </a:spcBef>
            </a:pPr>
            <a:r>
              <a:rPr lang="en-AU" sz="2000" dirty="0">
                <a:latin typeface="Calibri"/>
                <a:cs typeface="+mn-cs"/>
              </a:rPr>
              <a:t>Huge </a:t>
            </a:r>
            <a:r>
              <a:rPr lang="en-AU" sz="2000" dirty="0" smtClean="0">
                <a:latin typeface="Calibri"/>
                <a:cs typeface="+mn-cs"/>
              </a:rPr>
              <a:t>variety </a:t>
            </a:r>
            <a:r>
              <a:rPr lang="en-AU" sz="2000" dirty="0">
                <a:latin typeface="Calibri"/>
                <a:cs typeface="+mn-cs"/>
              </a:rPr>
              <a:t>of skills required</a:t>
            </a:r>
            <a:br>
              <a:rPr lang="en-AU" sz="2000" dirty="0">
                <a:latin typeface="Calibri"/>
                <a:cs typeface="+mn-cs"/>
              </a:rPr>
            </a:br>
            <a:endParaRPr lang="en-AU" sz="2000" dirty="0">
              <a:latin typeface="Calibri"/>
              <a:cs typeface="+mn-cs"/>
            </a:endParaRPr>
          </a:p>
          <a:p>
            <a:pPr marL="171450" indent="-171450" algn="l" defTabSz="914400">
              <a:lnSpc>
                <a:spcPct val="100000"/>
              </a:lnSpc>
              <a:spcBef>
                <a:spcPts val="0"/>
              </a:spcBef>
            </a:pPr>
            <a:r>
              <a:rPr lang="en-AU" sz="2000" dirty="0">
                <a:latin typeface="Calibri"/>
                <a:cs typeface="+mn-cs"/>
              </a:rPr>
              <a:t>Financial </a:t>
            </a:r>
            <a:r>
              <a:rPr lang="en-AU" sz="2000" dirty="0" smtClean="0">
                <a:latin typeface="Calibri"/>
                <a:cs typeface="+mn-cs"/>
              </a:rPr>
              <a:t>rewards</a:t>
            </a:r>
          </a:p>
          <a:p>
            <a:pPr marL="171450" indent="-171450" algn="l" defTabSz="914400">
              <a:lnSpc>
                <a:spcPct val="100000"/>
              </a:lnSpc>
              <a:spcBef>
                <a:spcPts val="0"/>
              </a:spcBef>
            </a:pPr>
            <a:endParaRPr lang="en-AU" sz="2000" dirty="0" smtClean="0">
              <a:latin typeface="Calibri"/>
              <a:cs typeface="+mn-cs"/>
            </a:endParaRPr>
          </a:p>
          <a:p>
            <a:pPr marL="171450" indent="-171450" algn="l" defTabSz="914400">
              <a:lnSpc>
                <a:spcPct val="100000"/>
              </a:lnSpc>
              <a:spcBef>
                <a:spcPts val="0"/>
              </a:spcBef>
            </a:pPr>
            <a:r>
              <a:rPr lang="en-AU" sz="2000" dirty="0" smtClean="0">
                <a:latin typeface="Calibri"/>
                <a:cs typeface="+mn-cs"/>
              </a:rPr>
              <a:t>Internationally </a:t>
            </a:r>
            <a:r>
              <a:rPr lang="en-AU" sz="2000" dirty="0">
                <a:latin typeface="Calibri"/>
                <a:cs typeface="+mn-cs"/>
              </a:rPr>
              <a:t>transferable skills</a:t>
            </a:r>
          </a:p>
          <a:p>
            <a:pPr marL="171450" lvl="0" indent="-171450" algn="l" defTabSz="914400">
              <a:lnSpc>
                <a:spcPct val="100000"/>
              </a:lnSpc>
              <a:spcBef>
                <a:spcPts val="0"/>
              </a:spcBef>
            </a:pPr>
            <a:endParaRPr lang="en-AU" sz="2000" dirty="0">
              <a:latin typeface="Calibri"/>
              <a:cs typeface="+mn-cs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58800" y="203200"/>
            <a:ext cx="7772400" cy="6477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altLang="zh-CN" sz="3100" dirty="0" smtClean="0">
                <a:solidFill>
                  <a:schemeClr val="tx2"/>
                </a:solidFill>
                <a:ea typeface="SimSun" pitchFamily="2" charset="-122"/>
              </a:rPr>
              <a:t>Why a Career in Real Estate</a:t>
            </a:r>
            <a:endParaRPr lang="en-AU" sz="3100" dirty="0" smtClean="0">
              <a:solidFill>
                <a:schemeClr val="tx2"/>
              </a:solidFill>
              <a:ea typeface="SimSun" pitchFamily="2" charset="-122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229" y="1190625"/>
            <a:ext cx="3445327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2300" y="6417808"/>
            <a:ext cx="378915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rgbClr val="000D5C"/>
                </a:solidFill>
                <a:latin typeface="Arial Black" pitchFamily="34" charset="0"/>
              </a:rPr>
              <a:t>13</a:t>
            </a:r>
            <a:endParaRPr lang="en-GB" dirty="0">
              <a:solidFill>
                <a:srgbClr val="000D5C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rgbClr val="000D5C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rgbClr val="000D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609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6"/>
          <p:cNvSpPr>
            <a:spLocks noChangeArrowheads="1"/>
          </p:cNvSpPr>
          <p:nvPr/>
        </p:nvSpPr>
        <p:spPr bwMode="auto">
          <a:xfrm>
            <a:off x="638175" y="1052513"/>
            <a:ext cx="7785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AU" sz="2000" dirty="0" smtClean="0"/>
              <a:t>Real Estate Fund Management Salaries</a:t>
            </a:r>
            <a:endParaRPr lang="en-A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97" y="1801891"/>
            <a:ext cx="9018716" cy="2598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27115" y="4845928"/>
            <a:ext cx="2296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400" dirty="0" smtClean="0"/>
              <a:t>Source: Michael Page 2016</a:t>
            </a:r>
            <a:endParaRPr lang="en-AU" sz="1400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58800" y="203200"/>
            <a:ext cx="7772400" cy="6477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CN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Sun" pitchFamily="2" charset="-122"/>
              </a:rPr>
              <a:t> </a:t>
            </a:r>
            <a:r>
              <a:rPr lang="en-US" altLang="zh-CN" sz="3100" dirty="0" smtClean="0">
                <a:solidFill>
                  <a:schemeClr val="tx2"/>
                </a:solidFill>
                <a:ea typeface="SimSun" pitchFamily="2" charset="-122"/>
              </a:rPr>
              <a:t>Why a Career in Real Estate</a:t>
            </a:r>
            <a:endParaRPr lang="en-AU" sz="3100" dirty="0" smtClean="0">
              <a:solidFill>
                <a:schemeClr val="tx2"/>
              </a:solidFill>
              <a:ea typeface="SimSun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2300" y="6417808"/>
            <a:ext cx="378915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rgbClr val="000D5C"/>
                </a:solidFill>
                <a:latin typeface="Arial Black" pitchFamily="34" charset="0"/>
              </a:rPr>
              <a:t>14</a:t>
            </a:r>
            <a:endParaRPr lang="en-GB" dirty="0">
              <a:solidFill>
                <a:srgbClr val="000D5C"/>
              </a:solidFill>
              <a:latin typeface="Arial Black" pitchFamily="34" charset="0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rgbClr val="000D5C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rgbClr val="000D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34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2194" y="1089051"/>
            <a:ext cx="2807849" cy="216493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zh-CN" sz="3100" dirty="0" err="1" smtClean="0">
                <a:solidFill>
                  <a:schemeClr val="tx2"/>
                </a:solidFill>
                <a:ea typeface="SimSun" pitchFamily="2" charset="-122"/>
              </a:rPr>
              <a:t>Bsc</a:t>
            </a:r>
            <a:r>
              <a:rPr lang="en-US" altLang="zh-CN" sz="3100" dirty="0" smtClean="0">
                <a:solidFill>
                  <a:schemeClr val="tx2"/>
                </a:solidFill>
                <a:ea typeface="SimSun" pitchFamily="2" charset="-122"/>
              </a:rPr>
              <a:t> </a:t>
            </a:r>
            <a:r>
              <a:rPr lang="en-US" altLang="zh-CN" sz="3100" dirty="0" smtClean="0">
                <a:solidFill>
                  <a:schemeClr val="tx2"/>
                </a:solidFill>
                <a:ea typeface="SimSun" pitchFamily="2" charset="-122"/>
              </a:rPr>
              <a:t>(Hons) </a:t>
            </a:r>
            <a:r>
              <a:rPr lang="en-US" altLang="zh-CN" sz="3100" dirty="0" smtClean="0">
                <a:solidFill>
                  <a:schemeClr val="tx2"/>
                </a:solidFill>
                <a:ea typeface="SimSun" pitchFamily="2" charset="-122"/>
              </a:rPr>
              <a:t>Real Estate</a:t>
            </a:r>
            <a:br>
              <a:rPr lang="en-US" altLang="zh-CN" sz="3100" dirty="0" smtClean="0">
                <a:solidFill>
                  <a:schemeClr val="tx2"/>
                </a:solidFill>
                <a:ea typeface="SimSun" pitchFamily="2" charset="-122"/>
              </a:rPr>
            </a:br>
            <a:r>
              <a:rPr lang="en-US" altLang="zh-CN" sz="3100" dirty="0" smtClean="0">
                <a:solidFill>
                  <a:schemeClr val="tx2"/>
                </a:solidFill>
                <a:ea typeface="SimSun" pitchFamily="2" charset="-122"/>
              </a:rPr>
              <a:t/>
            </a:r>
            <a:br>
              <a:rPr lang="en-US" altLang="zh-CN" sz="3100" dirty="0" smtClean="0">
                <a:solidFill>
                  <a:schemeClr val="tx2"/>
                </a:solidFill>
                <a:ea typeface="SimSun" pitchFamily="2" charset="-122"/>
              </a:rPr>
            </a:br>
            <a:r>
              <a:rPr lang="en-US" altLang="zh-CN" sz="3100" dirty="0" smtClean="0">
                <a:solidFill>
                  <a:schemeClr val="tx2"/>
                </a:solidFill>
                <a:ea typeface="SimSun" pitchFamily="2" charset="-122"/>
              </a:rPr>
              <a:t>(2011 – 2014)</a:t>
            </a:r>
            <a:endParaRPr lang="en-AU" sz="3100" dirty="0" smtClean="0">
              <a:solidFill>
                <a:schemeClr val="tx2"/>
              </a:solidFill>
              <a:ea typeface="SimSun" pitchFamily="2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55" y="1089051"/>
            <a:ext cx="4478998" cy="27526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355" y="3901828"/>
            <a:ext cx="4478998" cy="2691078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2300" y="6417808"/>
            <a:ext cx="378915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rgbClr val="000D5C"/>
                </a:solidFill>
                <a:latin typeface="Arial Black" pitchFamily="34" charset="0"/>
              </a:rPr>
              <a:t>15</a:t>
            </a:r>
            <a:endParaRPr lang="en-GB" dirty="0">
              <a:solidFill>
                <a:srgbClr val="000D5C"/>
              </a:solidFill>
              <a:latin typeface="Arial Black" pitchFamily="34" charset="0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rgbClr val="000D5C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rgbClr val="000D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85355" y="339228"/>
            <a:ext cx="43749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tx2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Graduate </a:t>
            </a:r>
            <a:r>
              <a:rPr lang="en-US" altLang="zh-CN" sz="3200" dirty="0" smtClean="0">
                <a:solidFill>
                  <a:schemeClr val="tx2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Destinations 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08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58800" y="503393"/>
            <a:ext cx="9524314" cy="6477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CN" sz="3100" dirty="0" err="1" smtClean="0">
                <a:solidFill>
                  <a:schemeClr val="tx2"/>
                </a:solidFill>
                <a:ea typeface="SimSun" pitchFamily="2" charset="-122"/>
              </a:rPr>
              <a:t>Bsc</a:t>
            </a:r>
            <a:r>
              <a:rPr lang="en-US" altLang="zh-CN" sz="3100" dirty="0" smtClean="0">
                <a:solidFill>
                  <a:schemeClr val="tx2"/>
                </a:solidFill>
                <a:ea typeface="SimSun" pitchFamily="2" charset="-122"/>
              </a:rPr>
              <a:t> (Hons) Real Estate</a:t>
            </a:r>
            <a:endParaRPr lang="en-AU" sz="3100" dirty="0" smtClean="0">
              <a:solidFill>
                <a:schemeClr val="tx2"/>
              </a:solidFill>
              <a:ea typeface="SimSun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4"/>
          <a:stretch/>
        </p:blipFill>
        <p:spPr bwMode="auto">
          <a:xfrm>
            <a:off x="558800" y="2051584"/>
            <a:ext cx="4373237" cy="1461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3903" y="1282143"/>
            <a:ext cx="52612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Royal Institution of Chartered Surveyors</a:t>
            </a:r>
          </a:p>
          <a:p>
            <a:r>
              <a:rPr lang="en-AU" sz="2000" dirty="0" smtClean="0"/>
              <a:t>Accredited </a:t>
            </a:r>
            <a:r>
              <a:rPr lang="en-AU" sz="2000" dirty="0" smtClean="0"/>
              <a:t>Program</a:t>
            </a:r>
            <a:endParaRPr lang="en-AU" sz="2000" dirty="0"/>
          </a:p>
        </p:txBody>
      </p:sp>
      <p:sp>
        <p:nvSpPr>
          <p:cNvPr id="3" name="Rectangle 2"/>
          <p:cNvSpPr/>
          <p:nvPr/>
        </p:nvSpPr>
        <p:spPr>
          <a:xfrm>
            <a:off x="472302" y="3512615"/>
            <a:ext cx="755958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>
              <a:solidFill>
                <a:srgbClr val="333333"/>
              </a:solidFill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Once you have completed an accredited degree the next stage is to get a job as a trainee surveyor. In order to become chartered you need to complete your 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Assessment of Professional Competence (APC)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 which involves completing a period of structured training with an employer.  Structured training usually takes between two and three years and consists of on-the-job learning and assessment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r"/>
            <a:r>
              <a:rPr lang="en-GB" sz="1400" b="0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Source : RICS 2017</a:t>
            </a:r>
            <a:endParaRPr lang="en-GB" sz="14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2300" y="6417808"/>
            <a:ext cx="378915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rgbClr val="000D5C"/>
                </a:solidFill>
                <a:latin typeface="Arial Black" pitchFamily="34" charset="0"/>
              </a:rPr>
              <a:t>16</a:t>
            </a:r>
            <a:endParaRPr lang="en-GB" dirty="0">
              <a:solidFill>
                <a:srgbClr val="000D5C"/>
              </a:solidFill>
              <a:latin typeface="Arial Black" pitchFamily="34" charset="0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rgbClr val="000D5C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rgbClr val="000D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41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4778" y="6103646"/>
            <a:ext cx="2890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200" dirty="0" smtClean="0"/>
              <a:t>All modules subject to change</a:t>
            </a:r>
            <a:endParaRPr lang="en-AU" sz="1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8800" y="1791731"/>
            <a:ext cx="7939283" cy="278329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2300" y="6417808"/>
            <a:ext cx="378915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rgbClr val="000D5C"/>
                </a:solidFill>
                <a:latin typeface="Arial Black" pitchFamily="34" charset="0"/>
              </a:rPr>
              <a:t>17</a:t>
            </a:r>
            <a:endParaRPr lang="en-GB" dirty="0">
              <a:solidFill>
                <a:srgbClr val="000D5C"/>
              </a:solidFill>
              <a:latin typeface="Arial Black" pitchFamily="34" charset="0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rgbClr val="000D5C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rgbClr val="000D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558800" y="503393"/>
            <a:ext cx="9524314" cy="6477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CN" sz="3100" dirty="0" err="1" smtClean="0">
                <a:solidFill>
                  <a:schemeClr val="tx2"/>
                </a:solidFill>
                <a:ea typeface="SimSun" pitchFamily="2" charset="-122"/>
              </a:rPr>
              <a:t>Bsc</a:t>
            </a:r>
            <a:r>
              <a:rPr lang="en-US" altLang="zh-CN" sz="3100" dirty="0" smtClean="0">
                <a:solidFill>
                  <a:schemeClr val="tx2"/>
                </a:solidFill>
                <a:ea typeface="SimSun" pitchFamily="2" charset="-122"/>
              </a:rPr>
              <a:t> (Hons) Real Estate           Year 1</a:t>
            </a:r>
            <a:endParaRPr lang="en-AU" sz="3100" dirty="0" smtClean="0">
              <a:solidFill>
                <a:schemeClr val="tx2"/>
              </a:solidFill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421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4778" y="6103646"/>
            <a:ext cx="2890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200" dirty="0" smtClean="0"/>
              <a:t>All modules subject to change</a:t>
            </a:r>
            <a:endParaRPr lang="en-AU" sz="12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8800" y="2038865"/>
            <a:ext cx="8164959" cy="2227173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2300" y="6417808"/>
            <a:ext cx="378915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rgbClr val="000D5C"/>
                </a:solidFill>
                <a:latin typeface="Arial Black" pitchFamily="34" charset="0"/>
              </a:rPr>
              <a:t>18</a:t>
            </a:r>
            <a:endParaRPr lang="en-GB" dirty="0">
              <a:solidFill>
                <a:srgbClr val="000D5C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rgbClr val="000D5C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rgbClr val="000D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558800" y="503393"/>
            <a:ext cx="9524314" cy="6477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CN" sz="3100" dirty="0" err="1" smtClean="0">
                <a:solidFill>
                  <a:schemeClr val="tx2"/>
                </a:solidFill>
                <a:ea typeface="SimSun" pitchFamily="2" charset="-122"/>
              </a:rPr>
              <a:t>Bsc</a:t>
            </a:r>
            <a:r>
              <a:rPr lang="en-US" altLang="zh-CN" sz="3100" dirty="0" smtClean="0">
                <a:solidFill>
                  <a:schemeClr val="tx2"/>
                </a:solidFill>
                <a:ea typeface="SimSun" pitchFamily="2" charset="-122"/>
              </a:rPr>
              <a:t> (Hons) Real Estate           Year 2</a:t>
            </a:r>
            <a:endParaRPr lang="en-AU" sz="3100" dirty="0" smtClean="0">
              <a:solidFill>
                <a:schemeClr val="tx2"/>
              </a:solidFill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593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4778" y="6103646"/>
            <a:ext cx="2890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200" dirty="0" smtClean="0"/>
              <a:t>All modules subject to change</a:t>
            </a:r>
            <a:endParaRPr lang="en-AU" sz="12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8800" y="2036184"/>
            <a:ext cx="8012865" cy="2160447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2300" y="6417808"/>
            <a:ext cx="378915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rgbClr val="000D5C"/>
                </a:solidFill>
                <a:latin typeface="Arial Black" pitchFamily="34" charset="0"/>
              </a:rPr>
              <a:t>19</a:t>
            </a:r>
            <a:endParaRPr lang="en-GB" dirty="0">
              <a:solidFill>
                <a:srgbClr val="000D5C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rgbClr val="000D5C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rgbClr val="000D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558800" y="503393"/>
            <a:ext cx="9524314" cy="6477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CN" sz="3100" dirty="0" err="1" smtClean="0">
                <a:solidFill>
                  <a:schemeClr val="tx2"/>
                </a:solidFill>
                <a:ea typeface="SimSun" pitchFamily="2" charset="-122"/>
              </a:rPr>
              <a:t>Bsc</a:t>
            </a:r>
            <a:r>
              <a:rPr lang="en-US" altLang="zh-CN" sz="3100" dirty="0" smtClean="0">
                <a:solidFill>
                  <a:schemeClr val="tx2"/>
                </a:solidFill>
                <a:ea typeface="SimSun" pitchFamily="2" charset="-122"/>
              </a:rPr>
              <a:t> (Hons) Real Estate           Year 3</a:t>
            </a:r>
            <a:endParaRPr lang="en-AU" sz="3100" dirty="0" smtClean="0">
              <a:solidFill>
                <a:schemeClr val="tx2"/>
              </a:solidFill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277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800" y="986996"/>
            <a:ext cx="8089900" cy="48656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CN" sz="2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Location</a:t>
            </a:r>
            <a:r>
              <a:rPr lang="en-US" altLang="zh-CN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location, location</a:t>
            </a:r>
            <a:r>
              <a:rPr lang="en-US" altLang="zh-CN" sz="2000" dirty="0"/>
              <a:t> </a:t>
            </a:r>
            <a:endParaRPr lang="en-US" altLang="zh-CN" sz="2000" dirty="0" smtClean="0">
              <a:ea typeface="宋体" panose="02010600030101010101" pitchFamily="2" charset="-122"/>
            </a:endParaRPr>
          </a:p>
          <a:p>
            <a:pPr eaLnBrk="1" hangingPunct="1">
              <a:buFontTx/>
              <a:buNone/>
            </a:pPr>
            <a:endParaRPr lang="en-US" altLang="zh-CN" sz="1000" dirty="0">
              <a:ea typeface="宋体" panose="02010600030101010101" pitchFamily="2" charset="-122"/>
            </a:endParaRPr>
          </a:p>
          <a:p>
            <a:pPr eaLnBrk="1" hangingPunct="1">
              <a:buFontTx/>
              <a:buNone/>
            </a:pPr>
            <a:r>
              <a:rPr lang="en-US" altLang="zh-CN" sz="2000" dirty="0" smtClean="0">
                <a:ea typeface="宋体" panose="02010600030101010101" pitchFamily="2" charset="-122"/>
              </a:rPr>
              <a:t>	–  Location: </a:t>
            </a:r>
            <a:r>
              <a:rPr lang="en-US" altLang="zh-CN" sz="2000" b="1" dirty="0" smtClean="0">
                <a:ea typeface="宋体" panose="02010600030101010101" pitchFamily="2" charset="-122"/>
              </a:rPr>
              <a:t>geographically</a:t>
            </a:r>
          </a:p>
          <a:p>
            <a:pPr eaLnBrk="1" hangingPunct="1">
              <a:buFontTx/>
              <a:buNone/>
            </a:pPr>
            <a:endParaRPr lang="zh-CN" altLang="en-US" sz="1000" dirty="0" smtClean="0">
              <a:ea typeface="宋体" panose="02010600030101010101" pitchFamily="2" charset="-122"/>
            </a:endParaRPr>
          </a:p>
          <a:p>
            <a:pPr eaLnBrk="1" hangingPunct="1">
              <a:buFontTx/>
              <a:buNone/>
            </a:pPr>
            <a:r>
              <a:rPr lang="en-US" altLang="zh-CN" sz="2000" dirty="0" smtClean="0">
                <a:ea typeface="宋体" panose="02010600030101010101" pitchFamily="2" charset="-122"/>
              </a:rPr>
              <a:t>	–  Location: </a:t>
            </a:r>
            <a:r>
              <a:rPr lang="en-US" altLang="zh-CN" sz="2000" b="1" dirty="0" smtClean="0">
                <a:ea typeface="宋体" panose="02010600030101010101" pitchFamily="2" charset="-122"/>
              </a:rPr>
              <a:t>in asset class</a:t>
            </a:r>
          </a:p>
          <a:p>
            <a:pPr eaLnBrk="1" hangingPunct="1">
              <a:buFontTx/>
              <a:buNone/>
            </a:pPr>
            <a:endParaRPr lang="en-US" altLang="zh-CN" sz="1000" b="1" dirty="0" smtClean="0">
              <a:ea typeface="宋体" panose="02010600030101010101" pitchFamily="2" charset="-122"/>
            </a:endParaRPr>
          </a:p>
          <a:p>
            <a:pPr eaLnBrk="1" hangingPunct="1">
              <a:buFontTx/>
              <a:buNone/>
            </a:pPr>
            <a:r>
              <a:rPr lang="en-US" altLang="zh-CN" sz="2000" dirty="0" smtClean="0">
                <a:ea typeface="宋体" panose="02010600030101010101" pitchFamily="2" charset="-122"/>
              </a:rPr>
              <a:t>	–  Location: </a:t>
            </a:r>
            <a:r>
              <a:rPr lang="en-US" altLang="zh-CN" sz="2000" b="1" dirty="0" smtClean="0">
                <a:ea typeface="宋体" panose="02010600030101010101" pitchFamily="2" charset="-122"/>
              </a:rPr>
              <a:t>in time</a:t>
            </a:r>
          </a:p>
          <a:p>
            <a:pPr eaLnBrk="1" hangingPunct="1">
              <a:buFontTx/>
              <a:buNone/>
            </a:pPr>
            <a:endParaRPr lang="en-US" altLang="zh-CN" sz="2000" dirty="0" smtClean="0">
              <a:ea typeface="宋体" panose="02010600030101010101" pitchFamily="2" charset="-122"/>
            </a:endParaRPr>
          </a:p>
          <a:p>
            <a:pPr>
              <a:buNone/>
            </a:pPr>
            <a:r>
              <a:rPr lang="en-US" altLang="zh-CN" sz="2000" dirty="0" smtClean="0"/>
              <a:t>	–</a:t>
            </a:r>
            <a:r>
              <a:rPr lang="en-US" altLang="zh-CN" sz="2000" dirty="0" smtClean="0">
                <a:ea typeface="宋体" panose="02010600030101010101" pitchFamily="2" charset="-122"/>
              </a:rPr>
              <a:t>  </a:t>
            </a:r>
            <a:r>
              <a:rPr lang="en-US" altLang="zh-CN" sz="2000" dirty="0" smtClean="0"/>
              <a:t>New </a:t>
            </a:r>
            <a:r>
              <a:rPr lang="en-US" altLang="zh-CN" sz="2000" dirty="0"/>
              <a:t>4</a:t>
            </a:r>
            <a:r>
              <a:rPr lang="en-US" altLang="zh-CN" sz="2000" baseline="30000" dirty="0"/>
              <a:t>th</a:t>
            </a:r>
            <a:r>
              <a:rPr lang="en-US" altLang="zh-CN" sz="2000" dirty="0"/>
              <a:t> location  </a:t>
            </a:r>
            <a:r>
              <a:rPr lang="en-US" altLang="zh-CN" sz="2000" dirty="0" smtClean="0"/>
              <a:t>: </a:t>
            </a:r>
            <a:r>
              <a:rPr lang="en-US" altLang="zh-CN" sz="2000" b="1" dirty="0"/>
              <a:t>property</a:t>
            </a:r>
            <a:r>
              <a:rPr lang="en-US" altLang="zh-CN" sz="2000" dirty="0"/>
              <a:t> </a:t>
            </a:r>
            <a:r>
              <a:rPr lang="en-US" altLang="zh-CN" sz="2000" b="1" dirty="0"/>
              <a:t>investment product</a:t>
            </a:r>
            <a:r>
              <a:rPr lang="en-US" altLang="zh-CN" sz="2000" dirty="0"/>
              <a:t> </a:t>
            </a:r>
          </a:p>
          <a:p>
            <a:pPr eaLnBrk="1" hangingPunct="1">
              <a:buFontTx/>
              <a:buNone/>
            </a:pPr>
            <a:endParaRPr lang="en-US" altLang="zh-CN" sz="3600" dirty="0" smtClean="0">
              <a:ea typeface="宋体" panose="02010600030101010101" pitchFamily="2" charset="-122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42300" y="6417808"/>
            <a:ext cx="378915" cy="412155"/>
          </a:xfrm>
          <a:ln>
            <a:noFill/>
          </a:ln>
        </p:spPr>
        <p:txBody>
          <a:bodyPr/>
          <a:lstStyle/>
          <a:p>
            <a:r>
              <a:rPr lang="en-GB" dirty="0" smtClean="0">
                <a:solidFill>
                  <a:srgbClr val="000D5C"/>
                </a:solidFill>
                <a:latin typeface="Arial Black" pitchFamily="34" charset="0"/>
              </a:rPr>
              <a:t>20</a:t>
            </a:r>
            <a:endParaRPr lang="en-GB" dirty="0">
              <a:solidFill>
                <a:srgbClr val="000D5C"/>
              </a:solidFill>
              <a:latin typeface="Arial Black" pitchFamily="34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434317" y="6417808"/>
            <a:ext cx="690956" cy="4121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rgbClr val="000D5C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6818" y="6757954"/>
            <a:ext cx="8986446" cy="0"/>
          </a:xfrm>
          <a:prstGeom prst="line">
            <a:avLst/>
          </a:prstGeom>
          <a:ln w="38100">
            <a:solidFill>
              <a:srgbClr val="000D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558800" y="503393"/>
            <a:ext cx="9524314" cy="6477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100" dirty="0" smtClean="0">
                <a:solidFill>
                  <a:schemeClr val="tx2"/>
                </a:solidFill>
                <a:ea typeface="SimSun" pitchFamily="2" charset="-122"/>
              </a:rPr>
              <a:t>Summary</a:t>
            </a:r>
            <a:endParaRPr lang="en-AU" sz="3100" dirty="0" smtClean="0">
              <a:solidFill>
                <a:schemeClr val="tx2"/>
              </a:solidFill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502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4340"/>
            <a:ext cx="7772400" cy="3809660"/>
          </a:xfrm>
        </p:spPr>
        <p:txBody>
          <a:bodyPr>
            <a:normAutofit/>
          </a:bodyPr>
          <a:lstStyle/>
          <a:p>
            <a:r>
              <a:rPr lang="en-GB" sz="4431" dirty="0" smtClean="0">
                <a:solidFill>
                  <a:schemeClr val="bg1"/>
                </a:solidFill>
              </a:rPr>
              <a:t>Thankyou</a:t>
            </a:r>
            <a:endParaRPr lang="en-GB" sz="4431" dirty="0">
              <a:solidFill>
                <a:schemeClr val="bg1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64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0"/>
    </mc:Choice>
    <mc:Fallback xmlns="">
      <p:transition advClick="0" advTm="200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18472</TotalTime>
  <Words>1418</Words>
  <Application>Microsoft Office PowerPoint</Application>
  <PresentationFormat>On-screen Show (4:3)</PresentationFormat>
  <Paragraphs>451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 Unicode MS</vt:lpstr>
      <vt:lpstr>MS PGothic</vt:lpstr>
      <vt:lpstr>MS PGothic</vt:lpstr>
      <vt:lpstr>SimSun</vt:lpstr>
      <vt:lpstr>SimSun</vt:lpstr>
      <vt:lpstr>Arial</vt:lpstr>
      <vt:lpstr>Arial Black</vt:lpstr>
      <vt:lpstr>Calibri</vt:lpstr>
      <vt:lpstr>Calibri Light</vt:lpstr>
      <vt:lpstr>Gill Sans MT</vt:lpstr>
      <vt:lpstr>Times New Roman</vt:lpstr>
      <vt:lpstr>1_Office Theme</vt:lpstr>
      <vt:lpstr>A Career in Real Estate: Where Can it Lead You</vt:lpstr>
      <vt:lpstr> Real Estate – What is it?</vt:lpstr>
      <vt:lpstr> Real Estate – What is it?</vt:lpstr>
      <vt:lpstr> Real Estate – What is it?</vt:lpstr>
      <vt:lpstr>Real Estate Career Opportunities</vt:lpstr>
      <vt:lpstr> Property Developer</vt:lpstr>
      <vt:lpstr> Property Valuer</vt:lpstr>
      <vt:lpstr>UK Fund Management</vt:lpstr>
      <vt:lpstr> Real Estate Fund Manager</vt:lpstr>
      <vt:lpstr> Real Estate Fund Manager</vt:lpstr>
      <vt:lpstr>Future Real Estate Opportunities </vt:lpstr>
      <vt:lpstr> </vt:lpstr>
      <vt:lpstr> Why a Career in Real Estate</vt:lpstr>
      <vt:lpstr> Why a Career in Real Estate</vt:lpstr>
      <vt:lpstr>Bsc (Hons) Real Estate  (2011 – 2014)</vt:lpstr>
      <vt:lpstr>Bsc (Hons) Real Estate</vt:lpstr>
      <vt:lpstr>Bsc (Hons) Real Estate           Year 1</vt:lpstr>
      <vt:lpstr>Bsc (Hons) Real Estate           Year 2</vt:lpstr>
      <vt:lpstr>Bsc (Hons) Real Estate           Year 3</vt:lpstr>
      <vt:lpstr>Summary</vt:lpstr>
      <vt:lpstr>Thankyou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Kathryn Warder</dc:creator>
  <cp:lastModifiedBy>Hannah Kershaw</cp:lastModifiedBy>
  <cp:revision>234</cp:revision>
  <cp:lastPrinted>2017-05-15T14:30:00Z</cp:lastPrinted>
  <dcterms:created xsi:type="dcterms:W3CDTF">2014-08-06T14:23:10Z</dcterms:created>
  <dcterms:modified xsi:type="dcterms:W3CDTF">2017-05-15T15:50:09Z</dcterms:modified>
</cp:coreProperties>
</file>