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9"/>
  </p:notesMasterIdLst>
  <p:sldIdLst>
    <p:sldId id="327" r:id="rId5"/>
    <p:sldId id="342" r:id="rId6"/>
    <p:sldId id="285" r:id="rId7"/>
    <p:sldId id="328" r:id="rId8"/>
    <p:sldId id="329" r:id="rId9"/>
    <p:sldId id="330" r:id="rId10"/>
    <p:sldId id="331" r:id="rId11"/>
    <p:sldId id="286" r:id="rId12"/>
    <p:sldId id="332" r:id="rId13"/>
    <p:sldId id="287" r:id="rId14"/>
    <p:sldId id="333" r:id="rId15"/>
    <p:sldId id="334" r:id="rId16"/>
    <p:sldId id="288" r:id="rId17"/>
    <p:sldId id="289" r:id="rId18"/>
    <p:sldId id="341" r:id="rId19"/>
    <p:sldId id="336" r:id="rId20"/>
    <p:sldId id="335" r:id="rId21"/>
    <p:sldId id="290" r:id="rId22"/>
    <p:sldId id="291" r:id="rId23"/>
    <p:sldId id="292" r:id="rId24"/>
    <p:sldId id="293" r:id="rId25"/>
    <p:sldId id="294" r:id="rId26"/>
    <p:sldId id="296" r:id="rId27"/>
    <p:sldId id="337" r:id="rId28"/>
    <p:sldId id="300" r:id="rId29"/>
    <p:sldId id="301" r:id="rId30"/>
    <p:sldId id="302" r:id="rId31"/>
    <p:sldId id="303" r:id="rId32"/>
    <p:sldId id="338" r:id="rId33"/>
    <p:sldId id="339" r:id="rId34"/>
    <p:sldId id="304" r:id="rId35"/>
    <p:sldId id="340" r:id="rId36"/>
    <p:sldId id="343" r:id="rId37"/>
    <p:sldId id="257"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bbie Cox" initials="AC" lastIdx="2" clrIdx="0">
    <p:extLst>
      <p:ext uri="{19B8F6BF-5375-455C-9EA6-DF929625EA0E}">
        <p15:presenceInfo xmlns:p15="http://schemas.microsoft.com/office/powerpoint/2012/main" userId="S-1-5-21-1957994488-1326574676-1417001333-10036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99FF"/>
    <a:srgbClr val="CCCCFF"/>
    <a:srgbClr val="7764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13" autoAdjust="0"/>
    <p:restoredTop sz="66894" autoAdjust="0"/>
  </p:normalViewPr>
  <p:slideViewPr>
    <p:cSldViewPr snapToGrid="0">
      <p:cViewPr varScale="1">
        <p:scale>
          <a:sx n="44" d="100"/>
          <a:sy n="44" d="100"/>
        </p:scale>
        <p:origin x="134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CAF539-27B0-40DA-86C8-6ED2D7ADB410}" type="datetimeFigureOut">
              <a:rPr lang="en-GB" smtClean="0"/>
              <a:t>29/11/2023</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764B89-2DC7-41D1-B056-657EE73984BE}" type="slidenum">
              <a:rPr lang="en-GB" smtClean="0"/>
              <a:t>‹#›</a:t>
            </a:fld>
            <a:endParaRPr lang="en-GB" dirty="0"/>
          </a:p>
        </p:txBody>
      </p:sp>
    </p:spTree>
    <p:extLst>
      <p:ext uri="{BB962C8B-B14F-4D97-AF65-F5344CB8AC3E}">
        <p14:creationId xmlns:p14="http://schemas.microsoft.com/office/powerpoint/2010/main" val="3322116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Get students to get a piece of paper and pen before you start the presentation.</a:t>
            </a:r>
            <a:endParaRPr lang="en-GB" dirty="0"/>
          </a:p>
          <a:p>
            <a:endParaRPr lang="en-GB" dirty="0"/>
          </a:p>
          <a:p>
            <a:r>
              <a:rPr lang="en-GB" dirty="0"/>
              <a:t>We</a:t>
            </a:r>
            <a:r>
              <a:rPr lang="en-GB" baseline="0" dirty="0"/>
              <a:t> all have different ways to study and revise. This presentation will outline different methods – some may be familiar and others you may not have come across. But they may be worth a try.</a:t>
            </a:r>
          </a:p>
        </p:txBody>
      </p:sp>
      <p:sp>
        <p:nvSpPr>
          <p:cNvPr id="4" name="Slide Number Placeholder 3"/>
          <p:cNvSpPr>
            <a:spLocks noGrp="1"/>
          </p:cNvSpPr>
          <p:nvPr>
            <p:ph type="sldNum" sz="quarter" idx="10"/>
          </p:nvPr>
        </p:nvSpPr>
        <p:spPr/>
        <p:txBody>
          <a:bodyPr/>
          <a:lstStyle/>
          <a:p>
            <a:fld id="{88FDB3B2-B694-4A99-A945-801D095A7539}" type="slidenum">
              <a:rPr lang="en-GB" smtClean="0"/>
              <a:t>1</a:t>
            </a:fld>
            <a:endParaRPr lang="en-GB" dirty="0"/>
          </a:p>
        </p:txBody>
      </p:sp>
    </p:spTree>
    <p:extLst>
      <p:ext uri="{BB962C8B-B14F-4D97-AF65-F5344CB8AC3E}">
        <p14:creationId xmlns:p14="http://schemas.microsoft.com/office/powerpoint/2010/main" val="16342472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Visualisation</a:t>
            </a:r>
            <a:r>
              <a:rPr lang="en-GB" baseline="0" dirty="0"/>
              <a:t> is another method that people use when trying to remember information.</a:t>
            </a:r>
          </a:p>
          <a:p>
            <a:r>
              <a:rPr lang="en-GB" baseline="0" dirty="0"/>
              <a:t>So we are going to try an experiment – everyone will need a piece of paper and a pen (A5 or A6 will do).</a:t>
            </a:r>
          </a:p>
          <a:p>
            <a:r>
              <a:rPr lang="en-GB" baseline="0" dirty="0"/>
              <a:t>Going to be given one instruction at a time – must just follow the instructions. </a:t>
            </a:r>
            <a:endParaRPr lang="en-GB" dirty="0"/>
          </a:p>
        </p:txBody>
      </p:sp>
      <p:sp>
        <p:nvSpPr>
          <p:cNvPr id="4" name="Slide Number Placeholder 3"/>
          <p:cNvSpPr>
            <a:spLocks noGrp="1"/>
          </p:cNvSpPr>
          <p:nvPr>
            <p:ph type="sldNum" sz="quarter" idx="10"/>
          </p:nvPr>
        </p:nvSpPr>
        <p:spPr/>
        <p:txBody>
          <a:bodyPr/>
          <a:lstStyle/>
          <a:p>
            <a:fld id="{F8764B89-2DC7-41D1-B056-657EE73984BE}" type="slidenum">
              <a:rPr lang="en-GB" smtClean="0"/>
              <a:t>10</a:t>
            </a:fld>
            <a:endParaRPr lang="en-GB" dirty="0"/>
          </a:p>
        </p:txBody>
      </p:sp>
    </p:spTree>
    <p:extLst>
      <p:ext uri="{BB962C8B-B14F-4D97-AF65-F5344CB8AC3E}">
        <p14:creationId xmlns:p14="http://schemas.microsoft.com/office/powerpoint/2010/main" val="37648618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Go through one at a time. If asked any questions, do not answer. Must just follow each</a:t>
            </a:r>
            <a:r>
              <a:rPr lang="en-GB" baseline="0" dirty="0"/>
              <a:t> instruction as they understand it.</a:t>
            </a:r>
          </a:p>
          <a:p>
            <a:r>
              <a:rPr lang="en-GB" baseline="0" dirty="0"/>
              <a:t>Get people to make comparisons between their drawings – see if any have the same as someone else in the room. </a:t>
            </a:r>
          </a:p>
          <a:p>
            <a:r>
              <a:rPr lang="en-GB" baseline="0" dirty="0"/>
              <a:t>Ask them if they would like to see how it ‘should have looked’.</a:t>
            </a:r>
            <a:endParaRPr lang="en-GB" dirty="0"/>
          </a:p>
          <a:p>
            <a:endParaRPr lang="en-GB" dirty="0"/>
          </a:p>
          <a:p>
            <a:r>
              <a:rPr lang="en-GB" dirty="0"/>
              <a:t>Instructions will appear one by</a:t>
            </a:r>
            <a:r>
              <a:rPr lang="en-GB" baseline="0" dirty="0"/>
              <a:t> one – will appear with a click.</a:t>
            </a:r>
            <a:endParaRPr lang="en-GB" dirty="0"/>
          </a:p>
        </p:txBody>
      </p:sp>
      <p:sp>
        <p:nvSpPr>
          <p:cNvPr id="4" name="Slide Number Placeholder 3"/>
          <p:cNvSpPr>
            <a:spLocks noGrp="1"/>
          </p:cNvSpPr>
          <p:nvPr>
            <p:ph type="sldNum" sz="quarter" idx="10"/>
          </p:nvPr>
        </p:nvSpPr>
        <p:spPr/>
        <p:txBody>
          <a:bodyPr/>
          <a:lstStyle/>
          <a:p>
            <a:fld id="{F8764B89-2DC7-41D1-B056-657EE73984BE}" type="slidenum">
              <a:rPr lang="en-GB" smtClean="0"/>
              <a:t>11</a:t>
            </a:fld>
            <a:endParaRPr lang="en-GB" dirty="0"/>
          </a:p>
        </p:txBody>
      </p:sp>
    </p:spTree>
    <p:extLst>
      <p:ext uri="{BB962C8B-B14F-4D97-AF65-F5344CB8AC3E}">
        <p14:creationId xmlns:p14="http://schemas.microsoft.com/office/powerpoint/2010/main" val="31955253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Ask students</a:t>
            </a:r>
            <a:r>
              <a:rPr lang="en-GB" baseline="0" dirty="0"/>
              <a:t> to compare their drawings with other members of the class. Perhaps highlight how different the range can be.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This again shows that we need to organise and understand the information we are trying to learn before revision begins, otherwise we may be committing the wrong information to memory and the outcome might not be the one we were looking for.</a:t>
            </a:r>
          </a:p>
          <a:p>
            <a:endParaRPr lang="en-GB" dirty="0"/>
          </a:p>
        </p:txBody>
      </p:sp>
      <p:sp>
        <p:nvSpPr>
          <p:cNvPr id="4" name="Slide Number Placeholder 3"/>
          <p:cNvSpPr>
            <a:spLocks noGrp="1"/>
          </p:cNvSpPr>
          <p:nvPr>
            <p:ph type="sldNum" sz="quarter" idx="10"/>
          </p:nvPr>
        </p:nvSpPr>
        <p:spPr/>
        <p:txBody>
          <a:bodyPr/>
          <a:lstStyle/>
          <a:p>
            <a:fld id="{F8764B89-2DC7-41D1-B056-657EE73984BE}" type="slidenum">
              <a:rPr lang="en-GB" smtClean="0"/>
              <a:t>12</a:t>
            </a:fld>
            <a:endParaRPr lang="en-GB" dirty="0"/>
          </a:p>
        </p:txBody>
      </p:sp>
    </p:spTree>
    <p:extLst>
      <p:ext uri="{BB962C8B-B14F-4D97-AF65-F5344CB8AC3E}">
        <p14:creationId xmlns:p14="http://schemas.microsoft.com/office/powerpoint/2010/main" val="25484690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a:t>
            </a:r>
            <a:r>
              <a:rPr lang="en-GB" baseline="0" dirty="0"/>
              <a:t> think that by </a:t>
            </a:r>
            <a:r>
              <a:rPr lang="en-GB" dirty="0"/>
              <a:t>going over a topic until we are familiar with it will help us remember</a:t>
            </a:r>
            <a:r>
              <a:rPr lang="en-GB" baseline="0" dirty="0"/>
              <a:t> information.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Revising a topic over and over means you may become</a:t>
            </a:r>
            <a:r>
              <a:rPr lang="en-GB" baseline="0" dirty="0"/>
              <a:t> familiar with the topic and memorise all the words you need but you don’t truly understand it. This is passive learning, and as we saw earlier, learning without fully understanding doesn’t improve our memorisation of the topic.</a:t>
            </a:r>
            <a:endParaRPr lang="en-GB" dirty="0"/>
          </a:p>
          <a:p>
            <a:endParaRPr lang="en-GB" dirty="0"/>
          </a:p>
        </p:txBody>
      </p:sp>
      <p:sp>
        <p:nvSpPr>
          <p:cNvPr id="4" name="Slide Number Placeholder 3"/>
          <p:cNvSpPr>
            <a:spLocks noGrp="1"/>
          </p:cNvSpPr>
          <p:nvPr>
            <p:ph type="sldNum" sz="quarter" idx="10"/>
          </p:nvPr>
        </p:nvSpPr>
        <p:spPr/>
        <p:txBody>
          <a:bodyPr/>
          <a:lstStyle/>
          <a:p>
            <a:fld id="{F8764B89-2DC7-41D1-B056-657EE73984BE}" type="slidenum">
              <a:rPr lang="en-GB" smtClean="0"/>
              <a:t>13</a:t>
            </a:fld>
            <a:endParaRPr lang="en-GB" dirty="0"/>
          </a:p>
        </p:txBody>
      </p:sp>
    </p:spTree>
    <p:extLst>
      <p:ext uri="{BB962C8B-B14F-4D97-AF65-F5344CB8AC3E}">
        <p14:creationId xmlns:p14="http://schemas.microsoft.com/office/powerpoint/2010/main" val="1309724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Instead of just repeating the information, we should</a:t>
            </a:r>
            <a:r>
              <a:rPr lang="en-GB" baseline="0" dirty="0"/>
              <a:t> l</a:t>
            </a:r>
            <a:r>
              <a:rPr lang="en-GB" dirty="0"/>
              <a:t>earn something accurately and then</a:t>
            </a:r>
            <a:r>
              <a:rPr lang="en-GB" baseline="0" dirty="0"/>
              <a:t> test ourselves and recall over and over. This is what we call active learning, it activates our strong recall muscle ad makes learning more efficient and much less boring!</a:t>
            </a:r>
            <a:endParaRPr lang="en-GB" dirty="0"/>
          </a:p>
          <a:p>
            <a:endParaRPr lang="en-GB" dirty="0"/>
          </a:p>
        </p:txBody>
      </p:sp>
      <p:sp>
        <p:nvSpPr>
          <p:cNvPr id="4" name="Slide Number Placeholder 3"/>
          <p:cNvSpPr>
            <a:spLocks noGrp="1"/>
          </p:cNvSpPr>
          <p:nvPr>
            <p:ph type="sldNum" sz="quarter" idx="10"/>
          </p:nvPr>
        </p:nvSpPr>
        <p:spPr/>
        <p:txBody>
          <a:bodyPr/>
          <a:lstStyle/>
          <a:p>
            <a:fld id="{F8764B89-2DC7-41D1-B056-657EE73984BE}" type="slidenum">
              <a:rPr lang="en-GB" smtClean="0"/>
              <a:t>14</a:t>
            </a:fld>
            <a:endParaRPr lang="en-GB" dirty="0"/>
          </a:p>
        </p:txBody>
      </p:sp>
    </p:spTree>
    <p:extLst>
      <p:ext uri="{BB962C8B-B14F-4D97-AF65-F5344CB8AC3E}">
        <p14:creationId xmlns:p14="http://schemas.microsoft.com/office/powerpoint/2010/main" val="35660087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students what strategies</a:t>
            </a:r>
            <a:r>
              <a:rPr lang="en-GB" baseline="0" dirty="0"/>
              <a:t> that they currently use to revise, what do they think works best? Can pair and share for discussion.</a:t>
            </a:r>
            <a:endParaRPr lang="en-GB" dirty="0"/>
          </a:p>
        </p:txBody>
      </p:sp>
      <p:sp>
        <p:nvSpPr>
          <p:cNvPr id="4" name="Slide Number Placeholder 3"/>
          <p:cNvSpPr>
            <a:spLocks noGrp="1"/>
          </p:cNvSpPr>
          <p:nvPr>
            <p:ph type="sldNum" sz="quarter" idx="10"/>
          </p:nvPr>
        </p:nvSpPr>
        <p:spPr/>
        <p:txBody>
          <a:bodyPr/>
          <a:lstStyle/>
          <a:p>
            <a:fld id="{88FDB3B2-B694-4A99-A945-801D095A7539}" type="slidenum">
              <a:rPr lang="en-GB" smtClean="0"/>
              <a:t>15</a:t>
            </a:fld>
            <a:endParaRPr lang="en-GB"/>
          </a:p>
        </p:txBody>
      </p:sp>
    </p:spTree>
    <p:extLst>
      <p:ext uri="{BB962C8B-B14F-4D97-AF65-F5344CB8AC3E}">
        <p14:creationId xmlns:p14="http://schemas.microsoft.com/office/powerpoint/2010/main" val="21767553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a:t>
            </a:r>
            <a:r>
              <a:rPr lang="en-GB" baseline="0" dirty="0"/>
              <a:t> students if they have tried any of these or touch upon what they might have already highlighted in these previous discussion.</a:t>
            </a:r>
          </a:p>
          <a:p>
            <a:r>
              <a:rPr lang="en-GB" baseline="0" dirty="0"/>
              <a:t>A lot can use voice notes/ Dictaphone function on their phone and will find this useful, some might need the motivation of others to study, some might prefer to use physical resources where as some may prefer online.</a:t>
            </a:r>
            <a:endParaRPr lang="en-GB" dirty="0"/>
          </a:p>
          <a:p>
            <a:endParaRPr lang="en-GB" dirty="0"/>
          </a:p>
          <a:p>
            <a:r>
              <a:rPr lang="en-GB" dirty="0"/>
              <a:t>Now we’re going to run through a few revision</a:t>
            </a:r>
            <a:r>
              <a:rPr lang="en-GB" baseline="0" dirty="0"/>
              <a:t> methods and techniques that you may find useful.</a:t>
            </a:r>
          </a:p>
          <a:p>
            <a:endParaRPr lang="en-GB" baseline="0" dirty="0"/>
          </a:p>
          <a:p>
            <a:r>
              <a:rPr lang="en-GB" baseline="0" dirty="0"/>
              <a:t>Animations triggered with a click</a:t>
            </a:r>
            <a:endParaRPr lang="en-GB" dirty="0"/>
          </a:p>
        </p:txBody>
      </p:sp>
      <p:sp>
        <p:nvSpPr>
          <p:cNvPr id="4" name="Slide Number Placeholder 3"/>
          <p:cNvSpPr>
            <a:spLocks noGrp="1"/>
          </p:cNvSpPr>
          <p:nvPr>
            <p:ph type="sldNum" sz="quarter" idx="10"/>
          </p:nvPr>
        </p:nvSpPr>
        <p:spPr/>
        <p:txBody>
          <a:bodyPr/>
          <a:lstStyle/>
          <a:p>
            <a:fld id="{F8764B89-2DC7-41D1-B056-657EE73984BE}" type="slidenum">
              <a:rPr lang="en-GB" smtClean="0"/>
              <a:t>16</a:t>
            </a:fld>
            <a:endParaRPr lang="en-GB" dirty="0"/>
          </a:p>
        </p:txBody>
      </p:sp>
    </p:spTree>
    <p:extLst>
      <p:ext uri="{BB962C8B-B14F-4D97-AF65-F5344CB8AC3E}">
        <p14:creationId xmlns:p14="http://schemas.microsoft.com/office/powerpoint/2010/main" val="42096924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video</a:t>
            </a:r>
            <a:r>
              <a:rPr lang="en-GB" baseline="0" dirty="0"/>
              <a:t> shows us one revision method that we find useful for active learning and effective revision. </a:t>
            </a:r>
            <a:r>
              <a:rPr lang="en-GB" dirty="0"/>
              <a:t>Video</a:t>
            </a:r>
            <a:r>
              <a:rPr lang="en-GB" baseline="0" dirty="0"/>
              <a:t> to be played – click at bottom of page.</a:t>
            </a:r>
          </a:p>
          <a:p>
            <a:r>
              <a:rPr lang="en-GB" baseline="0" dirty="0"/>
              <a:t>After video: There are ways of going about memorising things by making revision a bit more interesting. Creating a story that we can remember can do this, the story may be odd or not make a lot of sense, but that doesn’t matter, as long as you remember them. </a:t>
            </a:r>
            <a:endParaRPr lang="en-GB" dirty="0"/>
          </a:p>
        </p:txBody>
      </p:sp>
      <p:sp>
        <p:nvSpPr>
          <p:cNvPr id="4" name="Slide Number Placeholder 3"/>
          <p:cNvSpPr>
            <a:spLocks noGrp="1"/>
          </p:cNvSpPr>
          <p:nvPr>
            <p:ph type="sldNum" sz="quarter" idx="10"/>
          </p:nvPr>
        </p:nvSpPr>
        <p:spPr/>
        <p:txBody>
          <a:bodyPr/>
          <a:lstStyle/>
          <a:p>
            <a:fld id="{F8764B89-2DC7-41D1-B056-657EE73984BE}" type="slidenum">
              <a:rPr lang="en-GB" smtClean="0"/>
              <a:t>17</a:t>
            </a:fld>
            <a:endParaRPr lang="en-GB" dirty="0"/>
          </a:p>
        </p:txBody>
      </p:sp>
    </p:spTree>
    <p:extLst>
      <p:ext uri="{BB962C8B-B14F-4D97-AF65-F5344CB8AC3E}">
        <p14:creationId xmlns:p14="http://schemas.microsoft.com/office/powerpoint/2010/main" val="5662741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a:t>
            </a:r>
            <a:r>
              <a:rPr lang="en-GB" baseline="0" dirty="0"/>
              <a:t> can think about three key things we need to remember and turn them into a story to help us remember them.</a:t>
            </a:r>
            <a:endParaRPr lang="en-GB" dirty="0"/>
          </a:p>
          <a:p>
            <a:endParaRPr lang="en-GB" dirty="0"/>
          </a:p>
        </p:txBody>
      </p:sp>
      <p:sp>
        <p:nvSpPr>
          <p:cNvPr id="4" name="Slide Number Placeholder 3"/>
          <p:cNvSpPr>
            <a:spLocks noGrp="1"/>
          </p:cNvSpPr>
          <p:nvPr>
            <p:ph type="sldNum" sz="quarter" idx="10"/>
          </p:nvPr>
        </p:nvSpPr>
        <p:spPr/>
        <p:txBody>
          <a:bodyPr/>
          <a:lstStyle/>
          <a:p>
            <a:fld id="{F8764B89-2DC7-41D1-B056-657EE73984BE}" type="slidenum">
              <a:rPr lang="en-GB" smtClean="0"/>
              <a:t>18</a:t>
            </a:fld>
            <a:endParaRPr lang="en-GB" dirty="0"/>
          </a:p>
        </p:txBody>
      </p:sp>
    </p:spTree>
    <p:extLst>
      <p:ext uri="{BB962C8B-B14F-4D97-AF65-F5344CB8AC3E}">
        <p14:creationId xmlns:p14="http://schemas.microsoft.com/office/powerpoint/2010/main" val="24065944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Let’s use an example from physics revision. It’s important to pick out the key images that relate to the information you are trying to remember.</a:t>
            </a:r>
          </a:p>
          <a:p>
            <a:endParaRPr lang="en-GB" dirty="0"/>
          </a:p>
          <a:p>
            <a:r>
              <a:rPr lang="en-GB" dirty="0"/>
              <a:t>Looking</a:t>
            </a:r>
            <a:r>
              <a:rPr lang="en-GB" baseline="0" dirty="0"/>
              <a:t> at different types of radiation, you may wish to link an object to the key types. So for visible, you might think about using some sunglasses as you’ll see them on your face when protecting yourself from the sun’s rays; sunscreen for UV as you put in on to protect your skin from the UV light from sun; baggage check at security as they will scan your bag at the airport before you head off on your holiday. </a:t>
            </a:r>
          </a:p>
          <a:p>
            <a:endParaRPr lang="en-GB" baseline="0" dirty="0"/>
          </a:p>
          <a:p>
            <a:pPr marL="12700" marR="5080" algn="l">
              <a:lnSpc>
                <a:spcPct val="100800"/>
              </a:lnSpc>
              <a:spcBef>
                <a:spcPts val="90"/>
              </a:spcBef>
            </a:pPr>
            <a:r>
              <a:rPr lang="en-GB" baseline="0" dirty="0"/>
              <a:t>Then you can turn it into a story: </a:t>
            </a:r>
            <a:r>
              <a:rPr lang="en-GB" sz="1200" spc="-35" dirty="0">
                <a:latin typeface="DIN Offc Medium"/>
                <a:cs typeface="DIN Offc Medium"/>
              </a:rPr>
              <a:t>Looks like the weather will be awesome on holiday, so I must remember my </a:t>
            </a:r>
            <a:r>
              <a:rPr lang="en-GB" sz="1200" spc="-35" dirty="0">
                <a:solidFill>
                  <a:srgbClr val="7769A0"/>
                </a:solidFill>
                <a:latin typeface="DIN Offc Medium"/>
                <a:cs typeface="DIN Offc Medium"/>
              </a:rPr>
              <a:t>sunglasses</a:t>
            </a:r>
            <a:r>
              <a:rPr lang="en-GB" sz="1200" spc="-35" dirty="0">
                <a:latin typeface="DIN Offc Medium"/>
                <a:cs typeface="DIN Offc Medium"/>
              </a:rPr>
              <a:t> and to put my </a:t>
            </a:r>
            <a:r>
              <a:rPr lang="en-GB" sz="1200" spc="-35" dirty="0">
                <a:solidFill>
                  <a:srgbClr val="7769A0"/>
                </a:solidFill>
                <a:latin typeface="DIN Offc Medium"/>
                <a:cs typeface="DIN Offc Medium"/>
              </a:rPr>
              <a:t>sunscreen</a:t>
            </a:r>
            <a:r>
              <a:rPr lang="en-GB" sz="1200" spc="-35" dirty="0">
                <a:latin typeface="DIN Offc Medium"/>
                <a:cs typeface="DIN Offc Medium"/>
              </a:rPr>
              <a:t> in my suitcase before </a:t>
            </a:r>
            <a:r>
              <a:rPr lang="en-GB" sz="1200" spc="-35" dirty="0">
                <a:solidFill>
                  <a:srgbClr val="7769A0"/>
                </a:solidFill>
                <a:latin typeface="DIN Offc Medium"/>
                <a:cs typeface="DIN Offc Medium"/>
              </a:rPr>
              <a:t>baggage security</a:t>
            </a:r>
            <a:r>
              <a:rPr lang="en-GB" sz="1200" spc="-35" dirty="0">
                <a:latin typeface="DIN Offc Medium"/>
                <a:cs typeface="DIN Offc Medium"/>
              </a:rPr>
              <a:t>! </a:t>
            </a:r>
            <a:endParaRPr lang="en-GB" sz="1200" dirty="0">
              <a:latin typeface="DIN Offc Medium"/>
              <a:cs typeface="DIN Offc Medium"/>
            </a:endParaRPr>
          </a:p>
        </p:txBody>
      </p:sp>
      <p:sp>
        <p:nvSpPr>
          <p:cNvPr id="4" name="Slide Number Placeholder 3"/>
          <p:cNvSpPr>
            <a:spLocks noGrp="1"/>
          </p:cNvSpPr>
          <p:nvPr>
            <p:ph type="sldNum" sz="quarter" idx="10"/>
          </p:nvPr>
        </p:nvSpPr>
        <p:spPr/>
        <p:txBody>
          <a:bodyPr/>
          <a:lstStyle/>
          <a:p>
            <a:fld id="{F8764B89-2DC7-41D1-B056-657EE73984BE}" type="slidenum">
              <a:rPr lang="en-GB" smtClean="0"/>
              <a:t>19</a:t>
            </a:fld>
            <a:endParaRPr lang="en-GB" dirty="0"/>
          </a:p>
        </p:txBody>
      </p:sp>
    </p:spTree>
    <p:extLst>
      <p:ext uri="{BB962C8B-B14F-4D97-AF65-F5344CB8AC3E}">
        <p14:creationId xmlns:p14="http://schemas.microsoft.com/office/powerpoint/2010/main" val="42484396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a:t>
            </a:r>
            <a:r>
              <a:rPr lang="en-GB" baseline="0" dirty="0"/>
              <a:t> improve our study skills and achieve better results we need to think about 3 key things:</a:t>
            </a:r>
          </a:p>
          <a:p>
            <a:pPr>
              <a:lnSpc>
                <a:spcPts val="5655"/>
              </a:lnSpc>
              <a:spcBef>
                <a:spcPts val="110"/>
              </a:spcBef>
            </a:pPr>
            <a:r>
              <a:rPr lang="en-GB" sz="1200" b="1" dirty="0">
                <a:latin typeface="Arial" panose="020B0604020202020204" pitchFamily="34" charset="0"/>
                <a:cs typeface="Arial" panose="020B0604020202020204" pitchFamily="34" charset="0"/>
              </a:rPr>
              <a:t>How can we improve our memory?</a:t>
            </a:r>
          </a:p>
          <a:p>
            <a:pPr>
              <a:lnSpc>
                <a:spcPts val="5655"/>
              </a:lnSpc>
              <a:spcBef>
                <a:spcPts val="110"/>
              </a:spcBef>
            </a:pPr>
            <a:r>
              <a:rPr lang="en-GB" sz="1200" b="1" dirty="0">
                <a:latin typeface="Arial" panose="020B0604020202020204" pitchFamily="34" charset="0"/>
                <a:cs typeface="Arial" panose="020B0604020202020204" pitchFamily="34" charset="0"/>
              </a:rPr>
              <a:t>What methods and strategies can we use?</a:t>
            </a:r>
          </a:p>
          <a:p>
            <a:pPr>
              <a:lnSpc>
                <a:spcPts val="5655"/>
              </a:lnSpc>
              <a:spcBef>
                <a:spcPts val="110"/>
              </a:spcBef>
            </a:pPr>
            <a:r>
              <a:rPr lang="en-GB" sz="1200" b="1" dirty="0">
                <a:latin typeface="Arial" panose="020B0604020202020204" pitchFamily="34" charset="0"/>
                <a:cs typeface="Arial" panose="020B0604020202020204" pitchFamily="34" charset="0"/>
              </a:rPr>
              <a:t>How can we plan our study time?</a:t>
            </a:r>
          </a:p>
          <a:p>
            <a:r>
              <a:rPr lang="en-GB" dirty="0"/>
              <a:t>We’re going to explore these today so you can begin</a:t>
            </a:r>
            <a:r>
              <a:rPr lang="en-GB" baseline="0" dirty="0"/>
              <a:t> to improve your memory, study techniques and organisation to have affective revision sessions </a:t>
            </a:r>
            <a:endParaRPr lang="en-GB" dirty="0"/>
          </a:p>
        </p:txBody>
      </p:sp>
      <p:sp>
        <p:nvSpPr>
          <p:cNvPr id="4" name="Slide Number Placeholder 3"/>
          <p:cNvSpPr>
            <a:spLocks noGrp="1"/>
          </p:cNvSpPr>
          <p:nvPr>
            <p:ph type="sldNum" sz="quarter" idx="10"/>
          </p:nvPr>
        </p:nvSpPr>
        <p:spPr/>
        <p:txBody>
          <a:bodyPr/>
          <a:lstStyle/>
          <a:p>
            <a:fld id="{F8764B89-2DC7-41D1-B056-657EE73984BE}" type="slidenum">
              <a:rPr lang="en-GB" smtClean="0"/>
              <a:t>2</a:t>
            </a:fld>
            <a:endParaRPr lang="en-GB" dirty="0"/>
          </a:p>
        </p:txBody>
      </p:sp>
    </p:spTree>
    <p:extLst>
      <p:ext uri="{BB962C8B-B14F-4D97-AF65-F5344CB8AC3E}">
        <p14:creationId xmlns:p14="http://schemas.microsoft.com/office/powerpoint/2010/main" val="41658989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Another revision technique</a:t>
            </a:r>
            <a:r>
              <a:rPr lang="en-GB" baseline="0" dirty="0"/>
              <a:t> which encourages active learning as well as being an easy, convenient way to revise is the use of apps </a:t>
            </a:r>
            <a:r>
              <a:rPr lang="en-GB" baseline="0" dirty="0" err="1"/>
              <a:t>insteadf</a:t>
            </a:r>
            <a:r>
              <a:rPr lang="en-GB" baseline="0" dirty="0"/>
              <a:t> of physical flash cards, notes or activities</a:t>
            </a:r>
          </a:p>
          <a:p>
            <a:r>
              <a:rPr lang="en-GB" baseline="0" dirty="0"/>
              <a:t>These are some of our favourites: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Quizlet</a:t>
            </a:r>
            <a:r>
              <a:rPr lang="en-GB" baseline="0" dirty="0"/>
              <a:t> – </a:t>
            </a:r>
            <a:r>
              <a:rPr lang="en-GB" sz="1200" b="0" kern="1200" dirty="0">
                <a:solidFill>
                  <a:schemeClr val="tx1"/>
                </a:solidFill>
                <a:effectLst/>
                <a:latin typeface="+mn-lt"/>
                <a:ea typeface="+mn-ea"/>
                <a:cs typeface="+mn-cs"/>
              </a:rPr>
              <a:t>makes simple learning tools that let you study anything</a:t>
            </a:r>
            <a:r>
              <a:rPr lang="en-GB" sz="1200" b="0" kern="1200" baseline="0" dirty="0">
                <a:solidFill>
                  <a:schemeClr val="tx1"/>
                </a:solidFill>
                <a:effectLst/>
                <a:latin typeface="+mn-lt"/>
                <a:ea typeface="+mn-ea"/>
                <a:cs typeface="+mn-cs"/>
              </a:rPr>
              <a:t> such as </a:t>
            </a:r>
            <a:r>
              <a:rPr lang="en-GB" sz="1200" b="0" kern="1200" dirty="0">
                <a:solidFill>
                  <a:schemeClr val="tx1"/>
                </a:solidFill>
                <a:effectLst/>
                <a:latin typeface="+mn-lt"/>
                <a:ea typeface="+mn-ea"/>
                <a:cs typeface="+mn-cs"/>
              </a:rPr>
              <a:t>flashcards, games and learning tools — all for free</a:t>
            </a:r>
            <a:endParaRPr lang="en-GB" baseline="0" dirty="0"/>
          </a:p>
          <a:p>
            <a:r>
              <a:rPr lang="en-GB" dirty="0" err="1"/>
              <a:t>Memrise</a:t>
            </a:r>
            <a:r>
              <a:rPr lang="en-GB" dirty="0"/>
              <a:t> – languages focus website</a:t>
            </a:r>
            <a:r>
              <a:rPr lang="en-GB" baseline="0" dirty="0"/>
              <a:t> </a:t>
            </a:r>
            <a:r>
              <a:rPr lang="en-GB" sz="1200" b="0" kern="1200" dirty="0">
                <a:solidFill>
                  <a:schemeClr val="tx1"/>
                </a:solidFill>
                <a:effectLst/>
                <a:latin typeface="+mn-lt"/>
                <a:ea typeface="+mn-ea"/>
                <a:cs typeface="+mn-cs"/>
              </a:rPr>
              <a:t>with games, humorous </a:t>
            </a:r>
            <a:r>
              <a:rPr lang="en-GB" sz="1200" b="0" kern="1200" dirty="0" err="1">
                <a:solidFill>
                  <a:schemeClr val="tx1"/>
                </a:solidFill>
                <a:effectLst/>
                <a:latin typeface="+mn-lt"/>
                <a:ea typeface="+mn-ea"/>
                <a:cs typeface="+mn-cs"/>
              </a:rPr>
              <a:t>chatbots</a:t>
            </a:r>
            <a:r>
              <a:rPr lang="en-GB" sz="1200" b="0" kern="1200" dirty="0">
                <a:solidFill>
                  <a:schemeClr val="tx1"/>
                </a:solidFill>
                <a:effectLst/>
                <a:latin typeface="+mn-lt"/>
                <a:ea typeface="+mn-ea"/>
                <a:cs typeface="+mn-cs"/>
              </a:rPr>
              <a:t> and over 30000 native speaker videos</a:t>
            </a:r>
            <a:endParaRPr lang="en-GB" dirty="0"/>
          </a:p>
          <a:p>
            <a:r>
              <a:rPr lang="en-GB" baseline="0" dirty="0" err="1"/>
              <a:t>Brainscape</a:t>
            </a:r>
            <a:r>
              <a:rPr lang="en-GB" baseline="0" dirty="0"/>
              <a:t> – flashcards app</a:t>
            </a:r>
          </a:p>
          <a:p>
            <a:r>
              <a:rPr lang="en-GB" baseline="0" dirty="0"/>
              <a:t>Flashcards+ - makes online flashcards – app for your phone</a:t>
            </a:r>
          </a:p>
          <a:p>
            <a:r>
              <a:rPr lang="en-GB" baseline="0" dirty="0" err="1"/>
              <a:t>Bitesize</a:t>
            </a:r>
            <a:r>
              <a:rPr lang="en-GB" baseline="0" dirty="0"/>
              <a:t> – BBC – lots of information and quizzes to test</a:t>
            </a:r>
          </a:p>
          <a:p>
            <a:r>
              <a:rPr lang="en-GB" baseline="0" dirty="0" err="1"/>
              <a:t>Sporcle</a:t>
            </a:r>
            <a:r>
              <a:rPr lang="en-GB" baseline="0" dirty="0"/>
              <a:t> – quizzes available so you can test yourself</a:t>
            </a:r>
          </a:p>
          <a:p>
            <a:r>
              <a:rPr lang="en-GB" baseline="0" dirty="0" err="1"/>
              <a:t>Gojimo</a:t>
            </a:r>
            <a:r>
              <a:rPr lang="en-GB" baseline="0" dirty="0"/>
              <a:t> - </a:t>
            </a:r>
            <a:r>
              <a:rPr lang="en-GB" dirty="0">
                <a:effectLst/>
              </a:rPr>
              <a:t>Access over 40,000 practice questions for</a:t>
            </a:r>
            <a:r>
              <a:rPr lang="en-GB" baseline="0" dirty="0">
                <a:effectLst/>
              </a:rPr>
              <a:t> free. Covers lots of GCSE subjects. App for your phone. </a:t>
            </a:r>
            <a:r>
              <a:rPr lang="en-GB" dirty="0">
                <a:effectLst/>
              </a:rPr>
              <a:t>Download quizzes for offline use, track your progress, strengths and weaknesses, check off each topic as you learn it.</a:t>
            </a:r>
          </a:p>
          <a:p>
            <a:r>
              <a:rPr lang="en-GB" dirty="0" err="1">
                <a:effectLst/>
              </a:rPr>
              <a:t>GetRevising</a:t>
            </a:r>
            <a:r>
              <a:rPr lang="en-GB" baseline="0" dirty="0">
                <a:effectLst/>
              </a:rPr>
              <a:t> - </a:t>
            </a:r>
            <a:r>
              <a:rPr lang="en-GB" sz="1200" kern="1200" dirty="0">
                <a:solidFill>
                  <a:schemeClr val="tx1"/>
                </a:solidFill>
                <a:effectLst/>
                <a:latin typeface="+mn-lt"/>
                <a:ea typeface="+mn-ea"/>
                <a:cs typeface="+mn-cs"/>
              </a:rPr>
              <a:t>unique </a:t>
            </a:r>
            <a:r>
              <a:rPr lang="en-GB" sz="1200" b="0" kern="1200" dirty="0">
                <a:solidFill>
                  <a:schemeClr val="tx1"/>
                </a:solidFill>
                <a:effectLst/>
                <a:latin typeface="+mn-lt"/>
                <a:ea typeface="+mn-ea"/>
                <a:cs typeface="+mn-cs"/>
              </a:rPr>
              <a:t>revision timetable creator, interactive revision cards</a:t>
            </a:r>
            <a:r>
              <a:rPr lang="en-GB" sz="1200" kern="1200" dirty="0">
                <a:solidFill>
                  <a:schemeClr val="tx1"/>
                </a:solidFill>
                <a:effectLst/>
                <a:latin typeface="+mn-lt"/>
                <a:ea typeface="+mn-ea"/>
                <a:cs typeface="+mn-cs"/>
              </a:rPr>
              <a:t>, games, and a shared resource library created by its members</a:t>
            </a:r>
            <a:endParaRPr lang="en-GB" dirty="0">
              <a:effectLst/>
            </a:endParaRPr>
          </a:p>
        </p:txBody>
      </p:sp>
      <p:sp>
        <p:nvSpPr>
          <p:cNvPr id="4" name="Slide Number Placeholder 3"/>
          <p:cNvSpPr>
            <a:spLocks noGrp="1"/>
          </p:cNvSpPr>
          <p:nvPr>
            <p:ph type="sldNum" sz="quarter" idx="10"/>
          </p:nvPr>
        </p:nvSpPr>
        <p:spPr/>
        <p:txBody>
          <a:bodyPr/>
          <a:lstStyle/>
          <a:p>
            <a:fld id="{F8764B89-2DC7-41D1-B056-657EE73984BE}" type="slidenum">
              <a:rPr lang="en-GB" smtClean="0"/>
              <a:t>20</a:t>
            </a:fld>
            <a:endParaRPr lang="en-GB" dirty="0"/>
          </a:p>
        </p:txBody>
      </p:sp>
    </p:spTree>
    <p:extLst>
      <p:ext uri="{BB962C8B-B14F-4D97-AF65-F5344CB8AC3E}">
        <p14:creationId xmlns:p14="http://schemas.microsoft.com/office/powerpoint/2010/main" val="18852405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Using colours</a:t>
            </a:r>
            <a:r>
              <a:rPr lang="en-GB" baseline="0" dirty="0"/>
              <a:t> is a great revision technique for many learners, it’s a great way to organise your notes and topics and also make  your revision more interesting. </a:t>
            </a:r>
          </a:p>
          <a:p>
            <a:r>
              <a:rPr lang="en-GB" baseline="0" dirty="0"/>
              <a:t>Here are a few ways that you can include colours in your revision.</a:t>
            </a:r>
          </a:p>
          <a:p>
            <a:r>
              <a:rPr lang="en-GB" baseline="0" dirty="0"/>
              <a:t>Mind maps are a great way to map out information you need to remember, using colours can help visual learners remember important information</a:t>
            </a:r>
          </a:p>
          <a:p>
            <a:r>
              <a:rPr lang="en-GB" baseline="0" dirty="0"/>
              <a:t>Post-it notes alongside your work or stuck around your room can help visual learners remember important facts</a:t>
            </a:r>
          </a:p>
          <a:p>
            <a:r>
              <a:rPr lang="en-GB" baseline="0" dirty="0"/>
              <a:t>Colour coding the work you need to remember can help visual learners sort their revision and remember each topic or subject area</a:t>
            </a:r>
            <a:endParaRPr lang="en-GB" dirty="0"/>
          </a:p>
        </p:txBody>
      </p:sp>
      <p:sp>
        <p:nvSpPr>
          <p:cNvPr id="4" name="Slide Number Placeholder 3"/>
          <p:cNvSpPr>
            <a:spLocks noGrp="1"/>
          </p:cNvSpPr>
          <p:nvPr>
            <p:ph type="sldNum" sz="quarter" idx="10"/>
          </p:nvPr>
        </p:nvSpPr>
        <p:spPr/>
        <p:txBody>
          <a:bodyPr/>
          <a:lstStyle/>
          <a:p>
            <a:fld id="{F8764B89-2DC7-41D1-B056-657EE73984BE}" type="slidenum">
              <a:rPr lang="en-GB" smtClean="0"/>
              <a:t>21</a:t>
            </a:fld>
            <a:endParaRPr lang="en-GB" dirty="0"/>
          </a:p>
        </p:txBody>
      </p:sp>
    </p:spTree>
    <p:extLst>
      <p:ext uri="{BB962C8B-B14F-4D97-AF65-F5344CB8AC3E}">
        <p14:creationId xmlns:p14="http://schemas.microsoft.com/office/powerpoint/2010/main" val="30590778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One of</a:t>
            </a:r>
            <a:r>
              <a:rPr lang="en-GB" baseline="0" dirty="0"/>
              <a:t> the most effective revision methods is planning and practicing essays or past papers. </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As</a:t>
            </a:r>
            <a:r>
              <a:rPr lang="en-GB" baseline="0" dirty="0"/>
              <a:t> mentioned earlier, it is important that you understand what the questions is asking you to do: the skills to be used, how long they expect the answer to be, what the key focus might be.</a:t>
            </a:r>
          </a:p>
          <a:p>
            <a:endParaRPr lang="en-GB" baseline="0" dirty="0"/>
          </a:p>
          <a:p>
            <a:r>
              <a:rPr lang="en-GB" dirty="0"/>
              <a:t>What would you say are the key words in the question? Ask students to select</a:t>
            </a:r>
            <a:r>
              <a:rPr lang="en-GB" baseline="0" dirty="0"/>
              <a:t> 3 words that they think are the most important and that signpost what skills they have to use.</a:t>
            </a:r>
          </a:p>
          <a:p>
            <a:r>
              <a:rPr lang="en-GB" baseline="0" dirty="0"/>
              <a:t>Highlight that this is a 25 mark question so a detailed answer will be expected.</a:t>
            </a:r>
          </a:p>
          <a:p>
            <a:endParaRPr lang="en-GB" baseline="0" dirty="0"/>
          </a:p>
          <a:p>
            <a:r>
              <a:rPr lang="en-GB" baseline="0" dirty="0"/>
              <a:t>Click to ‘highlight’ keywords</a:t>
            </a:r>
          </a:p>
          <a:p>
            <a:r>
              <a:rPr lang="en-GB" dirty="0"/>
              <a:t>In the exam, underline or highlight these key words.</a:t>
            </a:r>
          </a:p>
          <a:p>
            <a:r>
              <a:rPr lang="en-GB" dirty="0"/>
              <a:t>If you aren’t sure what they mean, take a guess.</a:t>
            </a:r>
          </a:p>
          <a:p>
            <a:r>
              <a:rPr lang="en-GB" dirty="0"/>
              <a:t>What does authorial methods mean? Tease out what it might mean – what word</a:t>
            </a:r>
            <a:r>
              <a:rPr lang="en-GB" baseline="0" dirty="0"/>
              <a:t> does it look like, what words are synonyms. </a:t>
            </a:r>
          </a:p>
          <a:p>
            <a:r>
              <a:rPr lang="en-GB" baseline="0" dirty="0"/>
              <a:t>What is it asking you to do? </a:t>
            </a:r>
          </a:p>
          <a:p>
            <a:r>
              <a:rPr lang="en-GB" baseline="0" dirty="0"/>
              <a:t>‘To what extent do you agree’: look at more than one viewpoint</a:t>
            </a:r>
          </a:p>
          <a:p>
            <a:r>
              <a:rPr lang="en-GB" baseline="0" dirty="0"/>
              <a:t>‘Authorial methods’: names of writers’ techniques </a:t>
            </a:r>
            <a:r>
              <a:rPr lang="en-GB" baseline="0" dirty="0" err="1"/>
              <a:t>eg</a:t>
            </a:r>
            <a:r>
              <a:rPr lang="en-GB" baseline="0" dirty="0"/>
              <a:t> metaphor, simile, emotive language</a:t>
            </a:r>
          </a:p>
          <a:p>
            <a:r>
              <a:rPr lang="en-GB" baseline="0" dirty="0"/>
              <a:t>‘Relevant detailed exploration’: small quotation with detailed analysis of quote</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10"/>
          </p:nvPr>
        </p:nvSpPr>
        <p:spPr/>
        <p:txBody>
          <a:bodyPr/>
          <a:lstStyle/>
          <a:p>
            <a:fld id="{F8764B89-2DC7-41D1-B056-657EE73984BE}" type="slidenum">
              <a:rPr lang="en-GB" smtClean="0"/>
              <a:t>22</a:t>
            </a:fld>
            <a:endParaRPr lang="en-GB" dirty="0"/>
          </a:p>
        </p:txBody>
      </p:sp>
    </p:spTree>
    <p:extLst>
      <p:ext uri="{BB962C8B-B14F-4D97-AF65-F5344CB8AC3E}">
        <p14:creationId xmlns:p14="http://schemas.microsoft.com/office/powerpoint/2010/main" val="12355237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Your teachers may</a:t>
            </a:r>
            <a:r>
              <a:rPr lang="en-GB" baseline="0" dirty="0"/>
              <a:t> </a:t>
            </a:r>
            <a:r>
              <a:rPr lang="en-GB" dirty="0"/>
              <a:t>discuss with you what time to spend</a:t>
            </a:r>
            <a:r>
              <a:rPr lang="en-GB" baseline="0" dirty="0"/>
              <a:t> on each question in your exam for specific papers but here is an example of how to plan your response to an exam question.</a:t>
            </a:r>
          </a:p>
          <a:p>
            <a:r>
              <a:rPr lang="en-GB" baseline="0" dirty="0"/>
              <a:t>It’s really useful to look at how many marks a question is worth. If it is a 1 mark question, don’t spend long on it – maybe 30 seconds. If it’s a 12 mark question, you may wish to spend 6 – 10 minutes on it.</a:t>
            </a:r>
          </a:p>
          <a:p>
            <a:r>
              <a:rPr lang="en-GB" baseline="0" dirty="0"/>
              <a:t>First of all, you need to read the exam paper and consider what questions you are being asked to answer: Above we can see an example of an exam paper that has 3 longer questions, we need to know how long to spend writing these answers and also how long it will take to write to your response. </a:t>
            </a:r>
          </a:p>
          <a:p>
            <a:endParaRPr lang="en-GB" baseline="0" dirty="0"/>
          </a:p>
          <a:p>
            <a:r>
              <a:rPr lang="en-GB" baseline="0" dirty="0"/>
              <a:t>Planning may feel like a waste of writing time but planning your improve you answers, help you focus and make your instead of </a:t>
            </a:r>
            <a:r>
              <a:rPr lang="en-GB" baseline="0" dirty="0" err="1"/>
              <a:t>ust</a:t>
            </a:r>
            <a:r>
              <a:rPr lang="en-GB" baseline="0" dirty="0"/>
              <a:t> being a stream of </a:t>
            </a:r>
            <a:r>
              <a:rPr lang="en-GB" baseline="0" dirty="0" err="1"/>
              <a:t>conscienceness</a:t>
            </a:r>
            <a:r>
              <a:rPr lang="en-GB" baseline="0" dirty="0"/>
              <a:t> so always take time to write a plan, your answers will be better for it and you can write faster if you already know what you want to write.</a:t>
            </a:r>
          </a:p>
          <a:p>
            <a:endParaRPr lang="en-GB" baseline="0" dirty="0"/>
          </a:p>
          <a:p>
            <a:r>
              <a:rPr lang="en-GB" baseline="0" dirty="0"/>
              <a:t>Then, as these questions all have equal weighting, you would split the remainder of the time equally between the three. But make sure you leave 5 </a:t>
            </a:r>
            <a:r>
              <a:rPr lang="en-GB" baseline="0" dirty="0" err="1"/>
              <a:t>mins</a:t>
            </a:r>
            <a:r>
              <a:rPr lang="en-GB" baseline="0" dirty="0"/>
              <a:t> at the end to check over your paper and read through – this is important to check for any little mistakes.</a:t>
            </a:r>
            <a:endParaRPr lang="en-GB" dirty="0"/>
          </a:p>
          <a:p>
            <a:endParaRPr lang="en-GB" dirty="0"/>
          </a:p>
        </p:txBody>
      </p:sp>
      <p:sp>
        <p:nvSpPr>
          <p:cNvPr id="4" name="Slide Number Placeholder 3"/>
          <p:cNvSpPr>
            <a:spLocks noGrp="1"/>
          </p:cNvSpPr>
          <p:nvPr>
            <p:ph type="sldNum" sz="quarter" idx="10"/>
          </p:nvPr>
        </p:nvSpPr>
        <p:spPr/>
        <p:txBody>
          <a:bodyPr/>
          <a:lstStyle/>
          <a:p>
            <a:fld id="{F8764B89-2DC7-41D1-B056-657EE73984BE}" type="slidenum">
              <a:rPr lang="en-GB" smtClean="0"/>
              <a:t>23</a:t>
            </a:fld>
            <a:endParaRPr lang="en-GB" dirty="0"/>
          </a:p>
        </p:txBody>
      </p:sp>
    </p:spTree>
    <p:extLst>
      <p:ext uri="{BB962C8B-B14F-4D97-AF65-F5344CB8AC3E}">
        <p14:creationId xmlns:p14="http://schemas.microsoft.com/office/powerpoint/2010/main" val="40105274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Banana</a:t>
            </a:r>
          </a:p>
          <a:p>
            <a:r>
              <a:rPr lang="en-GB" dirty="0"/>
              <a:t>Lemons</a:t>
            </a:r>
          </a:p>
          <a:p>
            <a:r>
              <a:rPr lang="en-GB" dirty="0"/>
              <a:t>Cheddar</a:t>
            </a:r>
          </a:p>
          <a:p>
            <a:r>
              <a:rPr lang="en-GB" dirty="0"/>
              <a:t>Croissant</a:t>
            </a:r>
          </a:p>
          <a:p>
            <a:r>
              <a:rPr lang="en-GB" dirty="0"/>
              <a:t>Butter</a:t>
            </a:r>
          </a:p>
          <a:p>
            <a:r>
              <a:rPr lang="en-GB" dirty="0"/>
              <a:t>Ginger</a:t>
            </a:r>
          </a:p>
          <a:p>
            <a:r>
              <a:rPr lang="en-GB" dirty="0"/>
              <a:t>Pineapple</a:t>
            </a:r>
          </a:p>
          <a:p>
            <a:r>
              <a:rPr lang="en-GB" dirty="0"/>
              <a:t>Parsnips</a:t>
            </a:r>
          </a:p>
          <a:p>
            <a:r>
              <a:rPr lang="en-GB" dirty="0"/>
              <a:t>Select</a:t>
            </a:r>
            <a:r>
              <a:rPr lang="en-GB" baseline="0" dirty="0"/>
              <a:t> 3 students that can remember one</a:t>
            </a:r>
            <a:endParaRPr lang="en-GB" dirty="0"/>
          </a:p>
        </p:txBody>
      </p:sp>
      <p:sp>
        <p:nvSpPr>
          <p:cNvPr id="4" name="Slide Number Placeholder 3"/>
          <p:cNvSpPr>
            <a:spLocks noGrp="1"/>
          </p:cNvSpPr>
          <p:nvPr>
            <p:ph type="sldNum" sz="quarter" idx="10"/>
          </p:nvPr>
        </p:nvSpPr>
        <p:spPr/>
        <p:txBody>
          <a:bodyPr/>
          <a:lstStyle/>
          <a:p>
            <a:fld id="{F8764B89-2DC7-41D1-B056-657EE73984BE}" type="slidenum">
              <a:rPr lang="en-GB" smtClean="0"/>
              <a:t>24</a:t>
            </a:fld>
            <a:endParaRPr lang="en-GB" dirty="0"/>
          </a:p>
        </p:txBody>
      </p:sp>
    </p:spTree>
    <p:extLst>
      <p:ext uri="{BB962C8B-B14F-4D97-AF65-F5344CB8AC3E}">
        <p14:creationId xmlns:p14="http://schemas.microsoft.com/office/powerpoint/2010/main" val="11743043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Planning</a:t>
            </a:r>
            <a:r>
              <a:rPr lang="en-GB" baseline="0" dirty="0"/>
              <a:t> your study time is also an important aspect of the revision period. You ant to make sure you know when you can revise different subjects and what you need to prioritise so you can do everything to prepare for your exams.</a:t>
            </a:r>
          </a:p>
          <a:p>
            <a:r>
              <a:rPr lang="en-GB" dirty="0"/>
              <a:t>Schools often</a:t>
            </a:r>
            <a:r>
              <a:rPr lang="en-GB" baseline="0" dirty="0"/>
              <a:t> provide dates of exams between January – March. However, if this isn’t the case, they can use the start of May as a guide as to when they will start.</a:t>
            </a:r>
          </a:p>
          <a:p>
            <a:r>
              <a:rPr lang="en-GB" baseline="0" dirty="0" err="1"/>
              <a:t>GetRevising</a:t>
            </a:r>
            <a:r>
              <a:rPr lang="en-GB" baseline="0" dirty="0"/>
              <a:t> can create a timetable for you to save time. You can input the dates of your exams as well as any other commitments you have.</a:t>
            </a:r>
          </a:p>
          <a:p>
            <a:r>
              <a:rPr lang="en-GB" baseline="0" dirty="0"/>
              <a:t>It is important to create a realistic timetable to make time for other things alongside your revision. You will still need time to relax, exercise or play sports, see friends or family. All of this is important alongside your revision to stay healthy and focused.</a:t>
            </a:r>
          </a:p>
        </p:txBody>
      </p:sp>
      <p:sp>
        <p:nvSpPr>
          <p:cNvPr id="4" name="Slide Number Placeholder 3"/>
          <p:cNvSpPr>
            <a:spLocks noGrp="1"/>
          </p:cNvSpPr>
          <p:nvPr>
            <p:ph type="sldNum" sz="quarter" idx="10"/>
          </p:nvPr>
        </p:nvSpPr>
        <p:spPr/>
        <p:txBody>
          <a:bodyPr/>
          <a:lstStyle/>
          <a:p>
            <a:fld id="{F8764B89-2DC7-41D1-B056-657EE73984BE}" type="slidenum">
              <a:rPr lang="en-GB" smtClean="0"/>
              <a:t>25</a:t>
            </a:fld>
            <a:endParaRPr lang="en-GB" dirty="0"/>
          </a:p>
        </p:txBody>
      </p:sp>
    </p:spTree>
    <p:extLst>
      <p:ext uri="{BB962C8B-B14F-4D97-AF65-F5344CB8AC3E}">
        <p14:creationId xmlns:p14="http://schemas.microsoft.com/office/powerpoint/2010/main" val="37097173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It is important to plan how you will study – so you may wish to break down your revision block on your timetable into a structure.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dirty="0"/>
              <a:t>That’s where the </a:t>
            </a:r>
            <a:r>
              <a:rPr lang="en-GB" dirty="0" err="1"/>
              <a:t>Pomodoro</a:t>
            </a:r>
            <a:r>
              <a:rPr lang="en-GB" baseline="0" dirty="0"/>
              <a:t> technique comes in! </a:t>
            </a:r>
            <a:r>
              <a:rPr lang="en-GB" dirty="0"/>
              <a:t>Looking</a:t>
            </a:r>
            <a:r>
              <a:rPr lang="en-GB" baseline="0" dirty="0"/>
              <a:t> at revision as a 2 hour block can be daunting and put you off starting. However, if you chunk it into manageable 25 minute blocks with shorts breaks between, it can be useful to help maintain concentration and build in time for rewards/ rest breaks.</a:t>
            </a:r>
          </a:p>
          <a:p>
            <a:endParaRPr lang="en-GB" dirty="0"/>
          </a:p>
          <a:p>
            <a:r>
              <a:rPr lang="en-GB" dirty="0"/>
              <a:t>Always start with the</a:t>
            </a:r>
            <a:r>
              <a:rPr lang="en-GB" baseline="0" dirty="0"/>
              <a:t> subject that you find most challenging first and end with something that you enjoy to ensure that you feel positive at the end of a revision session. You can tailor this to suit you, you could revise one subject for 2 hours but take breaks or you could revise 4 subjects divided by the breaks as above.</a:t>
            </a:r>
          </a:p>
          <a:p>
            <a:r>
              <a:rPr lang="en-GB" baseline="0" dirty="0"/>
              <a:t>You can always highlight and make notes on topics that you need to revisit at the end of any block of revision.</a:t>
            </a:r>
            <a:endParaRPr lang="en-GB" dirty="0"/>
          </a:p>
          <a:p>
            <a:endParaRPr lang="en-GB" dirty="0"/>
          </a:p>
        </p:txBody>
      </p:sp>
      <p:sp>
        <p:nvSpPr>
          <p:cNvPr id="4" name="Slide Number Placeholder 3"/>
          <p:cNvSpPr>
            <a:spLocks noGrp="1"/>
          </p:cNvSpPr>
          <p:nvPr>
            <p:ph type="sldNum" sz="quarter" idx="10"/>
          </p:nvPr>
        </p:nvSpPr>
        <p:spPr/>
        <p:txBody>
          <a:bodyPr/>
          <a:lstStyle/>
          <a:p>
            <a:fld id="{F8764B89-2DC7-41D1-B056-657EE73984BE}" type="slidenum">
              <a:rPr lang="en-GB" smtClean="0"/>
              <a:t>26</a:t>
            </a:fld>
            <a:endParaRPr lang="en-GB" dirty="0"/>
          </a:p>
        </p:txBody>
      </p:sp>
    </p:spTree>
    <p:extLst>
      <p:ext uri="{BB962C8B-B14F-4D97-AF65-F5344CB8AC3E}">
        <p14:creationId xmlns:p14="http://schemas.microsoft.com/office/powerpoint/2010/main" val="40706080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Arrow activated on 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Ensure that you reward</a:t>
            </a:r>
            <a:r>
              <a:rPr lang="en-GB" baseline="0" dirty="0"/>
              <a:t> yourself in a way that suits you. This might be telling your parents about what you have achieved in the day, reflecting upon what you have achieved yourself, giving yourself a sweet for every section you’ve revised, watching your favourite show or maybe having an evening off. If you have done all that you planned to do and feel that you’ve worked hard, you will have earned it.</a:t>
            </a:r>
            <a:endParaRPr lang="en-GB" dirty="0"/>
          </a:p>
          <a:p>
            <a:endParaRPr lang="en-GB" dirty="0"/>
          </a:p>
        </p:txBody>
      </p:sp>
      <p:sp>
        <p:nvSpPr>
          <p:cNvPr id="4" name="Slide Number Placeholder 3"/>
          <p:cNvSpPr>
            <a:spLocks noGrp="1"/>
          </p:cNvSpPr>
          <p:nvPr>
            <p:ph type="sldNum" sz="quarter" idx="10"/>
          </p:nvPr>
        </p:nvSpPr>
        <p:spPr/>
        <p:txBody>
          <a:bodyPr/>
          <a:lstStyle/>
          <a:p>
            <a:fld id="{F8764B89-2DC7-41D1-B056-657EE73984BE}" type="slidenum">
              <a:rPr lang="en-GB" smtClean="0"/>
              <a:t>27</a:t>
            </a:fld>
            <a:endParaRPr lang="en-GB" dirty="0"/>
          </a:p>
        </p:txBody>
      </p:sp>
    </p:spTree>
    <p:extLst>
      <p:ext uri="{BB962C8B-B14F-4D97-AF65-F5344CB8AC3E}">
        <p14:creationId xmlns:p14="http://schemas.microsoft.com/office/powerpoint/2010/main" val="29522231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a:t>
            </a:r>
            <a:r>
              <a:rPr lang="en-GB" baseline="0" dirty="0"/>
              <a:t> are a few extra things that you can do to stay focused. It’s not always easy to avoid distractions but we have a few tips. </a:t>
            </a:r>
          </a:p>
          <a:p>
            <a:endParaRPr lang="en-GB" baseline="0" dirty="0"/>
          </a:p>
          <a:p>
            <a:r>
              <a:rPr lang="en-GB" baseline="0" dirty="0"/>
              <a:t>Click at start of each tip for animation</a:t>
            </a:r>
          </a:p>
          <a:p>
            <a:r>
              <a:rPr lang="en-GB" dirty="0"/>
              <a:t>A checklist is always a great way to start a day or revision session. But it is also nice to tick things off it. Crossing things off your lists</a:t>
            </a:r>
            <a:r>
              <a:rPr lang="en-GB" baseline="0" dirty="0"/>
              <a:t> release dopamine into your bloodstream and it makes you feel good.</a:t>
            </a:r>
          </a:p>
          <a:p>
            <a:endParaRPr lang="en-GB" baseline="0" dirty="0"/>
          </a:p>
          <a:p>
            <a:r>
              <a:rPr lang="en-GB" baseline="0" dirty="0"/>
              <a:t>Who listens to music when they study? Some people like it, other people need it to be silent. However, it is important to think about the volume of music and whether you may end up signing along – you are trying to revise a subject and not the lyrics of your favourite band.</a:t>
            </a:r>
          </a:p>
          <a:p>
            <a:endParaRPr lang="en-GB" dirty="0"/>
          </a:p>
          <a:p>
            <a:endParaRPr lang="en-GB" dirty="0"/>
          </a:p>
        </p:txBody>
      </p:sp>
      <p:sp>
        <p:nvSpPr>
          <p:cNvPr id="4" name="Slide Number Placeholder 3"/>
          <p:cNvSpPr>
            <a:spLocks noGrp="1"/>
          </p:cNvSpPr>
          <p:nvPr>
            <p:ph type="sldNum" sz="quarter" idx="10"/>
          </p:nvPr>
        </p:nvSpPr>
        <p:spPr/>
        <p:txBody>
          <a:bodyPr/>
          <a:lstStyle/>
          <a:p>
            <a:fld id="{F8764B89-2DC7-41D1-B056-657EE73984BE}" type="slidenum">
              <a:rPr lang="en-GB" smtClean="0"/>
              <a:t>28</a:t>
            </a:fld>
            <a:endParaRPr lang="en-GB" dirty="0"/>
          </a:p>
        </p:txBody>
      </p:sp>
    </p:spTree>
    <p:extLst>
      <p:ext uri="{BB962C8B-B14F-4D97-AF65-F5344CB8AC3E}">
        <p14:creationId xmlns:p14="http://schemas.microsoft.com/office/powerpoint/2010/main" val="14100720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Click at start of each tip for animation</a:t>
            </a:r>
          </a:p>
          <a:p>
            <a:endParaRPr lang="en-GB" baseline="0" dirty="0"/>
          </a:p>
          <a:p>
            <a:r>
              <a:rPr lang="en-GB" baseline="0" dirty="0"/>
              <a:t>Try and start your revision with your toughest subjects – dive in. The beginning is when your brain is at it’s freshest. Also, you know that revision will get easier throughout the day. It’s always good to end the day on a positive note rather than feeling demotivated by a subject that you may have found difficult. It’s about finishing with a sense of achievement and positive outlook.</a:t>
            </a:r>
            <a:endParaRPr lang="en-GB" dirty="0"/>
          </a:p>
          <a:p>
            <a:endParaRPr lang="en-GB" dirty="0"/>
          </a:p>
          <a:p>
            <a:r>
              <a:rPr lang="en-GB" dirty="0"/>
              <a:t>It’s really important that you fuel your brain so eating the right thing will help. You may find that having snacks to hand means you won’t have to get up every time your tummy rumbles and you can remain</a:t>
            </a:r>
            <a:r>
              <a:rPr lang="en-GB" baseline="0" dirty="0"/>
              <a:t> in the flow.</a:t>
            </a:r>
          </a:p>
        </p:txBody>
      </p:sp>
      <p:sp>
        <p:nvSpPr>
          <p:cNvPr id="4" name="Slide Number Placeholder 3"/>
          <p:cNvSpPr>
            <a:spLocks noGrp="1"/>
          </p:cNvSpPr>
          <p:nvPr>
            <p:ph type="sldNum" sz="quarter" idx="10"/>
          </p:nvPr>
        </p:nvSpPr>
        <p:spPr/>
        <p:txBody>
          <a:bodyPr/>
          <a:lstStyle/>
          <a:p>
            <a:fld id="{F8764B89-2DC7-41D1-B056-657EE73984BE}" type="slidenum">
              <a:rPr lang="en-GB" smtClean="0"/>
              <a:t>29</a:t>
            </a:fld>
            <a:endParaRPr lang="en-GB" dirty="0"/>
          </a:p>
        </p:txBody>
      </p:sp>
    </p:spTree>
    <p:extLst>
      <p:ext uri="{BB962C8B-B14F-4D97-AF65-F5344CB8AC3E}">
        <p14:creationId xmlns:p14="http://schemas.microsoft.com/office/powerpoint/2010/main" val="4142272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students to just</a:t>
            </a:r>
            <a:r>
              <a:rPr lang="en-GB" baseline="0" dirty="0"/>
              <a:t> read the list and try to remember as many as they can, don’t write them down just yet</a:t>
            </a:r>
            <a:endParaRPr lang="en-GB" dirty="0"/>
          </a:p>
        </p:txBody>
      </p:sp>
      <p:sp>
        <p:nvSpPr>
          <p:cNvPr id="4" name="Slide Number Placeholder 3"/>
          <p:cNvSpPr>
            <a:spLocks noGrp="1"/>
          </p:cNvSpPr>
          <p:nvPr>
            <p:ph type="sldNum" sz="quarter" idx="10"/>
          </p:nvPr>
        </p:nvSpPr>
        <p:spPr/>
        <p:txBody>
          <a:bodyPr/>
          <a:lstStyle/>
          <a:p>
            <a:fld id="{F8764B89-2DC7-41D1-B056-657EE73984BE}" type="slidenum">
              <a:rPr lang="en-GB" smtClean="0"/>
              <a:t>3</a:t>
            </a:fld>
            <a:endParaRPr lang="en-GB" dirty="0"/>
          </a:p>
        </p:txBody>
      </p:sp>
    </p:spTree>
    <p:extLst>
      <p:ext uri="{BB962C8B-B14F-4D97-AF65-F5344CB8AC3E}">
        <p14:creationId xmlns:p14="http://schemas.microsoft.com/office/powerpoint/2010/main" val="21830414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Click at start of each tip for animation</a:t>
            </a:r>
          </a:p>
          <a:p>
            <a:endParaRPr lang="en-GB" baseline="0" dirty="0"/>
          </a:p>
          <a:p>
            <a:r>
              <a:rPr lang="en-GB" baseline="0" dirty="0"/>
              <a:t>We all know how attached we are to our phones and we’ve even talked about doing revision on our phones. But we can be distracted by so many different things on our phone or even our laptop or tablet. It’s tough but switching off for a bit is useful. Doing 25 </a:t>
            </a:r>
            <a:r>
              <a:rPr lang="en-GB" baseline="0" dirty="0" err="1"/>
              <a:t>mins</a:t>
            </a:r>
            <a:r>
              <a:rPr lang="en-GB" baseline="0" dirty="0"/>
              <a:t> revision and then catching up with zillion messages on the group chat might be a reward or might encourage to switch off for a further 25 </a:t>
            </a:r>
            <a:r>
              <a:rPr lang="en-GB" baseline="0" dirty="0" err="1"/>
              <a:t>mins</a:t>
            </a:r>
            <a:r>
              <a:rPr lang="en-GB" baseline="0" dirty="0"/>
              <a:t>. If you </a:t>
            </a:r>
            <a:r>
              <a:rPr lang="en-GB" baseline="0" dirty="0" err="1"/>
              <a:t>feellike</a:t>
            </a:r>
            <a:r>
              <a:rPr lang="en-GB" baseline="0" dirty="0"/>
              <a:t> you don’t have the best self-motivation with this, give your phone over to someone else so you can only get it back after a couple of hours revision.</a:t>
            </a:r>
            <a:endParaRPr lang="en-GB" dirty="0"/>
          </a:p>
          <a:p>
            <a:endParaRPr lang="en-GB" baseline="0" dirty="0"/>
          </a:p>
          <a:p>
            <a:r>
              <a:rPr lang="en-GB" baseline="0" dirty="0"/>
              <a:t>Most of us may revise in our room – it can be the place where you feel you have most privacy and quiet space. However, it is important to think about whether it’s the best space for you. Do you get distracted there? Would you be better having someone keep an eye on you? Always consider other places around the house or places such as the local library. You can mix it up and have a variety. Also, consider that your bedroom should be your place of sanctuary. If you are trying to switch off and unwind at the end of the day, your room shouldn’t remind you of exam stress.</a:t>
            </a:r>
          </a:p>
        </p:txBody>
      </p:sp>
      <p:sp>
        <p:nvSpPr>
          <p:cNvPr id="4" name="Slide Number Placeholder 3"/>
          <p:cNvSpPr>
            <a:spLocks noGrp="1"/>
          </p:cNvSpPr>
          <p:nvPr>
            <p:ph type="sldNum" sz="quarter" idx="10"/>
          </p:nvPr>
        </p:nvSpPr>
        <p:spPr/>
        <p:txBody>
          <a:bodyPr/>
          <a:lstStyle/>
          <a:p>
            <a:fld id="{F8764B89-2DC7-41D1-B056-657EE73984BE}" type="slidenum">
              <a:rPr lang="en-GB" smtClean="0"/>
              <a:t>30</a:t>
            </a:fld>
            <a:endParaRPr lang="en-GB" dirty="0"/>
          </a:p>
        </p:txBody>
      </p:sp>
    </p:spTree>
    <p:extLst>
      <p:ext uri="{BB962C8B-B14F-4D97-AF65-F5344CB8AC3E}">
        <p14:creationId xmlns:p14="http://schemas.microsoft.com/office/powerpoint/2010/main" val="28169509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Most important thing</a:t>
            </a:r>
            <a:r>
              <a:rPr lang="en-GB" baseline="0" dirty="0"/>
              <a:t> to do, especially during the exam period, is to look after yourself and be kind to yourself.</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This means eating healthily, staying hydrated, being active, getting lots of sleep and also making time to do things you enjoy and that will help you relax.</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dirty="0"/>
              <a:t>Sleep is really important for concentration and memory. Try to have a healthy night time routine</a:t>
            </a:r>
            <a:r>
              <a:rPr lang="en-GB" baseline="0" dirty="0"/>
              <a:t> away from your phone and staying up late.</a:t>
            </a:r>
          </a:p>
          <a:p>
            <a:endParaRPr lang="en-GB" baseline="0" dirty="0"/>
          </a:p>
          <a:p>
            <a:r>
              <a:rPr lang="en-GB" baseline="0" dirty="0"/>
              <a:t>Exercise will physically tire you and releases endorphins that make you feel good. Also, a nice relaxing hot bath before bed could help as well as non-caffeinated hot drinks before bed like hot chocolate.</a:t>
            </a:r>
          </a:p>
          <a:p>
            <a:endParaRPr lang="en-GB" baseline="0" dirty="0"/>
          </a:p>
          <a:p>
            <a:r>
              <a:rPr lang="en-GB" baseline="0" dirty="0"/>
              <a:t>Make sure if you’re feeling stressed, overwhelmed or too tired to carry on, take a break.</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10"/>
          </p:nvPr>
        </p:nvSpPr>
        <p:spPr/>
        <p:txBody>
          <a:bodyPr/>
          <a:lstStyle/>
          <a:p>
            <a:fld id="{F8764B89-2DC7-41D1-B056-657EE73984BE}" type="slidenum">
              <a:rPr lang="en-GB" smtClean="0"/>
              <a:t>31</a:t>
            </a:fld>
            <a:endParaRPr lang="en-GB" dirty="0"/>
          </a:p>
        </p:txBody>
      </p:sp>
    </p:spTree>
    <p:extLst>
      <p:ext uri="{BB962C8B-B14F-4D97-AF65-F5344CB8AC3E}">
        <p14:creationId xmlns:p14="http://schemas.microsoft.com/office/powerpoint/2010/main" val="31480188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Think about why</a:t>
            </a:r>
            <a:r>
              <a:rPr lang="en-GB" baseline="0" dirty="0"/>
              <a:t> you are working this hard and what you want from all your hard work.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It could be lots of different reasons. Getting your qualifications may be one but essentially</a:t>
            </a:r>
            <a:r>
              <a:rPr lang="en-GB" baseline="0" dirty="0"/>
              <a:t> gaining those qualifications are going to open the doors for other things, and you should think about where that can take you.</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10"/>
          </p:nvPr>
        </p:nvSpPr>
        <p:spPr/>
        <p:txBody>
          <a:bodyPr/>
          <a:lstStyle/>
          <a:p>
            <a:fld id="{F8764B89-2DC7-41D1-B056-657EE73984BE}" type="slidenum">
              <a:rPr lang="en-GB" smtClean="0"/>
              <a:t>32</a:t>
            </a:fld>
            <a:endParaRPr lang="en-GB" dirty="0"/>
          </a:p>
        </p:txBody>
      </p:sp>
    </p:spTree>
    <p:extLst>
      <p:ext uri="{BB962C8B-B14F-4D97-AF65-F5344CB8AC3E}">
        <p14:creationId xmlns:p14="http://schemas.microsoft.com/office/powerpoint/2010/main" val="42915110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Run</a:t>
            </a:r>
            <a:r>
              <a:rPr lang="en-GB" baseline="0" dirty="0"/>
              <a:t> through the slide to recap and take questions</a:t>
            </a:r>
            <a:endParaRPr lang="en-GB" dirty="0"/>
          </a:p>
        </p:txBody>
      </p:sp>
      <p:sp>
        <p:nvSpPr>
          <p:cNvPr id="4" name="Slide Number Placeholder 3"/>
          <p:cNvSpPr>
            <a:spLocks noGrp="1"/>
          </p:cNvSpPr>
          <p:nvPr>
            <p:ph type="sldNum" sz="quarter" idx="10"/>
          </p:nvPr>
        </p:nvSpPr>
        <p:spPr/>
        <p:txBody>
          <a:bodyPr/>
          <a:lstStyle/>
          <a:p>
            <a:fld id="{F8764B89-2DC7-41D1-B056-657EE73984BE}" type="slidenum">
              <a:rPr lang="en-GB" smtClean="0"/>
              <a:t>33</a:t>
            </a:fld>
            <a:endParaRPr lang="en-GB" dirty="0"/>
          </a:p>
        </p:txBody>
      </p:sp>
    </p:spTree>
    <p:extLst>
      <p:ext uri="{BB962C8B-B14F-4D97-AF65-F5344CB8AC3E}">
        <p14:creationId xmlns:p14="http://schemas.microsoft.com/office/powerpoint/2010/main" val="28653795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Thank you very much for listening. Does anybody</a:t>
            </a:r>
            <a:r>
              <a:rPr lang="en-GB" baseline="0" dirty="0"/>
              <a:t> have any questions?</a:t>
            </a:r>
            <a:endParaRPr lang="en-GB" dirty="0"/>
          </a:p>
        </p:txBody>
      </p:sp>
      <p:sp>
        <p:nvSpPr>
          <p:cNvPr id="4" name="Slide Number Placeholder 3"/>
          <p:cNvSpPr>
            <a:spLocks noGrp="1"/>
          </p:cNvSpPr>
          <p:nvPr>
            <p:ph type="sldNum" sz="quarter" idx="10"/>
          </p:nvPr>
        </p:nvSpPr>
        <p:spPr/>
        <p:txBody>
          <a:bodyPr/>
          <a:lstStyle/>
          <a:p>
            <a:fld id="{F8764B89-2DC7-41D1-B056-657EE73984BE}" type="slidenum">
              <a:rPr lang="en-GB" smtClean="0"/>
              <a:t>34</a:t>
            </a:fld>
            <a:endParaRPr lang="en-GB" dirty="0"/>
          </a:p>
        </p:txBody>
      </p:sp>
    </p:spTree>
    <p:extLst>
      <p:ext uri="{BB962C8B-B14F-4D97-AF65-F5344CB8AC3E}">
        <p14:creationId xmlns:p14="http://schemas.microsoft.com/office/powerpoint/2010/main" val="5833610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purple bar at the top of the screen times 60 seconds – starts</a:t>
            </a:r>
            <a:r>
              <a:rPr lang="en-GB" baseline="0" dirty="0"/>
              <a:t> automatically at the beginning of the slide</a:t>
            </a:r>
            <a:endParaRPr lang="en-GB" dirty="0"/>
          </a:p>
        </p:txBody>
      </p:sp>
      <p:sp>
        <p:nvSpPr>
          <p:cNvPr id="4" name="Slide Number Placeholder 3"/>
          <p:cNvSpPr>
            <a:spLocks noGrp="1"/>
          </p:cNvSpPr>
          <p:nvPr>
            <p:ph type="sldNum" sz="quarter" idx="10"/>
          </p:nvPr>
        </p:nvSpPr>
        <p:spPr/>
        <p:txBody>
          <a:bodyPr/>
          <a:lstStyle/>
          <a:p>
            <a:fld id="{F8764B89-2DC7-41D1-B056-657EE73984BE}" type="slidenum">
              <a:rPr lang="en-GB" smtClean="0"/>
              <a:t>4</a:t>
            </a:fld>
            <a:endParaRPr lang="en-GB" dirty="0"/>
          </a:p>
        </p:txBody>
      </p:sp>
    </p:spTree>
    <p:extLst>
      <p:ext uri="{BB962C8B-B14F-4D97-AF65-F5344CB8AC3E}">
        <p14:creationId xmlns:p14="http://schemas.microsoft.com/office/powerpoint/2010/main" val="19321157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Timer will start automatically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 further 60 seconds is</a:t>
            </a:r>
            <a:r>
              <a:rPr lang="en-GB" baseline="0" dirty="0"/>
              <a:t> given to students to see how many they can write down. After the time, ask students how many answers they think they have. </a:t>
            </a:r>
            <a:endParaRPr lang="en-GB" dirty="0"/>
          </a:p>
          <a:p>
            <a:endParaRPr lang="en-GB" dirty="0"/>
          </a:p>
        </p:txBody>
      </p:sp>
      <p:sp>
        <p:nvSpPr>
          <p:cNvPr id="4" name="Slide Number Placeholder 3"/>
          <p:cNvSpPr>
            <a:spLocks noGrp="1"/>
          </p:cNvSpPr>
          <p:nvPr>
            <p:ph type="sldNum" sz="quarter" idx="10"/>
          </p:nvPr>
        </p:nvSpPr>
        <p:spPr/>
        <p:txBody>
          <a:bodyPr/>
          <a:lstStyle/>
          <a:p>
            <a:fld id="{F8764B89-2DC7-41D1-B056-657EE73984BE}" type="slidenum">
              <a:rPr lang="en-GB" smtClean="0"/>
              <a:t>5</a:t>
            </a:fld>
            <a:endParaRPr lang="en-GB" dirty="0"/>
          </a:p>
        </p:txBody>
      </p:sp>
    </p:spTree>
    <p:extLst>
      <p:ext uri="{BB962C8B-B14F-4D97-AF65-F5344CB8AC3E}">
        <p14:creationId xmlns:p14="http://schemas.microsoft.com/office/powerpoint/2010/main" val="38543690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Get students to check their answers – did they get many? Possibly ask how many got 10 or above (put their hands up). Keep increasing number and get students to lower their hands as you go through. The average that students tend to get it 15. The most someone has got so far is 19. (There are 48 items).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Were there any they put on their list that weren’t originally there? Because we sometimes make assumptions when we see a number of items that connecting items may be there. This is sometimes a good exam technique – we can take a logical guess as to what the answer might be, this is better than no answer at all.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Ask students how they went about remembering them – did they use any methods? (Will come on to </a:t>
            </a:r>
            <a:r>
              <a:rPr lang="en-GB" baseline="0" dirty="0" err="1"/>
              <a:t>to</a:t>
            </a:r>
            <a:r>
              <a:rPr lang="en-GB" baseline="0" dirty="0"/>
              <a:t> other methods as we go through the presentation).</a:t>
            </a:r>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F8764B89-2DC7-41D1-B056-657EE73984BE}" type="slidenum">
              <a:rPr lang="en-GB" smtClean="0"/>
              <a:t>6</a:t>
            </a:fld>
            <a:endParaRPr lang="en-GB" dirty="0"/>
          </a:p>
        </p:txBody>
      </p:sp>
    </p:spTree>
    <p:extLst>
      <p:ext uri="{BB962C8B-B14F-4D97-AF65-F5344CB8AC3E}">
        <p14:creationId xmlns:p14="http://schemas.microsoft.com/office/powerpoint/2010/main" val="12715870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Sometimes we pick out the items tat most appeal</a:t>
            </a:r>
            <a:r>
              <a:rPr lang="en-GB" baseline="0" dirty="0"/>
              <a:t> to us, sometimes we use other methods too.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10"/>
          </p:nvPr>
        </p:nvSpPr>
        <p:spPr/>
        <p:txBody>
          <a:bodyPr/>
          <a:lstStyle/>
          <a:p>
            <a:fld id="{F8764B89-2DC7-41D1-B056-657EE73984BE}" type="slidenum">
              <a:rPr lang="en-GB" smtClean="0"/>
              <a:t>7</a:t>
            </a:fld>
            <a:endParaRPr lang="en-GB" dirty="0"/>
          </a:p>
        </p:txBody>
      </p:sp>
    </p:spTree>
    <p:extLst>
      <p:ext uri="{BB962C8B-B14F-4D97-AF65-F5344CB8AC3E}">
        <p14:creationId xmlns:p14="http://schemas.microsoft.com/office/powerpoint/2010/main" val="41848704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Memory chunking</a:t>
            </a:r>
            <a:r>
              <a:rPr lang="en-GB" baseline="0" dirty="0"/>
              <a:t> is when we try to process large amounts of information into smaller chunks to help us remember information. We can use this as a memorisation technique or simply as a way to organise our revision to make it more memorable and easier to manage</a:t>
            </a:r>
            <a:endParaRPr lang="en-GB" dirty="0"/>
          </a:p>
          <a:p>
            <a:endParaRPr lang="en-GB" dirty="0"/>
          </a:p>
        </p:txBody>
      </p:sp>
      <p:sp>
        <p:nvSpPr>
          <p:cNvPr id="4" name="Slide Number Placeholder 3"/>
          <p:cNvSpPr>
            <a:spLocks noGrp="1"/>
          </p:cNvSpPr>
          <p:nvPr>
            <p:ph type="sldNum" sz="quarter" idx="10"/>
          </p:nvPr>
        </p:nvSpPr>
        <p:spPr/>
        <p:txBody>
          <a:bodyPr/>
          <a:lstStyle/>
          <a:p>
            <a:fld id="{F8764B89-2DC7-41D1-B056-657EE73984BE}" type="slidenum">
              <a:rPr lang="en-GB" smtClean="0"/>
              <a:t>8</a:t>
            </a:fld>
            <a:endParaRPr lang="en-GB" dirty="0"/>
          </a:p>
        </p:txBody>
      </p:sp>
    </p:spTree>
    <p:extLst>
      <p:ext uri="{BB962C8B-B14F-4D97-AF65-F5344CB8AC3E}">
        <p14:creationId xmlns:p14="http://schemas.microsoft.com/office/powerpoint/2010/main" val="35469063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Interestingly, some people will argue</a:t>
            </a:r>
            <a:r>
              <a:rPr lang="en-GB" baseline="0" dirty="0"/>
              <a:t> that a pineapple is green or that croissants are brown.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That doesn’t matter, It’s about making connections that work for you and memory chunking in a way that is memorable for you. Once our understanding of the information we want to revise is accurate, our revision can begin.</a:t>
            </a:r>
            <a:endParaRPr lang="en-GB" dirty="0"/>
          </a:p>
        </p:txBody>
      </p:sp>
      <p:sp>
        <p:nvSpPr>
          <p:cNvPr id="4" name="Slide Number Placeholder 3"/>
          <p:cNvSpPr>
            <a:spLocks noGrp="1"/>
          </p:cNvSpPr>
          <p:nvPr>
            <p:ph type="sldNum" sz="quarter" idx="10"/>
          </p:nvPr>
        </p:nvSpPr>
        <p:spPr/>
        <p:txBody>
          <a:bodyPr/>
          <a:lstStyle/>
          <a:p>
            <a:fld id="{F8764B89-2DC7-41D1-B056-657EE73984BE}" type="slidenum">
              <a:rPr lang="en-GB" smtClean="0"/>
              <a:t>9</a:t>
            </a:fld>
            <a:endParaRPr lang="en-GB" dirty="0"/>
          </a:p>
        </p:txBody>
      </p:sp>
    </p:spTree>
    <p:extLst>
      <p:ext uri="{BB962C8B-B14F-4D97-AF65-F5344CB8AC3E}">
        <p14:creationId xmlns:p14="http://schemas.microsoft.com/office/powerpoint/2010/main" val="4860956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AB31783B-B81A-4B51-8184-CF9011A4B98D}" type="datetimeFigureOut">
              <a:rPr lang="en-GB" smtClean="0"/>
              <a:t>29/11/2023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9D9C8B8D-45C3-4FAC-A7D7-AF264CAE7C3C}" type="slidenum">
              <a:rPr lang="en-GB" smtClean="0"/>
              <a:t>‹#›</a:t>
            </a:fld>
            <a:endParaRPr lang="en-GB" dirty="0"/>
          </a:p>
        </p:txBody>
      </p:sp>
    </p:spTree>
    <p:extLst>
      <p:ext uri="{BB962C8B-B14F-4D97-AF65-F5344CB8AC3E}">
        <p14:creationId xmlns:p14="http://schemas.microsoft.com/office/powerpoint/2010/main" val="8878864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B31783B-B81A-4B51-8184-CF9011A4B98D}" type="datetimeFigureOut">
              <a:rPr lang="en-GB" smtClean="0"/>
              <a:t>29/11/2023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9D9C8B8D-45C3-4FAC-A7D7-AF264CAE7C3C}" type="slidenum">
              <a:rPr lang="en-GB" smtClean="0"/>
              <a:t>‹#›</a:t>
            </a:fld>
            <a:endParaRPr lang="en-GB" dirty="0"/>
          </a:p>
        </p:txBody>
      </p:sp>
    </p:spTree>
    <p:extLst>
      <p:ext uri="{BB962C8B-B14F-4D97-AF65-F5344CB8AC3E}">
        <p14:creationId xmlns:p14="http://schemas.microsoft.com/office/powerpoint/2010/main" val="37706445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B31783B-B81A-4B51-8184-CF9011A4B98D}" type="datetimeFigureOut">
              <a:rPr lang="en-GB" smtClean="0"/>
              <a:t>29/11/2023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9D9C8B8D-45C3-4FAC-A7D7-AF264CAE7C3C}" type="slidenum">
              <a:rPr lang="en-GB" smtClean="0"/>
              <a:t>‹#›</a:t>
            </a:fld>
            <a:endParaRPr lang="en-GB" dirty="0"/>
          </a:p>
        </p:txBody>
      </p:sp>
    </p:spTree>
    <p:extLst>
      <p:ext uri="{BB962C8B-B14F-4D97-AF65-F5344CB8AC3E}">
        <p14:creationId xmlns:p14="http://schemas.microsoft.com/office/powerpoint/2010/main" val="38951827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0416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B31783B-B81A-4B51-8184-CF9011A4B98D}" type="datetimeFigureOut">
              <a:rPr lang="en-GB" smtClean="0"/>
              <a:t>29/11/2023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9D9C8B8D-45C3-4FAC-A7D7-AF264CAE7C3C}" type="slidenum">
              <a:rPr lang="en-GB" smtClean="0"/>
              <a:t>‹#›</a:t>
            </a:fld>
            <a:endParaRPr lang="en-GB" dirty="0"/>
          </a:p>
        </p:txBody>
      </p:sp>
    </p:spTree>
    <p:extLst>
      <p:ext uri="{BB962C8B-B14F-4D97-AF65-F5344CB8AC3E}">
        <p14:creationId xmlns:p14="http://schemas.microsoft.com/office/powerpoint/2010/main" val="1105095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B31783B-B81A-4B51-8184-CF9011A4B98D}" type="datetimeFigureOut">
              <a:rPr lang="en-GB" smtClean="0"/>
              <a:t>29/11/2023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9D9C8B8D-45C3-4FAC-A7D7-AF264CAE7C3C}" type="slidenum">
              <a:rPr lang="en-GB" smtClean="0"/>
              <a:t>‹#›</a:t>
            </a:fld>
            <a:endParaRPr lang="en-GB" dirty="0"/>
          </a:p>
        </p:txBody>
      </p:sp>
    </p:spTree>
    <p:extLst>
      <p:ext uri="{BB962C8B-B14F-4D97-AF65-F5344CB8AC3E}">
        <p14:creationId xmlns:p14="http://schemas.microsoft.com/office/powerpoint/2010/main" val="27652570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AB31783B-B81A-4B51-8184-CF9011A4B98D}" type="datetimeFigureOut">
              <a:rPr lang="en-GB" smtClean="0"/>
              <a:t>29/11/2023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9D9C8B8D-45C3-4FAC-A7D7-AF264CAE7C3C}" type="slidenum">
              <a:rPr lang="en-GB" smtClean="0"/>
              <a:t>‹#›</a:t>
            </a:fld>
            <a:endParaRPr lang="en-GB" dirty="0"/>
          </a:p>
        </p:txBody>
      </p:sp>
    </p:spTree>
    <p:extLst>
      <p:ext uri="{BB962C8B-B14F-4D97-AF65-F5344CB8AC3E}">
        <p14:creationId xmlns:p14="http://schemas.microsoft.com/office/powerpoint/2010/main" val="28103722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AB31783B-B81A-4B51-8184-CF9011A4B98D}" type="datetimeFigureOut">
              <a:rPr lang="en-GB" smtClean="0"/>
              <a:t>29/11/2023</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9D9C8B8D-45C3-4FAC-A7D7-AF264CAE7C3C}" type="slidenum">
              <a:rPr lang="en-GB" smtClean="0"/>
              <a:t>‹#›</a:t>
            </a:fld>
            <a:endParaRPr lang="en-GB" dirty="0"/>
          </a:p>
        </p:txBody>
      </p:sp>
    </p:spTree>
    <p:extLst>
      <p:ext uri="{BB962C8B-B14F-4D97-AF65-F5344CB8AC3E}">
        <p14:creationId xmlns:p14="http://schemas.microsoft.com/office/powerpoint/2010/main" val="19544545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AB31783B-B81A-4B51-8184-CF9011A4B98D}" type="datetimeFigureOut">
              <a:rPr lang="en-GB" smtClean="0"/>
              <a:t>29/11/2023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9D9C8B8D-45C3-4FAC-A7D7-AF264CAE7C3C}" type="slidenum">
              <a:rPr lang="en-GB" smtClean="0"/>
              <a:t>‹#›</a:t>
            </a:fld>
            <a:endParaRPr lang="en-GB" dirty="0"/>
          </a:p>
        </p:txBody>
      </p:sp>
    </p:spTree>
    <p:extLst>
      <p:ext uri="{BB962C8B-B14F-4D97-AF65-F5344CB8AC3E}">
        <p14:creationId xmlns:p14="http://schemas.microsoft.com/office/powerpoint/2010/main" val="5625550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31783B-B81A-4B51-8184-CF9011A4B98D}" type="datetimeFigureOut">
              <a:rPr lang="en-GB" smtClean="0"/>
              <a:t>29/11/2023</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9D9C8B8D-45C3-4FAC-A7D7-AF264CAE7C3C}" type="slidenum">
              <a:rPr lang="en-GB" smtClean="0"/>
              <a:t>‹#›</a:t>
            </a:fld>
            <a:endParaRPr lang="en-GB" dirty="0"/>
          </a:p>
        </p:txBody>
      </p:sp>
    </p:spTree>
    <p:extLst>
      <p:ext uri="{BB962C8B-B14F-4D97-AF65-F5344CB8AC3E}">
        <p14:creationId xmlns:p14="http://schemas.microsoft.com/office/powerpoint/2010/main" val="24250388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B31783B-B81A-4B51-8184-CF9011A4B98D}" type="datetimeFigureOut">
              <a:rPr lang="en-GB" smtClean="0"/>
              <a:t>29/11/2023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9D9C8B8D-45C3-4FAC-A7D7-AF264CAE7C3C}" type="slidenum">
              <a:rPr lang="en-GB" smtClean="0"/>
              <a:t>‹#›</a:t>
            </a:fld>
            <a:endParaRPr lang="en-GB" dirty="0"/>
          </a:p>
        </p:txBody>
      </p:sp>
    </p:spTree>
    <p:extLst>
      <p:ext uri="{BB962C8B-B14F-4D97-AF65-F5344CB8AC3E}">
        <p14:creationId xmlns:p14="http://schemas.microsoft.com/office/powerpoint/2010/main" val="38110161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B31783B-B81A-4B51-8184-CF9011A4B98D}" type="datetimeFigureOut">
              <a:rPr lang="en-GB" smtClean="0"/>
              <a:t>29/11/2023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9D9C8B8D-45C3-4FAC-A7D7-AF264CAE7C3C}" type="slidenum">
              <a:rPr lang="en-GB" smtClean="0"/>
              <a:t>‹#›</a:t>
            </a:fld>
            <a:endParaRPr lang="en-GB" dirty="0"/>
          </a:p>
        </p:txBody>
      </p:sp>
    </p:spTree>
    <p:extLst>
      <p:ext uri="{BB962C8B-B14F-4D97-AF65-F5344CB8AC3E}">
        <p14:creationId xmlns:p14="http://schemas.microsoft.com/office/powerpoint/2010/main" val="15375686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31783B-B81A-4B51-8184-CF9011A4B98D}" type="datetimeFigureOut">
              <a:rPr lang="en-GB" smtClean="0"/>
              <a:t>29/11/2023</a:t>
            </a:fld>
            <a:endParaRPr lang="en-GB"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9C8B8D-45C3-4FAC-A7D7-AF264CAE7C3C}" type="slidenum">
              <a:rPr lang="en-GB" smtClean="0"/>
              <a:t>‹#›</a:t>
            </a:fld>
            <a:endParaRPr lang="en-GB" dirty="0"/>
          </a:p>
        </p:txBody>
      </p:sp>
    </p:spTree>
    <p:extLst>
      <p:ext uri="{BB962C8B-B14F-4D97-AF65-F5344CB8AC3E}">
        <p14:creationId xmlns:p14="http://schemas.microsoft.com/office/powerpoint/2010/main" val="16189273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9.xml"/><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28" y="0"/>
            <a:ext cx="12191144" cy="6857615"/>
          </a:xfrm>
          <a:custGeom>
            <a:avLst/>
            <a:gdLst/>
            <a:ahLst/>
            <a:cxnLst/>
            <a:rect l="l" t="t" r="r" b="b"/>
            <a:pathLst>
              <a:path w="20104100" h="11308715">
                <a:moveTo>
                  <a:pt x="0" y="11308556"/>
                </a:moveTo>
                <a:lnTo>
                  <a:pt x="20104099" y="11308556"/>
                </a:lnTo>
                <a:lnTo>
                  <a:pt x="20104099" y="0"/>
                </a:lnTo>
                <a:lnTo>
                  <a:pt x="0" y="0"/>
                </a:lnTo>
                <a:lnTo>
                  <a:pt x="0" y="11308556"/>
                </a:lnTo>
                <a:close/>
              </a:path>
            </a:pathLst>
          </a:custGeom>
          <a:solidFill>
            <a:srgbClr val="1C2723"/>
          </a:solidFill>
        </p:spPr>
        <p:txBody>
          <a:bodyPr wrap="square" lIns="0" tIns="0" rIns="0" bIns="0" rtlCol="0"/>
          <a:lstStyle/>
          <a:p>
            <a:endParaRPr sz="1092" dirty="0"/>
          </a:p>
        </p:txBody>
      </p:sp>
      <p:sp>
        <p:nvSpPr>
          <p:cNvPr id="4" name="object 4"/>
          <p:cNvSpPr/>
          <p:nvPr/>
        </p:nvSpPr>
        <p:spPr>
          <a:xfrm>
            <a:off x="7858446" y="603203"/>
            <a:ext cx="816812" cy="750280"/>
          </a:xfrm>
          <a:prstGeom prst="rect">
            <a:avLst/>
          </a:prstGeom>
          <a:blipFill>
            <a:blip r:embed="rId3" cstate="print"/>
            <a:stretch>
              <a:fillRect/>
            </a:stretch>
          </a:blipFill>
        </p:spPr>
        <p:txBody>
          <a:bodyPr wrap="square" lIns="0" tIns="0" rIns="0" bIns="0" rtlCol="0"/>
          <a:lstStyle/>
          <a:p>
            <a:endParaRPr sz="1092" dirty="0"/>
          </a:p>
        </p:txBody>
      </p:sp>
      <p:sp>
        <p:nvSpPr>
          <p:cNvPr id="5" name="object 5"/>
          <p:cNvSpPr/>
          <p:nvPr/>
        </p:nvSpPr>
        <p:spPr>
          <a:xfrm>
            <a:off x="8868369" y="734831"/>
            <a:ext cx="167888" cy="237585"/>
          </a:xfrm>
          <a:custGeom>
            <a:avLst/>
            <a:gdLst/>
            <a:ahLst/>
            <a:cxnLst/>
            <a:rect l="l" t="t" r="r" b="b"/>
            <a:pathLst>
              <a:path w="276859" h="391794">
                <a:moveTo>
                  <a:pt x="152340" y="0"/>
                </a:moveTo>
                <a:lnTo>
                  <a:pt x="0" y="0"/>
                </a:lnTo>
                <a:lnTo>
                  <a:pt x="0" y="391768"/>
                </a:lnTo>
                <a:lnTo>
                  <a:pt x="158340" y="391768"/>
                </a:lnTo>
                <a:lnTo>
                  <a:pt x="170966" y="391313"/>
                </a:lnTo>
                <a:lnTo>
                  <a:pt x="216382" y="380643"/>
                </a:lnTo>
                <a:lnTo>
                  <a:pt x="250733" y="355970"/>
                </a:lnTo>
                <a:lnTo>
                  <a:pt x="263112" y="338335"/>
                </a:lnTo>
                <a:lnTo>
                  <a:pt x="59547" y="338335"/>
                </a:lnTo>
                <a:lnTo>
                  <a:pt x="59547" y="218914"/>
                </a:lnTo>
                <a:lnTo>
                  <a:pt x="256166" y="218914"/>
                </a:lnTo>
                <a:lnTo>
                  <a:pt x="254225" y="216478"/>
                </a:lnTo>
                <a:lnTo>
                  <a:pt x="249656" y="211574"/>
                </a:lnTo>
                <a:lnTo>
                  <a:pt x="217721" y="190517"/>
                </a:lnTo>
                <a:lnTo>
                  <a:pt x="224485" y="187826"/>
                </a:lnTo>
                <a:lnTo>
                  <a:pt x="250491" y="165638"/>
                </a:lnTo>
                <a:lnTo>
                  <a:pt x="59547" y="165638"/>
                </a:lnTo>
                <a:lnTo>
                  <a:pt x="59547" y="53338"/>
                </a:lnTo>
                <a:lnTo>
                  <a:pt x="257588" y="53338"/>
                </a:lnTo>
                <a:lnTo>
                  <a:pt x="252715" y="44333"/>
                </a:lnTo>
                <a:lnTo>
                  <a:pt x="238799" y="28669"/>
                </a:lnTo>
                <a:lnTo>
                  <a:pt x="221567" y="16127"/>
                </a:lnTo>
                <a:lnTo>
                  <a:pt x="201404" y="7168"/>
                </a:lnTo>
                <a:lnTo>
                  <a:pt x="178324" y="1792"/>
                </a:lnTo>
                <a:lnTo>
                  <a:pt x="152340" y="0"/>
                </a:lnTo>
                <a:close/>
              </a:path>
              <a:path w="276859" h="391794">
                <a:moveTo>
                  <a:pt x="256166" y="218914"/>
                </a:moveTo>
                <a:lnTo>
                  <a:pt x="152812" y="218914"/>
                </a:lnTo>
                <a:lnTo>
                  <a:pt x="167623" y="219964"/>
                </a:lnTo>
                <a:lnTo>
                  <a:pt x="180493" y="223093"/>
                </a:lnTo>
                <a:lnTo>
                  <a:pt x="213157" y="254585"/>
                </a:lnTo>
                <a:lnTo>
                  <a:pt x="217354" y="278441"/>
                </a:lnTo>
                <a:lnTo>
                  <a:pt x="216299" y="291010"/>
                </a:lnTo>
                <a:lnTo>
                  <a:pt x="191504" y="328979"/>
                </a:lnTo>
                <a:lnTo>
                  <a:pt x="152812" y="338335"/>
                </a:lnTo>
                <a:lnTo>
                  <a:pt x="263112" y="338335"/>
                </a:lnTo>
                <a:lnTo>
                  <a:pt x="276030" y="294312"/>
                </a:lnTo>
                <a:lnTo>
                  <a:pt x="276567" y="281122"/>
                </a:lnTo>
                <a:lnTo>
                  <a:pt x="276264" y="272041"/>
                </a:lnTo>
                <a:lnTo>
                  <a:pt x="265989" y="233774"/>
                </a:lnTo>
                <a:lnTo>
                  <a:pt x="258536" y="221888"/>
                </a:lnTo>
                <a:lnTo>
                  <a:pt x="256166" y="218914"/>
                </a:lnTo>
                <a:close/>
              </a:path>
              <a:path w="276859" h="391794">
                <a:moveTo>
                  <a:pt x="257588" y="53338"/>
                </a:moveTo>
                <a:lnTo>
                  <a:pt x="147471" y="53338"/>
                </a:lnTo>
                <a:lnTo>
                  <a:pt x="161014" y="54251"/>
                </a:lnTo>
                <a:lnTo>
                  <a:pt x="173193" y="56976"/>
                </a:lnTo>
                <a:lnTo>
                  <a:pt x="206709" y="85278"/>
                </a:lnTo>
                <a:lnTo>
                  <a:pt x="210977" y="109473"/>
                </a:lnTo>
                <a:lnTo>
                  <a:pt x="209925" y="122377"/>
                </a:lnTo>
                <a:lnTo>
                  <a:pt x="184006" y="157581"/>
                </a:lnTo>
                <a:lnTo>
                  <a:pt x="147471" y="165638"/>
                </a:lnTo>
                <a:lnTo>
                  <a:pt x="250491" y="165638"/>
                </a:lnTo>
                <a:lnTo>
                  <a:pt x="267978" y="129736"/>
                </a:lnTo>
                <a:lnTo>
                  <a:pt x="270504" y="107368"/>
                </a:lnTo>
                <a:lnTo>
                  <a:pt x="268538" y="83629"/>
                </a:lnTo>
                <a:lnTo>
                  <a:pt x="262618" y="62635"/>
                </a:lnTo>
                <a:lnTo>
                  <a:pt x="257588" y="53338"/>
                </a:lnTo>
                <a:close/>
              </a:path>
            </a:pathLst>
          </a:custGeom>
          <a:solidFill>
            <a:srgbClr val="FFFFFF"/>
          </a:solidFill>
        </p:spPr>
        <p:txBody>
          <a:bodyPr wrap="square" lIns="0" tIns="0" rIns="0" bIns="0" rtlCol="0"/>
          <a:lstStyle/>
          <a:p>
            <a:endParaRPr sz="1092" dirty="0"/>
          </a:p>
        </p:txBody>
      </p:sp>
      <p:sp>
        <p:nvSpPr>
          <p:cNvPr id="6" name="object 6"/>
          <p:cNvSpPr/>
          <p:nvPr/>
        </p:nvSpPr>
        <p:spPr>
          <a:xfrm>
            <a:off x="9100812" y="734827"/>
            <a:ext cx="0" cy="237970"/>
          </a:xfrm>
          <a:custGeom>
            <a:avLst/>
            <a:gdLst/>
            <a:ahLst/>
            <a:cxnLst/>
            <a:rect l="l" t="t" r="r" b="b"/>
            <a:pathLst>
              <a:path h="392430">
                <a:moveTo>
                  <a:pt x="0" y="0"/>
                </a:moveTo>
                <a:lnTo>
                  <a:pt x="0" y="391810"/>
                </a:lnTo>
              </a:path>
            </a:pathLst>
          </a:custGeom>
          <a:ln w="59432">
            <a:solidFill>
              <a:srgbClr val="FFFFFF"/>
            </a:solidFill>
          </a:ln>
        </p:spPr>
        <p:txBody>
          <a:bodyPr wrap="square" lIns="0" tIns="0" rIns="0" bIns="0" rtlCol="0"/>
          <a:lstStyle/>
          <a:p>
            <a:endParaRPr sz="1092" dirty="0"/>
          </a:p>
        </p:txBody>
      </p:sp>
      <p:sp>
        <p:nvSpPr>
          <p:cNvPr id="7" name="object 7"/>
          <p:cNvSpPr/>
          <p:nvPr/>
        </p:nvSpPr>
        <p:spPr>
          <a:xfrm>
            <a:off x="9174318" y="734800"/>
            <a:ext cx="173279" cy="237970"/>
          </a:xfrm>
          <a:custGeom>
            <a:avLst/>
            <a:gdLst/>
            <a:ahLst/>
            <a:cxnLst/>
            <a:rect l="l" t="t" r="r" b="b"/>
            <a:pathLst>
              <a:path w="285750" h="392430">
                <a:moveTo>
                  <a:pt x="151754" y="0"/>
                </a:moveTo>
                <a:lnTo>
                  <a:pt x="0" y="0"/>
                </a:lnTo>
                <a:lnTo>
                  <a:pt x="0" y="391862"/>
                </a:lnTo>
                <a:lnTo>
                  <a:pt x="59380" y="391862"/>
                </a:lnTo>
                <a:lnTo>
                  <a:pt x="59380" y="226757"/>
                </a:lnTo>
                <a:lnTo>
                  <a:pt x="199535" y="226757"/>
                </a:lnTo>
                <a:lnTo>
                  <a:pt x="195323" y="218663"/>
                </a:lnTo>
                <a:lnTo>
                  <a:pt x="211119" y="212815"/>
                </a:lnTo>
                <a:lnTo>
                  <a:pt x="225601" y="204975"/>
                </a:lnTo>
                <a:lnTo>
                  <a:pt x="238822" y="195065"/>
                </a:lnTo>
                <a:lnTo>
                  <a:pt x="250830" y="183010"/>
                </a:lnTo>
                <a:lnTo>
                  <a:pt x="255567" y="176225"/>
                </a:lnTo>
                <a:lnTo>
                  <a:pt x="59380" y="176225"/>
                </a:lnTo>
                <a:lnTo>
                  <a:pt x="59380" y="53391"/>
                </a:lnTo>
                <a:lnTo>
                  <a:pt x="257090" y="53391"/>
                </a:lnTo>
                <a:lnTo>
                  <a:pt x="254378" y="48858"/>
                </a:lnTo>
                <a:lnTo>
                  <a:pt x="222847" y="18821"/>
                </a:lnTo>
                <a:lnTo>
                  <a:pt x="178372" y="2209"/>
                </a:lnTo>
                <a:lnTo>
                  <a:pt x="165416" y="563"/>
                </a:lnTo>
                <a:lnTo>
                  <a:pt x="151754" y="0"/>
                </a:lnTo>
                <a:close/>
              </a:path>
              <a:path w="285750" h="392430">
                <a:moveTo>
                  <a:pt x="199535" y="226757"/>
                </a:moveTo>
                <a:lnTo>
                  <a:pt x="133629" y="226757"/>
                </a:lnTo>
                <a:lnTo>
                  <a:pt x="216255" y="391862"/>
                </a:lnTo>
                <a:lnTo>
                  <a:pt x="285446" y="391862"/>
                </a:lnTo>
                <a:lnTo>
                  <a:pt x="199535" y="226757"/>
                </a:lnTo>
                <a:close/>
              </a:path>
              <a:path w="285750" h="392430">
                <a:moveTo>
                  <a:pt x="257090" y="53391"/>
                </a:moveTo>
                <a:lnTo>
                  <a:pt x="147388" y="53391"/>
                </a:lnTo>
                <a:lnTo>
                  <a:pt x="161543" y="54432"/>
                </a:lnTo>
                <a:lnTo>
                  <a:pt x="174227" y="57527"/>
                </a:lnTo>
                <a:lnTo>
                  <a:pt x="209290" y="89125"/>
                </a:lnTo>
                <a:lnTo>
                  <a:pt x="213972" y="115190"/>
                </a:lnTo>
                <a:lnTo>
                  <a:pt x="212795" y="128922"/>
                </a:lnTo>
                <a:lnTo>
                  <a:pt x="185510" y="167244"/>
                </a:lnTo>
                <a:lnTo>
                  <a:pt x="147388" y="176225"/>
                </a:lnTo>
                <a:lnTo>
                  <a:pt x="255567" y="176225"/>
                </a:lnTo>
                <a:lnTo>
                  <a:pt x="260613" y="168998"/>
                </a:lnTo>
                <a:lnTo>
                  <a:pt x="267659" y="152922"/>
                </a:lnTo>
                <a:lnTo>
                  <a:pt x="271921" y="134748"/>
                </a:lnTo>
                <a:lnTo>
                  <a:pt x="273352" y="114446"/>
                </a:lnTo>
                <a:lnTo>
                  <a:pt x="272828" y="102289"/>
                </a:lnTo>
                <a:lnTo>
                  <a:pt x="271244" y="90612"/>
                </a:lnTo>
                <a:lnTo>
                  <a:pt x="268586" y="79387"/>
                </a:lnTo>
                <a:lnTo>
                  <a:pt x="264840" y="68584"/>
                </a:lnTo>
                <a:lnTo>
                  <a:pt x="260054" y="58343"/>
                </a:lnTo>
                <a:lnTo>
                  <a:pt x="257090" y="53391"/>
                </a:lnTo>
                <a:close/>
              </a:path>
            </a:pathLst>
          </a:custGeom>
          <a:solidFill>
            <a:srgbClr val="FFFFFF"/>
          </a:solidFill>
        </p:spPr>
        <p:txBody>
          <a:bodyPr wrap="square" lIns="0" tIns="0" rIns="0" bIns="0" rtlCol="0"/>
          <a:lstStyle/>
          <a:p>
            <a:endParaRPr sz="1092" dirty="0"/>
          </a:p>
        </p:txBody>
      </p:sp>
      <p:sp>
        <p:nvSpPr>
          <p:cNvPr id="8" name="object 8"/>
          <p:cNvSpPr/>
          <p:nvPr/>
        </p:nvSpPr>
        <p:spPr>
          <a:xfrm>
            <a:off x="9386169" y="734797"/>
            <a:ext cx="209475" cy="237970"/>
          </a:xfrm>
          <a:custGeom>
            <a:avLst/>
            <a:gdLst/>
            <a:ahLst/>
            <a:cxnLst/>
            <a:rect l="l" t="t" r="r" b="b"/>
            <a:pathLst>
              <a:path w="345440" h="392430">
                <a:moveTo>
                  <a:pt x="59359" y="0"/>
                </a:moveTo>
                <a:lnTo>
                  <a:pt x="0" y="0"/>
                </a:lnTo>
                <a:lnTo>
                  <a:pt x="0" y="391872"/>
                </a:lnTo>
                <a:lnTo>
                  <a:pt x="59359" y="391872"/>
                </a:lnTo>
                <a:lnTo>
                  <a:pt x="59359" y="129880"/>
                </a:lnTo>
                <a:lnTo>
                  <a:pt x="120330" y="129880"/>
                </a:lnTo>
                <a:lnTo>
                  <a:pt x="59359" y="0"/>
                </a:lnTo>
                <a:close/>
              </a:path>
              <a:path w="345440" h="392430">
                <a:moveTo>
                  <a:pt x="345382" y="129880"/>
                </a:moveTo>
                <a:lnTo>
                  <a:pt x="285907" y="129880"/>
                </a:lnTo>
                <a:lnTo>
                  <a:pt x="285907" y="391872"/>
                </a:lnTo>
                <a:lnTo>
                  <a:pt x="345382" y="391872"/>
                </a:lnTo>
                <a:lnTo>
                  <a:pt x="345382" y="129880"/>
                </a:lnTo>
                <a:close/>
              </a:path>
              <a:path w="345440" h="392430">
                <a:moveTo>
                  <a:pt x="120330" y="129880"/>
                </a:moveTo>
                <a:lnTo>
                  <a:pt x="59359" y="129880"/>
                </a:lnTo>
                <a:lnTo>
                  <a:pt x="151806" y="320848"/>
                </a:lnTo>
                <a:lnTo>
                  <a:pt x="195857" y="320848"/>
                </a:lnTo>
                <a:lnTo>
                  <a:pt x="232212" y="243751"/>
                </a:lnTo>
                <a:lnTo>
                  <a:pt x="173785" y="243751"/>
                </a:lnTo>
                <a:lnTo>
                  <a:pt x="120330" y="129880"/>
                </a:lnTo>
                <a:close/>
              </a:path>
              <a:path w="345440" h="392430">
                <a:moveTo>
                  <a:pt x="345382" y="0"/>
                </a:moveTo>
                <a:lnTo>
                  <a:pt x="285907" y="0"/>
                </a:lnTo>
                <a:lnTo>
                  <a:pt x="173785" y="243751"/>
                </a:lnTo>
                <a:lnTo>
                  <a:pt x="232212" y="243751"/>
                </a:lnTo>
                <a:lnTo>
                  <a:pt x="285907" y="129880"/>
                </a:lnTo>
                <a:lnTo>
                  <a:pt x="345382" y="129880"/>
                </a:lnTo>
                <a:lnTo>
                  <a:pt x="345382" y="0"/>
                </a:lnTo>
                <a:close/>
              </a:path>
            </a:pathLst>
          </a:custGeom>
          <a:solidFill>
            <a:srgbClr val="FFFFFF"/>
          </a:solidFill>
        </p:spPr>
        <p:txBody>
          <a:bodyPr wrap="square" lIns="0" tIns="0" rIns="0" bIns="0" rtlCol="0"/>
          <a:lstStyle/>
          <a:p>
            <a:endParaRPr sz="1092" dirty="0"/>
          </a:p>
        </p:txBody>
      </p:sp>
      <p:sp>
        <p:nvSpPr>
          <p:cNvPr id="9" name="object 9"/>
          <p:cNvSpPr/>
          <p:nvPr/>
        </p:nvSpPr>
        <p:spPr>
          <a:xfrm>
            <a:off x="9668694" y="734827"/>
            <a:ext cx="0" cy="237970"/>
          </a:xfrm>
          <a:custGeom>
            <a:avLst/>
            <a:gdLst/>
            <a:ahLst/>
            <a:cxnLst/>
            <a:rect l="l" t="t" r="r" b="b"/>
            <a:pathLst>
              <a:path h="392430">
                <a:moveTo>
                  <a:pt x="0" y="0"/>
                </a:moveTo>
                <a:lnTo>
                  <a:pt x="0" y="391810"/>
                </a:lnTo>
              </a:path>
            </a:pathLst>
          </a:custGeom>
          <a:ln w="59401">
            <a:solidFill>
              <a:srgbClr val="FFFFFF"/>
            </a:solidFill>
          </a:ln>
        </p:spPr>
        <p:txBody>
          <a:bodyPr wrap="square" lIns="0" tIns="0" rIns="0" bIns="0" rtlCol="0"/>
          <a:lstStyle/>
          <a:p>
            <a:endParaRPr sz="1092" dirty="0"/>
          </a:p>
        </p:txBody>
      </p:sp>
      <p:sp>
        <p:nvSpPr>
          <p:cNvPr id="10" name="object 10"/>
          <p:cNvSpPr/>
          <p:nvPr/>
        </p:nvSpPr>
        <p:spPr>
          <a:xfrm>
            <a:off x="9742148" y="734800"/>
            <a:ext cx="179055" cy="237970"/>
          </a:xfrm>
          <a:custGeom>
            <a:avLst/>
            <a:gdLst/>
            <a:ahLst/>
            <a:cxnLst/>
            <a:rect l="l" t="t" r="r" b="b"/>
            <a:pathLst>
              <a:path w="295275" h="392430">
                <a:moveTo>
                  <a:pt x="54375" y="0"/>
                </a:moveTo>
                <a:lnTo>
                  <a:pt x="0" y="0"/>
                </a:lnTo>
                <a:lnTo>
                  <a:pt x="0" y="391862"/>
                </a:lnTo>
                <a:lnTo>
                  <a:pt x="59317" y="391862"/>
                </a:lnTo>
                <a:lnTo>
                  <a:pt x="59317" y="116205"/>
                </a:lnTo>
                <a:lnTo>
                  <a:pt x="130823" y="116205"/>
                </a:lnTo>
                <a:lnTo>
                  <a:pt x="54375" y="0"/>
                </a:lnTo>
                <a:close/>
              </a:path>
              <a:path w="295275" h="392430">
                <a:moveTo>
                  <a:pt x="130823" y="116205"/>
                </a:moveTo>
                <a:lnTo>
                  <a:pt x="59317" y="116205"/>
                </a:lnTo>
                <a:lnTo>
                  <a:pt x="240369" y="391862"/>
                </a:lnTo>
                <a:lnTo>
                  <a:pt x="294902" y="391862"/>
                </a:lnTo>
                <a:lnTo>
                  <a:pt x="294902" y="275049"/>
                </a:lnTo>
                <a:lnTo>
                  <a:pt x="235322" y="275049"/>
                </a:lnTo>
                <a:lnTo>
                  <a:pt x="130823" y="116205"/>
                </a:lnTo>
                <a:close/>
              </a:path>
              <a:path w="295275" h="392430">
                <a:moveTo>
                  <a:pt x="294902" y="0"/>
                </a:moveTo>
                <a:lnTo>
                  <a:pt x="235322" y="0"/>
                </a:lnTo>
                <a:lnTo>
                  <a:pt x="235322" y="275049"/>
                </a:lnTo>
                <a:lnTo>
                  <a:pt x="294902" y="275049"/>
                </a:lnTo>
                <a:lnTo>
                  <a:pt x="294902" y="0"/>
                </a:lnTo>
                <a:close/>
              </a:path>
            </a:pathLst>
          </a:custGeom>
          <a:solidFill>
            <a:srgbClr val="FFFFFF"/>
          </a:solidFill>
        </p:spPr>
        <p:txBody>
          <a:bodyPr wrap="square" lIns="0" tIns="0" rIns="0" bIns="0" rtlCol="0"/>
          <a:lstStyle/>
          <a:p>
            <a:endParaRPr sz="1092" dirty="0"/>
          </a:p>
        </p:txBody>
      </p:sp>
      <p:sp>
        <p:nvSpPr>
          <p:cNvPr id="11" name="object 11"/>
          <p:cNvSpPr/>
          <p:nvPr/>
        </p:nvSpPr>
        <p:spPr>
          <a:xfrm>
            <a:off x="9967774" y="732759"/>
            <a:ext cx="172124" cy="241821"/>
          </a:xfrm>
          <a:custGeom>
            <a:avLst/>
            <a:gdLst/>
            <a:ahLst/>
            <a:cxnLst/>
            <a:rect l="l" t="t" r="r" b="b"/>
            <a:pathLst>
              <a:path w="283844" h="398780">
                <a:moveTo>
                  <a:pt x="140529" y="0"/>
                </a:moveTo>
                <a:lnTo>
                  <a:pt x="96773" y="6065"/>
                </a:lnTo>
                <a:lnTo>
                  <a:pt x="59312" y="24017"/>
                </a:lnTo>
                <a:lnTo>
                  <a:pt x="25018" y="56769"/>
                </a:lnTo>
                <a:lnTo>
                  <a:pt x="6502" y="97690"/>
                </a:lnTo>
                <a:lnTo>
                  <a:pt x="688" y="137221"/>
                </a:lnTo>
                <a:lnTo>
                  <a:pt x="0" y="226116"/>
                </a:lnTo>
                <a:lnTo>
                  <a:pt x="91" y="238291"/>
                </a:lnTo>
                <a:lnTo>
                  <a:pt x="2818" y="282387"/>
                </a:lnTo>
                <a:lnTo>
                  <a:pt x="15905" y="326440"/>
                </a:lnTo>
                <a:lnTo>
                  <a:pt x="48147" y="366297"/>
                </a:lnTo>
                <a:lnTo>
                  <a:pt x="84007" y="387799"/>
                </a:lnTo>
                <a:lnTo>
                  <a:pt x="125469" y="397853"/>
                </a:lnTo>
                <a:lnTo>
                  <a:pt x="140529" y="398532"/>
                </a:lnTo>
                <a:lnTo>
                  <a:pt x="155960" y="397853"/>
                </a:lnTo>
                <a:lnTo>
                  <a:pt x="198904" y="387977"/>
                </a:lnTo>
                <a:lnTo>
                  <a:pt x="236865" y="364781"/>
                </a:lnTo>
                <a:lnTo>
                  <a:pt x="255796" y="344984"/>
                </a:lnTo>
                <a:lnTo>
                  <a:pt x="140529" y="344984"/>
                </a:lnTo>
                <a:lnTo>
                  <a:pt x="131935" y="344621"/>
                </a:lnTo>
                <a:lnTo>
                  <a:pt x="94281" y="331359"/>
                </a:lnTo>
                <a:lnTo>
                  <a:pt x="71034" y="304660"/>
                </a:lnTo>
                <a:lnTo>
                  <a:pt x="67893" y="298640"/>
                </a:lnTo>
                <a:lnTo>
                  <a:pt x="60878" y="258303"/>
                </a:lnTo>
                <a:lnTo>
                  <a:pt x="59247" y="213569"/>
                </a:lnTo>
                <a:lnTo>
                  <a:pt x="59274" y="183481"/>
                </a:lnTo>
                <a:lnTo>
                  <a:pt x="60878" y="140746"/>
                </a:lnTo>
                <a:lnTo>
                  <a:pt x="67893" y="100562"/>
                </a:lnTo>
                <a:lnTo>
                  <a:pt x="71034" y="94468"/>
                </a:lnTo>
                <a:lnTo>
                  <a:pt x="74060" y="88426"/>
                </a:lnTo>
                <a:lnTo>
                  <a:pt x="108049" y="60113"/>
                </a:lnTo>
                <a:lnTo>
                  <a:pt x="140529" y="53579"/>
                </a:lnTo>
                <a:lnTo>
                  <a:pt x="254869" y="53579"/>
                </a:lnTo>
                <a:lnTo>
                  <a:pt x="247341" y="44485"/>
                </a:lnTo>
                <a:lnTo>
                  <a:pt x="208192" y="15064"/>
                </a:lnTo>
                <a:lnTo>
                  <a:pt x="170206" y="2484"/>
                </a:lnTo>
                <a:lnTo>
                  <a:pt x="155786" y="621"/>
                </a:lnTo>
                <a:lnTo>
                  <a:pt x="140529" y="0"/>
                </a:lnTo>
                <a:close/>
              </a:path>
              <a:path w="283844" h="398780">
                <a:moveTo>
                  <a:pt x="283677" y="183481"/>
                </a:moveTo>
                <a:lnTo>
                  <a:pt x="140529" y="183481"/>
                </a:lnTo>
                <a:lnTo>
                  <a:pt x="140529" y="234066"/>
                </a:lnTo>
                <a:lnTo>
                  <a:pt x="224328" y="234066"/>
                </a:lnTo>
                <a:lnTo>
                  <a:pt x="224253" y="258303"/>
                </a:lnTo>
                <a:lnTo>
                  <a:pt x="217238" y="297383"/>
                </a:lnTo>
                <a:lnTo>
                  <a:pt x="191551" y="329336"/>
                </a:lnTo>
                <a:lnTo>
                  <a:pt x="149943" y="344582"/>
                </a:lnTo>
                <a:lnTo>
                  <a:pt x="140529" y="344984"/>
                </a:lnTo>
                <a:lnTo>
                  <a:pt x="255796" y="344984"/>
                </a:lnTo>
                <a:lnTo>
                  <a:pt x="275541" y="307173"/>
                </a:lnTo>
                <a:lnTo>
                  <a:pt x="283158" y="261555"/>
                </a:lnTo>
                <a:lnTo>
                  <a:pt x="283677" y="243259"/>
                </a:lnTo>
                <a:lnTo>
                  <a:pt x="283677" y="183481"/>
                </a:lnTo>
                <a:close/>
              </a:path>
              <a:path w="283844" h="398780">
                <a:moveTo>
                  <a:pt x="254869" y="53579"/>
                </a:moveTo>
                <a:lnTo>
                  <a:pt x="140529" y="53579"/>
                </a:lnTo>
                <a:lnTo>
                  <a:pt x="156325" y="54673"/>
                </a:lnTo>
                <a:lnTo>
                  <a:pt x="170621" y="57989"/>
                </a:lnTo>
                <a:lnTo>
                  <a:pt x="204258" y="81338"/>
                </a:lnTo>
                <a:lnTo>
                  <a:pt x="222977" y="121724"/>
                </a:lnTo>
                <a:lnTo>
                  <a:pt x="283143" y="121724"/>
                </a:lnTo>
                <a:lnTo>
                  <a:pt x="267698" y="74510"/>
                </a:lnTo>
                <a:lnTo>
                  <a:pt x="255009" y="53748"/>
                </a:lnTo>
                <a:lnTo>
                  <a:pt x="254869" y="53579"/>
                </a:lnTo>
                <a:close/>
              </a:path>
            </a:pathLst>
          </a:custGeom>
          <a:solidFill>
            <a:srgbClr val="FFFFFF"/>
          </a:solidFill>
        </p:spPr>
        <p:txBody>
          <a:bodyPr wrap="square" lIns="0" tIns="0" rIns="0" bIns="0" rtlCol="0"/>
          <a:lstStyle/>
          <a:p>
            <a:endParaRPr sz="1092" dirty="0"/>
          </a:p>
        </p:txBody>
      </p:sp>
      <p:sp>
        <p:nvSpPr>
          <p:cNvPr id="12" name="object 12"/>
          <p:cNvSpPr/>
          <p:nvPr/>
        </p:nvSpPr>
        <p:spPr>
          <a:xfrm>
            <a:off x="10204131" y="868733"/>
            <a:ext cx="0" cy="103967"/>
          </a:xfrm>
          <a:custGeom>
            <a:avLst/>
            <a:gdLst/>
            <a:ahLst/>
            <a:cxnLst/>
            <a:rect l="l" t="t" r="r" b="b"/>
            <a:pathLst>
              <a:path h="171450">
                <a:moveTo>
                  <a:pt x="0" y="0"/>
                </a:moveTo>
                <a:lnTo>
                  <a:pt x="0" y="171450"/>
                </a:lnTo>
              </a:path>
            </a:pathLst>
          </a:custGeom>
          <a:ln w="59495">
            <a:solidFill>
              <a:srgbClr val="FFFFFF"/>
            </a:solidFill>
          </a:ln>
        </p:spPr>
        <p:txBody>
          <a:bodyPr wrap="square" lIns="0" tIns="0" rIns="0" bIns="0" rtlCol="0"/>
          <a:lstStyle/>
          <a:p>
            <a:endParaRPr sz="1092" dirty="0"/>
          </a:p>
        </p:txBody>
      </p:sp>
      <p:sp>
        <p:nvSpPr>
          <p:cNvPr id="13" name="object 13"/>
          <p:cNvSpPr/>
          <p:nvPr/>
        </p:nvSpPr>
        <p:spPr>
          <a:xfrm>
            <a:off x="10186092" y="852560"/>
            <a:ext cx="168658" cy="0"/>
          </a:xfrm>
          <a:custGeom>
            <a:avLst/>
            <a:gdLst/>
            <a:ahLst/>
            <a:cxnLst/>
            <a:rect l="l" t="t" r="r" b="b"/>
            <a:pathLst>
              <a:path w="278130">
                <a:moveTo>
                  <a:pt x="0" y="0"/>
                </a:moveTo>
                <a:lnTo>
                  <a:pt x="278012" y="0"/>
                </a:lnTo>
              </a:path>
            </a:pathLst>
          </a:custGeom>
          <a:ln w="53340">
            <a:solidFill>
              <a:srgbClr val="FFFFFF"/>
            </a:solidFill>
          </a:ln>
        </p:spPr>
        <p:txBody>
          <a:bodyPr wrap="square" lIns="0" tIns="0" rIns="0" bIns="0" rtlCol="0"/>
          <a:lstStyle/>
          <a:p>
            <a:endParaRPr sz="1092" dirty="0"/>
          </a:p>
        </p:txBody>
      </p:sp>
      <p:sp>
        <p:nvSpPr>
          <p:cNvPr id="14" name="object 14"/>
          <p:cNvSpPr/>
          <p:nvPr/>
        </p:nvSpPr>
        <p:spPr>
          <a:xfrm>
            <a:off x="10204131" y="734731"/>
            <a:ext cx="0" cy="101657"/>
          </a:xfrm>
          <a:custGeom>
            <a:avLst/>
            <a:gdLst/>
            <a:ahLst/>
            <a:cxnLst/>
            <a:rect l="l" t="t" r="r" b="b"/>
            <a:pathLst>
              <a:path h="167640">
                <a:moveTo>
                  <a:pt x="0" y="0"/>
                </a:moveTo>
                <a:lnTo>
                  <a:pt x="0" y="167640"/>
                </a:lnTo>
              </a:path>
            </a:pathLst>
          </a:custGeom>
          <a:ln w="59495">
            <a:solidFill>
              <a:srgbClr val="FFFFFF"/>
            </a:solidFill>
          </a:ln>
        </p:spPr>
        <p:txBody>
          <a:bodyPr wrap="square" lIns="0" tIns="0" rIns="0" bIns="0" rtlCol="0"/>
          <a:lstStyle/>
          <a:p>
            <a:endParaRPr sz="1092" dirty="0"/>
          </a:p>
        </p:txBody>
      </p:sp>
      <p:sp>
        <p:nvSpPr>
          <p:cNvPr id="15" name="object 15"/>
          <p:cNvSpPr/>
          <p:nvPr/>
        </p:nvSpPr>
        <p:spPr>
          <a:xfrm>
            <a:off x="10336659" y="868650"/>
            <a:ext cx="0" cy="103967"/>
          </a:xfrm>
          <a:custGeom>
            <a:avLst/>
            <a:gdLst/>
            <a:ahLst/>
            <a:cxnLst/>
            <a:rect l="l" t="t" r="r" b="b"/>
            <a:pathLst>
              <a:path h="171450">
                <a:moveTo>
                  <a:pt x="0" y="0"/>
                </a:moveTo>
                <a:lnTo>
                  <a:pt x="0" y="171136"/>
                </a:lnTo>
              </a:path>
            </a:pathLst>
          </a:custGeom>
          <a:ln w="59432">
            <a:solidFill>
              <a:srgbClr val="FFFFFF"/>
            </a:solidFill>
          </a:ln>
        </p:spPr>
        <p:txBody>
          <a:bodyPr wrap="square" lIns="0" tIns="0" rIns="0" bIns="0" rtlCol="0"/>
          <a:lstStyle/>
          <a:p>
            <a:endParaRPr sz="1092" dirty="0"/>
          </a:p>
        </p:txBody>
      </p:sp>
      <p:sp>
        <p:nvSpPr>
          <p:cNvPr id="16" name="object 16"/>
          <p:cNvSpPr/>
          <p:nvPr/>
        </p:nvSpPr>
        <p:spPr>
          <a:xfrm>
            <a:off x="10336659" y="734795"/>
            <a:ext cx="0" cy="101657"/>
          </a:xfrm>
          <a:custGeom>
            <a:avLst/>
            <a:gdLst/>
            <a:ahLst/>
            <a:cxnLst/>
            <a:rect l="l" t="t" r="r" b="b"/>
            <a:pathLst>
              <a:path h="167640">
                <a:moveTo>
                  <a:pt x="0" y="0"/>
                </a:moveTo>
                <a:lnTo>
                  <a:pt x="0" y="167534"/>
                </a:lnTo>
              </a:path>
            </a:pathLst>
          </a:custGeom>
          <a:ln w="59432">
            <a:solidFill>
              <a:srgbClr val="FFFFFF"/>
            </a:solidFill>
          </a:ln>
        </p:spPr>
        <p:txBody>
          <a:bodyPr wrap="square" lIns="0" tIns="0" rIns="0" bIns="0" rtlCol="0"/>
          <a:lstStyle/>
          <a:p>
            <a:endParaRPr sz="1092" dirty="0"/>
          </a:p>
        </p:txBody>
      </p:sp>
      <p:sp>
        <p:nvSpPr>
          <p:cNvPr id="17" name="object 17"/>
          <p:cNvSpPr/>
          <p:nvPr/>
        </p:nvSpPr>
        <p:spPr>
          <a:xfrm>
            <a:off x="10381570" y="734832"/>
            <a:ext cx="203314" cy="237970"/>
          </a:xfrm>
          <a:custGeom>
            <a:avLst/>
            <a:gdLst/>
            <a:ahLst/>
            <a:cxnLst/>
            <a:rect l="l" t="t" r="r" b="b"/>
            <a:pathLst>
              <a:path w="335280" h="392430">
                <a:moveTo>
                  <a:pt x="191481" y="0"/>
                </a:moveTo>
                <a:lnTo>
                  <a:pt x="143618" y="0"/>
                </a:lnTo>
                <a:lnTo>
                  <a:pt x="0" y="391810"/>
                </a:lnTo>
                <a:lnTo>
                  <a:pt x="63338" y="391810"/>
                </a:lnTo>
                <a:lnTo>
                  <a:pt x="90478" y="313205"/>
                </a:lnTo>
                <a:lnTo>
                  <a:pt x="306387" y="313205"/>
                </a:lnTo>
                <a:lnTo>
                  <a:pt x="287829" y="262620"/>
                </a:lnTo>
                <a:lnTo>
                  <a:pt x="107923" y="262620"/>
                </a:lnTo>
                <a:lnTo>
                  <a:pt x="168968" y="88583"/>
                </a:lnTo>
                <a:lnTo>
                  <a:pt x="223979" y="88583"/>
                </a:lnTo>
                <a:lnTo>
                  <a:pt x="191481" y="0"/>
                </a:lnTo>
                <a:close/>
              </a:path>
              <a:path w="335280" h="392430">
                <a:moveTo>
                  <a:pt x="306387" y="313205"/>
                </a:moveTo>
                <a:lnTo>
                  <a:pt x="245050" y="313205"/>
                </a:lnTo>
                <a:lnTo>
                  <a:pt x="271845" y="391810"/>
                </a:lnTo>
                <a:lnTo>
                  <a:pt x="335225" y="391810"/>
                </a:lnTo>
                <a:lnTo>
                  <a:pt x="306387" y="313205"/>
                </a:lnTo>
                <a:close/>
              </a:path>
              <a:path w="335280" h="392430">
                <a:moveTo>
                  <a:pt x="223979" y="88583"/>
                </a:moveTo>
                <a:lnTo>
                  <a:pt x="168968" y="88583"/>
                </a:lnTo>
                <a:lnTo>
                  <a:pt x="228453" y="262620"/>
                </a:lnTo>
                <a:lnTo>
                  <a:pt x="287829" y="262620"/>
                </a:lnTo>
                <a:lnTo>
                  <a:pt x="223979" y="88583"/>
                </a:lnTo>
                <a:close/>
              </a:path>
            </a:pathLst>
          </a:custGeom>
          <a:solidFill>
            <a:srgbClr val="FFFFFF"/>
          </a:solidFill>
        </p:spPr>
        <p:txBody>
          <a:bodyPr wrap="square" lIns="0" tIns="0" rIns="0" bIns="0" rtlCol="0"/>
          <a:lstStyle/>
          <a:p>
            <a:endParaRPr sz="1092" dirty="0"/>
          </a:p>
        </p:txBody>
      </p:sp>
      <p:sp>
        <p:nvSpPr>
          <p:cNvPr id="18" name="object 18"/>
          <p:cNvSpPr/>
          <p:nvPr/>
        </p:nvSpPr>
        <p:spPr>
          <a:xfrm>
            <a:off x="10611888" y="734798"/>
            <a:ext cx="209860" cy="237970"/>
          </a:xfrm>
          <a:custGeom>
            <a:avLst/>
            <a:gdLst/>
            <a:ahLst/>
            <a:cxnLst/>
            <a:rect l="l" t="t" r="r" b="b"/>
            <a:pathLst>
              <a:path w="346075" h="392430">
                <a:moveTo>
                  <a:pt x="59369" y="0"/>
                </a:moveTo>
                <a:lnTo>
                  <a:pt x="0" y="0"/>
                </a:lnTo>
                <a:lnTo>
                  <a:pt x="0" y="391862"/>
                </a:lnTo>
                <a:lnTo>
                  <a:pt x="59369" y="391862"/>
                </a:lnTo>
                <a:lnTo>
                  <a:pt x="59369" y="129880"/>
                </a:lnTo>
                <a:lnTo>
                  <a:pt x="120374" y="129880"/>
                </a:lnTo>
                <a:lnTo>
                  <a:pt x="59369" y="0"/>
                </a:lnTo>
                <a:close/>
              </a:path>
              <a:path w="346075" h="392430">
                <a:moveTo>
                  <a:pt x="345539" y="129880"/>
                </a:moveTo>
                <a:lnTo>
                  <a:pt x="286054" y="129880"/>
                </a:lnTo>
                <a:lnTo>
                  <a:pt x="286054" y="391862"/>
                </a:lnTo>
                <a:lnTo>
                  <a:pt x="345539" y="391862"/>
                </a:lnTo>
                <a:lnTo>
                  <a:pt x="345539" y="129880"/>
                </a:lnTo>
                <a:close/>
              </a:path>
              <a:path w="346075" h="392430">
                <a:moveTo>
                  <a:pt x="120374" y="129880"/>
                </a:moveTo>
                <a:lnTo>
                  <a:pt x="59369" y="129880"/>
                </a:lnTo>
                <a:lnTo>
                  <a:pt x="151691" y="320848"/>
                </a:lnTo>
                <a:lnTo>
                  <a:pt x="195774" y="320848"/>
                </a:lnTo>
                <a:lnTo>
                  <a:pt x="232221" y="243751"/>
                </a:lnTo>
                <a:lnTo>
                  <a:pt x="173858" y="243751"/>
                </a:lnTo>
                <a:lnTo>
                  <a:pt x="120374" y="129880"/>
                </a:lnTo>
                <a:close/>
              </a:path>
              <a:path w="346075" h="392430">
                <a:moveTo>
                  <a:pt x="345539" y="0"/>
                </a:moveTo>
                <a:lnTo>
                  <a:pt x="286054" y="0"/>
                </a:lnTo>
                <a:lnTo>
                  <a:pt x="173858" y="243751"/>
                </a:lnTo>
                <a:lnTo>
                  <a:pt x="232221" y="243751"/>
                </a:lnTo>
                <a:lnTo>
                  <a:pt x="286054" y="129880"/>
                </a:lnTo>
                <a:lnTo>
                  <a:pt x="345539" y="129880"/>
                </a:lnTo>
                <a:lnTo>
                  <a:pt x="345539" y="0"/>
                </a:lnTo>
                <a:close/>
              </a:path>
            </a:pathLst>
          </a:custGeom>
          <a:solidFill>
            <a:srgbClr val="FFFFFF"/>
          </a:solidFill>
        </p:spPr>
        <p:txBody>
          <a:bodyPr wrap="square" lIns="0" tIns="0" rIns="0" bIns="0" rtlCol="0"/>
          <a:lstStyle/>
          <a:p>
            <a:endParaRPr sz="1092" dirty="0"/>
          </a:p>
        </p:txBody>
      </p:sp>
      <p:sp>
        <p:nvSpPr>
          <p:cNvPr id="19" name="object 19"/>
          <p:cNvSpPr/>
          <p:nvPr/>
        </p:nvSpPr>
        <p:spPr>
          <a:xfrm>
            <a:off x="10941201" y="732761"/>
            <a:ext cx="170199" cy="241821"/>
          </a:xfrm>
          <a:custGeom>
            <a:avLst/>
            <a:gdLst/>
            <a:ahLst/>
            <a:cxnLst/>
            <a:rect l="l" t="t" r="r" b="b"/>
            <a:pathLst>
              <a:path w="280669" h="398780">
                <a:moveTo>
                  <a:pt x="140982" y="0"/>
                </a:moveTo>
                <a:lnTo>
                  <a:pt x="97291" y="6051"/>
                </a:lnTo>
                <a:lnTo>
                  <a:pt x="59639" y="23995"/>
                </a:lnTo>
                <a:lnTo>
                  <a:pt x="31062" y="49270"/>
                </a:lnTo>
                <a:lnTo>
                  <a:pt x="9262" y="88870"/>
                </a:lnTo>
                <a:lnTo>
                  <a:pt x="1740" y="126540"/>
                </a:lnTo>
                <a:lnTo>
                  <a:pt x="125" y="172121"/>
                </a:lnTo>
                <a:lnTo>
                  <a:pt x="0" y="213056"/>
                </a:lnTo>
                <a:lnTo>
                  <a:pt x="124" y="226561"/>
                </a:lnTo>
                <a:lnTo>
                  <a:pt x="1740" y="272102"/>
                </a:lnTo>
                <a:lnTo>
                  <a:pt x="9262" y="309741"/>
                </a:lnTo>
                <a:lnTo>
                  <a:pt x="31062" y="349413"/>
                </a:lnTo>
                <a:lnTo>
                  <a:pt x="59639" y="374650"/>
                </a:lnTo>
                <a:lnTo>
                  <a:pt x="97291" y="392471"/>
                </a:lnTo>
                <a:lnTo>
                  <a:pt x="140982" y="398532"/>
                </a:lnTo>
                <a:lnTo>
                  <a:pt x="153892" y="398018"/>
                </a:lnTo>
                <a:lnTo>
                  <a:pt x="201847" y="386390"/>
                </a:lnTo>
                <a:lnTo>
                  <a:pt x="241055" y="359516"/>
                </a:lnTo>
                <a:lnTo>
                  <a:pt x="253329" y="344942"/>
                </a:lnTo>
                <a:lnTo>
                  <a:pt x="140982" y="344942"/>
                </a:lnTo>
                <a:lnTo>
                  <a:pt x="132151" y="344585"/>
                </a:lnTo>
                <a:lnTo>
                  <a:pt x="94624" y="331344"/>
                </a:lnTo>
                <a:lnTo>
                  <a:pt x="67916" y="298587"/>
                </a:lnTo>
                <a:lnTo>
                  <a:pt x="61018" y="258293"/>
                </a:lnTo>
                <a:lnTo>
                  <a:pt x="59408" y="213585"/>
                </a:lnTo>
                <a:lnTo>
                  <a:pt x="59408" y="185129"/>
                </a:lnTo>
                <a:lnTo>
                  <a:pt x="61018" y="140302"/>
                </a:lnTo>
                <a:lnTo>
                  <a:pt x="67916" y="99923"/>
                </a:lnTo>
                <a:lnTo>
                  <a:pt x="71078" y="94101"/>
                </a:lnTo>
                <a:lnTo>
                  <a:pt x="74324" y="87840"/>
                </a:lnTo>
                <a:lnTo>
                  <a:pt x="108208" y="59767"/>
                </a:lnTo>
                <a:lnTo>
                  <a:pt x="140982" y="53527"/>
                </a:lnTo>
                <a:lnTo>
                  <a:pt x="253150" y="53527"/>
                </a:lnTo>
                <a:lnTo>
                  <a:pt x="249623" y="48207"/>
                </a:lnTo>
                <a:lnTo>
                  <a:pt x="232592" y="31088"/>
                </a:lnTo>
                <a:lnTo>
                  <a:pt x="212790" y="17492"/>
                </a:lnTo>
                <a:lnTo>
                  <a:pt x="190945" y="7777"/>
                </a:lnTo>
                <a:lnTo>
                  <a:pt x="167021" y="1944"/>
                </a:lnTo>
                <a:lnTo>
                  <a:pt x="140982" y="0"/>
                </a:lnTo>
                <a:close/>
              </a:path>
              <a:path w="280669" h="398780">
                <a:moveTo>
                  <a:pt x="280517" y="278148"/>
                </a:moveTo>
                <a:lnTo>
                  <a:pt x="220561" y="278148"/>
                </a:lnTo>
                <a:lnTo>
                  <a:pt x="216172" y="292279"/>
                </a:lnTo>
                <a:lnTo>
                  <a:pt x="210235" y="304959"/>
                </a:lnTo>
                <a:lnTo>
                  <a:pt x="182875" y="334508"/>
                </a:lnTo>
                <a:lnTo>
                  <a:pt x="140982" y="344942"/>
                </a:lnTo>
                <a:lnTo>
                  <a:pt x="253329" y="344942"/>
                </a:lnTo>
                <a:lnTo>
                  <a:pt x="273633" y="305563"/>
                </a:lnTo>
                <a:lnTo>
                  <a:pt x="277540" y="292279"/>
                </a:lnTo>
                <a:lnTo>
                  <a:pt x="280517" y="278148"/>
                </a:lnTo>
                <a:close/>
              </a:path>
              <a:path w="280669" h="398780">
                <a:moveTo>
                  <a:pt x="253150" y="53527"/>
                </a:moveTo>
                <a:lnTo>
                  <a:pt x="140982" y="53527"/>
                </a:lnTo>
                <a:lnTo>
                  <a:pt x="156553" y="54669"/>
                </a:lnTo>
                <a:lnTo>
                  <a:pt x="170488" y="58136"/>
                </a:lnTo>
                <a:lnTo>
                  <a:pt x="202315" y="82353"/>
                </a:lnTo>
                <a:lnTo>
                  <a:pt x="219922" y="120561"/>
                </a:lnTo>
                <a:lnTo>
                  <a:pt x="280517" y="120561"/>
                </a:lnTo>
                <a:lnTo>
                  <a:pt x="273587" y="92934"/>
                </a:lnTo>
                <a:lnTo>
                  <a:pt x="263289" y="68819"/>
                </a:lnTo>
                <a:lnTo>
                  <a:pt x="253150" y="53527"/>
                </a:lnTo>
                <a:close/>
              </a:path>
            </a:pathLst>
          </a:custGeom>
          <a:solidFill>
            <a:srgbClr val="FFFFFF"/>
          </a:solidFill>
        </p:spPr>
        <p:txBody>
          <a:bodyPr wrap="square" lIns="0" tIns="0" rIns="0" bIns="0" rtlCol="0"/>
          <a:lstStyle/>
          <a:p>
            <a:endParaRPr sz="1092" dirty="0"/>
          </a:p>
        </p:txBody>
      </p:sp>
      <p:sp>
        <p:nvSpPr>
          <p:cNvPr id="20" name="object 20"/>
          <p:cNvSpPr/>
          <p:nvPr/>
        </p:nvSpPr>
        <p:spPr>
          <a:xfrm>
            <a:off x="11170634" y="734834"/>
            <a:ext cx="0" cy="237970"/>
          </a:xfrm>
          <a:custGeom>
            <a:avLst/>
            <a:gdLst/>
            <a:ahLst/>
            <a:cxnLst/>
            <a:rect l="l" t="t" r="r" b="b"/>
            <a:pathLst>
              <a:path h="392430">
                <a:moveTo>
                  <a:pt x="0" y="0"/>
                </a:moveTo>
                <a:lnTo>
                  <a:pt x="0" y="391810"/>
                </a:lnTo>
              </a:path>
            </a:pathLst>
          </a:custGeom>
          <a:ln w="59307">
            <a:solidFill>
              <a:srgbClr val="FFFFFF"/>
            </a:solidFill>
          </a:ln>
        </p:spPr>
        <p:txBody>
          <a:bodyPr wrap="square" lIns="0" tIns="0" rIns="0" bIns="0" rtlCol="0"/>
          <a:lstStyle/>
          <a:p>
            <a:endParaRPr sz="1092" dirty="0"/>
          </a:p>
        </p:txBody>
      </p:sp>
      <p:sp>
        <p:nvSpPr>
          <p:cNvPr id="21" name="object 21"/>
          <p:cNvSpPr/>
          <p:nvPr/>
        </p:nvSpPr>
        <p:spPr>
          <a:xfrm>
            <a:off x="11306440" y="767177"/>
            <a:ext cx="0" cy="205624"/>
          </a:xfrm>
          <a:custGeom>
            <a:avLst/>
            <a:gdLst/>
            <a:ahLst/>
            <a:cxnLst/>
            <a:rect l="l" t="t" r="r" b="b"/>
            <a:pathLst>
              <a:path h="339090">
                <a:moveTo>
                  <a:pt x="0" y="0"/>
                </a:moveTo>
                <a:lnTo>
                  <a:pt x="0" y="338471"/>
                </a:lnTo>
              </a:path>
            </a:pathLst>
          </a:custGeom>
          <a:ln w="59485">
            <a:solidFill>
              <a:srgbClr val="FFFFFF"/>
            </a:solidFill>
          </a:ln>
        </p:spPr>
        <p:txBody>
          <a:bodyPr wrap="square" lIns="0" tIns="0" rIns="0" bIns="0" rtlCol="0"/>
          <a:lstStyle/>
          <a:p>
            <a:endParaRPr sz="1092" dirty="0"/>
          </a:p>
        </p:txBody>
      </p:sp>
      <p:sp>
        <p:nvSpPr>
          <p:cNvPr id="22" name="object 22"/>
          <p:cNvSpPr/>
          <p:nvPr/>
        </p:nvSpPr>
        <p:spPr>
          <a:xfrm>
            <a:off x="11223111" y="751004"/>
            <a:ext cx="167118" cy="0"/>
          </a:xfrm>
          <a:custGeom>
            <a:avLst/>
            <a:gdLst/>
            <a:ahLst/>
            <a:cxnLst/>
            <a:rect l="l" t="t" r="r" b="b"/>
            <a:pathLst>
              <a:path w="275590">
                <a:moveTo>
                  <a:pt x="0" y="0"/>
                </a:moveTo>
                <a:lnTo>
                  <a:pt x="275080" y="0"/>
                </a:lnTo>
              </a:path>
            </a:pathLst>
          </a:custGeom>
          <a:ln w="53338">
            <a:solidFill>
              <a:srgbClr val="FFFFFF"/>
            </a:solidFill>
          </a:ln>
        </p:spPr>
        <p:txBody>
          <a:bodyPr wrap="square" lIns="0" tIns="0" rIns="0" bIns="0" rtlCol="0"/>
          <a:lstStyle/>
          <a:p>
            <a:endParaRPr sz="1092" dirty="0"/>
          </a:p>
        </p:txBody>
      </p:sp>
      <p:sp>
        <p:nvSpPr>
          <p:cNvPr id="23" name="object 23"/>
          <p:cNvSpPr/>
          <p:nvPr/>
        </p:nvSpPr>
        <p:spPr>
          <a:xfrm>
            <a:off x="11410174" y="734829"/>
            <a:ext cx="178285" cy="237970"/>
          </a:xfrm>
          <a:custGeom>
            <a:avLst/>
            <a:gdLst/>
            <a:ahLst/>
            <a:cxnLst/>
            <a:rect l="l" t="t" r="r" b="b"/>
            <a:pathLst>
              <a:path w="294005" h="392430">
                <a:moveTo>
                  <a:pt x="64856" y="0"/>
                </a:moveTo>
                <a:lnTo>
                  <a:pt x="0" y="0"/>
                </a:lnTo>
                <a:lnTo>
                  <a:pt x="117190" y="230705"/>
                </a:lnTo>
                <a:lnTo>
                  <a:pt x="117190" y="391810"/>
                </a:lnTo>
                <a:lnTo>
                  <a:pt x="176497" y="391810"/>
                </a:lnTo>
                <a:lnTo>
                  <a:pt x="176497" y="230705"/>
                </a:lnTo>
                <a:lnTo>
                  <a:pt x="206250" y="172214"/>
                </a:lnTo>
                <a:lnTo>
                  <a:pt x="146875" y="172214"/>
                </a:lnTo>
                <a:lnTo>
                  <a:pt x="64856" y="0"/>
                </a:lnTo>
                <a:close/>
              </a:path>
              <a:path w="294005" h="392430">
                <a:moveTo>
                  <a:pt x="293854" y="0"/>
                </a:moveTo>
                <a:lnTo>
                  <a:pt x="229061" y="0"/>
                </a:lnTo>
                <a:lnTo>
                  <a:pt x="146875" y="172214"/>
                </a:lnTo>
                <a:lnTo>
                  <a:pt x="206250" y="172214"/>
                </a:lnTo>
                <a:lnTo>
                  <a:pt x="293854" y="0"/>
                </a:lnTo>
                <a:close/>
              </a:path>
            </a:pathLst>
          </a:custGeom>
          <a:solidFill>
            <a:srgbClr val="FFFFFF"/>
          </a:solidFill>
        </p:spPr>
        <p:txBody>
          <a:bodyPr wrap="square" lIns="0" tIns="0" rIns="0" bIns="0" rtlCol="0"/>
          <a:lstStyle/>
          <a:p>
            <a:endParaRPr sz="1092" dirty="0"/>
          </a:p>
        </p:txBody>
      </p:sp>
      <p:sp>
        <p:nvSpPr>
          <p:cNvPr id="24" name="object 24"/>
          <p:cNvSpPr/>
          <p:nvPr/>
        </p:nvSpPr>
        <p:spPr>
          <a:xfrm>
            <a:off x="8867742" y="1058765"/>
            <a:ext cx="144784" cy="203699"/>
          </a:xfrm>
          <a:custGeom>
            <a:avLst/>
            <a:gdLst/>
            <a:ahLst/>
            <a:cxnLst/>
            <a:rect l="l" t="t" r="r" b="b"/>
            <a:pathLst>
              <a:path w="238759" h="335914">
                <a:moveTo>
                  <a:pt x="50364" y="0"/>
                </a:moveTo>
                <a:lnTo>
                  <a:pt x="0" y="0"/>
                </a:lnTo>
                <a:lnTo>
                  <a:pt x="0" y="220611"/>
                </a:lnTo>
                <a:lnTo>
                  <a:pt x="9057" y="267457"/>
                </a:lnTo>
                <a:lnTo>
                  <a:pt x="34145" y="303624"/>
                </a:lnTo>
                <a:lnTo>
                  <a:pt x="71830" y="327058"/>
                </a:lnTo>
                <a:lnTo>
                  <a:pt x="119127" y="335518"/>
                </a:lnTo>
                <a:lnTo>
                  <a:pt x="131450" y="335003"/>
                </a:lnTo>
                <a:lnTo>
                  <a:pt x="176815" y="322470"/>
                </a:lnTo>
                <a:lnTo>
                  <a:pt x="211930" y="295858"/>
                </a:lnTo>
                <a:lnTo>
                  <a:pt x="216358" y="290190"/>
                </a:lnTo>
                <a:lnTo>
                  <a:pt x="119127" y="290190"/>
                </a:lnTo>
                <a:lnTo>
                  <a:pt x="104267" y="288993"/>
                </a:lnTo>
                <a:lnTo>
                  <a:pt x="69003" y="271112"/>
                </a:lnTo>
                <a:lnTo>
                  <a:pt x="51566" y="234125"/>
                </a:lnTo>
                <a:lnTo>
                  <a:pt x="50364" y="218160"/>
                </a:lnTo>
                <a:lnTo>
                  <a:pt x="50364" y="0"/>
                </a:lnTo>
                <a:close/>
              </a:path>
              <a:path w="238759" h="335914">
                <a:moveTo>
                  <a:pt x="238484" y="0"/>
                </a:moveTo>
                <a:lnTo>
                  <a:pt x="188140" y="0"/>
                </a:lnTo>
                <a:lnTo>
                  <a:pt x="188140" y="218160"/>
                </a:lnTo>
                <a:lnTo>
                  <a:pt x="186967" y="234125"/>
                </a:lnTo>
                <a:lnTo>
                  <a:pt x="169324" y="271112"/>
                </a:lnTo>
                <a:lnTo>
                  <a:pt x="133969" y="288993"/>
                </a:lnTo>
                <a:lnTo>
                  <a:pt x="119127" y="290190"/>
                </a:lnTo>
                <a:lnTo>
                  <a:pt x="216358" y="290190"/>
                </a:lnTo>
                <a:lnTo>
                  <a:pt x="236285" y="245129"/>
                </a:lnTo>
                <a:lnTo>
                  <a:pt x="238484" y="220611"/>
                </a:lnTo>
                <a:lnTo>
                  <a:pt x="238484" y="0"/>
                </a:lnTo>
                <a:close/>
              </a:path>
            </a:pathLst>
          </a:custGeom>
          <a:solidFill>
            <a:srgbClr val="FFFFFF"/>
          </a:solidFill>
        </p:spPr>
        <p:txBody>
          <a:bodyPr wrap="square" lIns="0" tIns="0" rIns="0" bIns="0" rtlCol="0"/>
          <a:lstStyle/>
          <a:p>
            <a:endParaRPr sz="1092" dirty="0"/>
          </a:p>
        </p:txBody>
      </p:sp>
      <p:sp>
        <p:nvSpPr>
          <p:cNvPr id="25" name="object 25"/>
          <p:cNvSpPr/>
          <p:nvPr/>
        </p:nvSpPr>
        <p:spPr>
          <a:xfrm>
            <a:off x="9058653" y="1115220"/>
            <a:ext cx="116349" cy="145354"/>
          </a:xfrm>
          <a:prstGeom prst="rect">
            <a:avLst/>
          </a:prstGeom>
          <a:blipFill>
            <a:blip r:embed="rId4" cstate="print"/>
            <a:stretch>
              <a:fillRect/>
            </a:stretch>
          </a:blipFill>
        </p:spPr>
        <p:txBody>
          <a:bodyPr wrap="square" lIns="0" tIns="0" rIns="0" bIns="0" rtlCol="0"/>
          <a:lstStyle/>
          <a:p>
            <a:endParaRPr sz="1092" dirty="0"/>
          </a:p>
        </p:txBody>
      </p:sp>
      <p:sp>
        <p:nvSpPr>
          <p:cNvPr id="26" name="object 26"/>
          <p:cNvSpPr/>
          <p:nvPr/>
        </p:nvSpPr>
        <p:spPr>
          <a:xfrm>
            <a:off x="9210570" y="1058013"/>
            <a:ext cx="30805" cy="30805"/>
          </a:xfrm>
          <a:custGeom>
            <a:avLst/>
            <a:gdLst/>
            <a:ahLst/>
            <a:cxnLst/>
            <a:rect l="l" t="t" r="r" b="b"/>
            <a:pathLst>
              <a:path w="50800" h="50800">
                <a:moveTo>
                  <a:pt x="0" y="50396"/>
                </a:moveTo>
                <a:lnTo>
                  <a:pt x="50490" y="50396"/>
                </a:lnTo>
                <a:lnTo>
                  <a:pt x="50490" y="0"/>
                </a:lnTo>
                <a:lnTo>
                  <a:pt x="0" y="0"/>
                </a:lnTo>
                <a:lnTo>
                  <a:pt x="0" y="50396"/>
                </a:lnTo>
                <a:close/>
              </a:path>
            </a:pathLst>
          </a:custGeom>
          <a:solidFill>
            <a:srgbClr val="FFFFFF"/>
          </a:solidFill>
        </p:spPr>
        <p:txBody>
          <a:bodyPr wrap="square" lIns="0" tIns="0" rIns="0" bIns="0" rtlCol="0"/>
          <a:lstStyle/>
          <a:p>
            <a:endParaRPr sz="1092" dirty="0"/>
          </a:p>
        </p:txBody>
      </p:sp>
      <p:sp>
        <p:nvSpPr>
          <p:cNvPr id="27" name="object 27"/>
          <p:cNvSpPr/>
          <p:nvPr/>
        </p:nvSpPr>
        <p:spPr>
          <a:xfrm>
            <a:off x="9225853" y="1116988"/>
            <a:ext cx="0" cy="143628"/>
          </a:xfrm>
          <a:custGeom>
            <a:avLst/>
            <a:gdLst/>
            <a:ahLst/>
            <a:cxnLst/>
            <a:rect l="l" t="t" r="r" b="b"/>
            <a:pathLst>
              <a:path h="236855">
                <a:moveTo>
                  <a:pt x="0" y="0"/>
                </a:moveTo>
                <a:lnTo>
                  <a:pt x="0" y="236778"/>
                </a:lnTo>
              </a:path>
            </a:pathLst>
          </a:custGeom>
          <a:ln w="47684">
            <a:solidFill>
              <a:srgbClr val="FFFFFF"/>
            </a:solidFill>
          </a:ln>
        </p:spPr>
        <p:txBody>
          <a:bodyPr wrap="square" lIns="0" tIns="0" rIns="0" bIns="0" rtlCol="0"/>
          <a:lstStyle/>
          <a:p>
            <a:endParaRPr sz="1092" dirty="0"/>
          </a:p>
        </p:txBody>
      </p:sp>
      <p:sp>
        <p:nvSpPr>
          <p:cNvPr id="28" name="object 28"/>
          <p:cNvSpPr/>
          <p:nvPr/>
        </p:nvSpPr>
        <p:spPr>
          <a:xfrm>
            <a:off x="9273629" y="1116994"/>
            <a:ext cx="128838" cy="143576"/>
          </a:xfrm>
          <a:prstGeom prst="rect">
            <a:avLst/>
          </a:prstGeom>
          <a:blipFill>
            <a:blip r:embed="rId5" cstate="print"/>
            <a:stretch>
              <a:fillRect/>
            </a:stretch>
          </a:blipFill>
        </p:spPr>
        <p:txBody>
          <a:bodyPr wrap="square" lIns="0" tIns="0" rIns="0" bIns="0" rtlCol="0"/>
          <a:lstStyle/>
          <a:p>
            <a:endParaRPr sz="1092" dirty="0"/>
          </a:p>
        </p:txBody>
      </p:sp>
      <p:sp>
        <p:nvSpPr>
          <p:cNvPr id="29" name="object 29"/>
          <p:cNvSpPr/>
          <p:nvPr/>
        </p:nvSpPr>
        <p:spPr>
          <a:xfrm>
            <a:off x="9417564" y="1115223"/>
            <a:ext cx="121841" cy="147004"/>
          </a:xfrm>
          <a:prstGeom prst="rect">
            <a:avLst/>
          </a:prstGeom>
          <a:blipFill>
            <a:blip r:embed="rId6" cstate="print"/>
            <a:stretch>
              <a:fillRect/>
            </a:stretch>
          </a:blipFill>
        </p:spPr>
        <p:txBody>
          <a:bodyPr wrap="square" lIns="0" tIns="0" rIns="0" bIns="0" rtlCol="0"/>
          <a:lstStyle/>
          <a:p>
            <a:endParaRPr sz="1092" dirty="0"/>
          </a:p>
        </p:txBody>
      </p:sp>
      <p:sp>
        <p:nvSpPr>
          <p:cNvPr id="30" name="object 30"/>
          <p:cNvSpPr/>
          <p:nvPr/>
        </p:nvSpPr>
        <p:spPr>
          <a:xfrm>
            <a:off x="9573428" y="1115220"/>
            <a:ext cx="231813" cy="147007"/>
          </a:xfrm>
          <a:prstGeom prst="rect">
            <a:avLst/>
          </a:prstGeom>
          <a:blipFill>
            <a:blip r:embed="rId7" cstate="print"/>
            <a:stretch>
              <a:fillRect/>
            </a:stretch>
          </a:blipFill>
        </p:spPr>
        <p:txBody>
          <a:bodyPr wrap="square" lIns="0" tIns="0" rIns="0" bIns="0" rtlCol="0"/>
          <a:lstStyle/>
          <a:p>
            <a:endParaRPr sz="1092" dirty="0"/>
          </a:p>
        </p:txBody>
      </p:sp>
      <p:sp>
        <p:nvSpPr>
          <p:cNvPr id="31" name="object 31"/>
          <p:cNvSpPr/>
          <p:nvPr/>
        </p:nvSpPr>
        <p:spPr>
          <a:xfrm>
            <a:off x="9837532" y="1058013"/>
            <a:ext cx="30805" cy="30805"/>
          </a:xfrm>
          <a:custGeom>
            <a:avLst/>
            <a:gdLst/>
            <a:ahLst/>
            <a:cxnLst/>
            <a:rect l="l" t="t" r="r" b="b"/>
            <a:pathLst>
              <a:path w="50800" h="50800">
                <a:moveTo>
                  <a:pt x="0" y="50396"/>
                </a:moveTo>
                <a:lnTo>
                  <a:pt x="50333" y="50396"/>
                </a:lnTo>
                <a:lnTo>
                  <a:pt x="50333" y="0"/>
                </a:lnTo>
                <a:lnTo>
                  <a:pt x="0" y="0"/>
                </a:lnTo>
                <a:lnTo>
                  <a:pt x="0" y="50396"/>
                </a:lnTo>
                <a:close/>
              </a:path>
            </a:pathLst>
          </a:custGeom>
          <a:solidFill>
            <a:srgbClr val="FFFFFF"/>
          </a:solidFill>
        </p:spPr>
        <p:txBody>
          <a:bodyPr wrap="square" lIns="0" tIns="0" rIns="0" bIns="0" rtlCol="0"/>
          <a:lstStyle/>
          <a:p>
            <a:endParaRPr sz="1092" dirty="0"/>
          </a:p>
        </p:txBody>
      </p:sp>
      <p:sp>
        <p:nvSpPr>
          <p:cNvPr id="32" name="object 32"/>
          <p:cNvSpPr/>
          <p:nvPr/>
        </p:nvSpPr>
        <p:spPr>
          <a:xfrm>
            <a:off x="9852762" y="1116988"/>
            <a:ext cx="0" cy="143628"/>
          </a:xfrm>
          <a:custGeom>
            <a:avLst/>
            <a:gdLst/>
            <a:ahLst/>
            <a:cxnLst/>
            <a:rect l="l" t="t" r="r" b="b"/>
            <a:pathLst>
              <a:path h="236855">
                <a:moveTo>
                  <a:pt x="0" y="0"/>
                </a:moveTo>
                <a:lnTo>
                  <a:pt x="0" y="236778"/>
                </a:lnTo>
              </a:path>
            </a:pathLst>
          </a:custGeom>
          <a:ln w="47632">
            <a:solidFill>
              <a:srgbClr val="FFFFFF"/>
            </a:solidFill>
          </a:ln>
        </p:spPr>
        <p:txBody>
          <a:bodyPr wrap="square" lIns="0" tIns="0" rIns="0" bIns="0" rtlCol="0"/>
          <a:lstStyle/>
          <a:p>
            <a:endParaRPr sz="1092" dirty="0"/>
          </a:p>
        </p:txBody>
      </p:sp>
      <p:sp>
        <p:nvSpPr>
          <p:cNvPr id="33" name="object 33"/>
          <p:cNvSpPr/>
          <p:nvPr/>
        </p:nvSpPr>
        <p:spPr>
          <a:xfrm>
            <a:off x="9906404" y="1073452"/>
            <a:ext cx="73162" cy="185986"/>
          </a:xfrm>
          <a:custGeom>
            <a:avLst/>
            <a:gdLst/>
            <a:ahLst/>
            <a:cxnLst/>
            <a:rect l="l" t="t" r="r" b="b"/>
            <a:pathLst>
              <a:path w="120650" h="306705">
                <a:moveTo>
                  <a:pt x="74605" y="108876"/>
                </a:moveTo>
                <a:lnTo>
                  <a:pt x="27046" y="108876"/>
                </a:lnTo>
                <a:lnTo>
                  <a:pt x="27046" y="248369"/>
                </a:lnTo>
                <a:lnTo>
                  <a:pt x="28334" y="256641"/>
                </a:lnTo>
                <a:lnTo>
                  <a:pt x="31035" y="264546"/>
                </a:lnTo>
                <a:lnTo>
                  <a:pt x="33622" y="272630"/>
                </a:lnTo>
                <a:lnTo>
                  <a:pt x="37443" y="279583"/>
                </a:lnTo>
                <a:lnTo>
                  <a:pt x="42951" y="285656"/>
                </a:lnTo>
                <a:lnTo>
                  <a:pt x="48092" y="291896"/>
                </a:lnTo>
                <a:lnTo>
                  <a:pt x="83833" y="305913"/>
                </a:lnTo>
                <a:lnTo>
                  <a:pt x="92070" y="306273"/>
                </a:lnTo>
                <a:lnTo>
                  <a:pt x="120509" y="306273"/>
                </a:lnTo>
                <a:lnTo>
                  <a:pt x="120509" y="265384"/>
                </a:lnTo>
                <a:lnTo>
                  <a:pt x="91630" y="265384"/>
                </a:lnTo>
                <a:lnTo>
                  <a:pt x="85034" y="262840"/>
                </a:lnTo>
                <a:lnTo>
                  <a:pt x="80866" y="258295"/>
                </a:lnTo>
                <a:lnTo>
                  <a:pt x="76709" y="253186"/>
                </a:lnTo>
                <a:lnTo>
                  <a:pt x="74605" y="246411"/>
                </a:lnTo>
                <a:lnTo>
                  <a:pt x="74605" y="108876"/>
                </a:lnTo>
                <a:close/>
              </a:path>
              <a:path w="120650" h="306705">
                <a:moveTo>
                  <a:pt x="120509" y="72322"/>
                </a:moveTo>
                <a:lnTo>
                  <a:pt x="0" y="72322"/>
                </a:lnTo>
                <a:lnTo>
                  <a:pt x="0" y="108876"/>
                </a:lnTo>
                <a:lnTo>
                  <a:pt x="120509" y="108876"/>
                </a:lnTo>
                <a:lnTo>
                  <a:pt x="120509" y="72322"/>
                </a:lnTo>
                <a:close/>
              </a:path>
              <a:path w="120650" h="306705">
                <a:moveTo>
                  <a:pt x="74605" y="0"/>
                </a:moveTo>
                <a:lnTo>
                  <a:pt x="27046" y="0"/>
                </a:lnTo>
                <a:lnTo>
                  <a:pt x="27046" y="72322"/>
                </a:lnTo>
                <a:lnTo>
                  <a:pt x="74605" y="72322"/>
                </a:lnTo>
                <a:lnTo>
                  <a:pt x="74605" y="0"/>
                </a:lnTo>
                <a:close/>
              </a:path>
            </a:pathLst>
          </a:custGeom>
          <a:solidFill>
            <a:srgbClr val="FFFFFF"/>
          </a:solidFill>
        </p:spPr>
        <p:txBody>
          <a:bodyPr wrap="square" lIns="0" tIns="0" rIns="0" bIns="0" rtlCol="0"/>
          <a:lstStyle/>
          <a:p>
            <a:endParaRPr sz="1092" dirty="0"/>
          </a:p>
        </p:txBody>
      </p:sp>
      <p:sp>
        <p:nvSpPr>
          <p:cNvPr id="34" name="object 34"/>
          <p:cNvSpPr/>
          <p:nvPr/>
        </p:nvSpPr>
        <p:spPr>
          <a:xfrm>
            <a:off x="10008124" y="1116989"/>
            <a:ext cx="129382" cy="200619"/>
          </a:xfrm>
          <a:custGeom>
            <a:avLst/>
            <a:gdLst/>
            <a:ahLst/>
            <a:cxnLst/>
            <a:rect l="l" t="t" r="r" b="b"/>
            <a:pathLst>
              <a:path w="213359" h="330835">
                <a:moveTo>
                  <a:pt x="50511" y="0"/>
                </a:moveTo>
                <a:lnTo>
                  <a:pt x="0" y="0"/>
                </a:lnTo>
                <a:lnTo>
                  <a:pt x="82636" y="225574"/>
                </a:lnTo>
                <a:lnTo>
                  <a:pt x="69599" y="262295"/>
                </a:lnTo>
                <a:lnTo>
                  <a:pt x="66123" y="271991"/>
                </a:lnTo>
                <a:lnTo>
                  <a:pt x="62165" y="278515"/>
                </a:lnTo>
                <a:lnTo>
                  <a:pt x="57380" y="282242"/>
                </a:lnTo>
                <a:lnTo>
                  <a:pt x="52804" y="285897"/>
                </a:lnTo>
                <a:lnTo>
                  <a:pt x="45495" y="287415"/>
                </a:lnTo>
                <a:lnTo>
                  <a:pt x="23402" y="287415"/>
                </a:lnTo>
                <a:lnTo>
                  <a:pt x="23402" y="330450"/>
                </a:lnTo>
                <a:lnTo>
                  <a:pt x="42396" y="330450"/>
                </a:lnTo>
                <a:lnTo>
                  <a:pt x="49215" y="330222"/>
                </a:lnTo>
                <a:lnTo>
                  <a:pt x="86025" y="317875"/>
                </a:lnTo>
                <a:lnTo>
                  <a:pt x="108405" y="284033"/>
                </a:lnTo>
                <a:lnTo>
                  <a:pt x="151706" y="166539"/>
                </a:lnTo>
                <a:lnTo>
                  <a:pt x="107075" y="166539"/>
                </a:lnTo>
                <a:lnTo>
                  <a:pt x="50511" y="0"/>
                </a:lnTo>
                <a:close/>
              </a:path>
              <a:path w="213359" h="330835">
                <a:moveTo>
                  <a:pt x="213082" y="0"/>
                </a:moveTo>
                <a:lnTo>
                  <a:pt x="162152" y="0"/>
                </a:lnTo>
                <a:lnTo>
                  <a:pt x="107075" y="166539"/>
                </a:lnTo>
                <a:lnTo>
                  <a:pt x="151706" y="166539"/>
                </a:lnTo>
                <a:lnTo>
                  <a:pt x="213082" y="0"/>
                </a:lnTo>
                <a:close/>
              </a:path>
            </a:pathLst>
          </a:custGeom>
          <a:solidFill>
            <a:srgbClr val="FFFFFF"/>
          </a:solidFill>
        </p:spPr>
        <p:txBody>
          <a:bodyPr wrap="square" lIns="0" tIns="0" rIns="0" bIns="0" rtlCol="0"/>
          <a:lstStyle/>
          <a:p>
            <a:endParaRPr sz="1092" dirty="0"/>
          </a:p>
        </p:txBody>
      </p:sp>
      <p:pic>
        <p:nvPicPr>
          <p:cNvPr id="47" name="Picture 46"/>
          <p:cNvPicPr>
            <a:picLocks noChangeAspect="1"/>
          </p:cNvPicPr>
          <p:nvPr/>
        </p:nvPicPr>
        <p:blipFill rotWithShape="1">
          <a:blip r:embed="rId8" cstate="print">
            <a:extLst>
              <a:ext uri="{28A0092B-C50C-407E-A947-70E740481C1C}">
                <a14:useLocalDpi xmlns:a14="http://schemas.microsoft.com/office/drawing/2010/main" val="0"/>
              </a:ext>
            </a:extLst>
          </a:blip>
          <a:srcRect l="12618" t="440" b="4703"/>
          <a:stretch/>
        </p:blipFill>
        <p:spPr>
          <a:xfrm>
            <a:off x="-285895" y="-18694"/>
            <a:ext cx="12480427" cy="6876309"/>
          </a:xfrm>
          <a:prstGeom prst="rect">
            <a:avLst/>
          </a:prstGeom>
        </p:spPr>
      </p:pic>
      <p:sp>
        <p:nvSpPr>
          <p:cNvPr id="35" name="object 35"/>
          <p:cNvSpPr/>
          <p:nvPr/>
        </p:nvSpPr>
        <p:spPr>
          <a:xfrm>
            <a:off x="-276126" y="5000063"/>
            <a:ext cx="12563964" cy="1569528"/>
          </a:xfrm>
          <a:custGeom>
            <a:avLst/>
            <a:gdLst/>
            <a:ahLst/>
            <a:cxnLst/>
            <a:rect l="l" t="t" r="r" b="b"/>
            <a:pathLst>
              <a:path w="17399000" h="4054475">
                <a:moveTo>
                  <a:pt x="0" y="0"/>
                </a:moveTo>
                <a:lnTo>
                  <a:pt x="17398423" y="0"/>
                </a:lnTo>
                <a:lnTo>
                  <a:pt x="17398423" y="4054326"/>
                </a:lnTo>
                <a:lnTo>
                  <a:pt x="0" y="4054326"/>
                </a:lnTo>
                <a:lnTo>
                  <a:pt x="0" y="0"/>
                </a:lnTo>
                <a:close/>
              </a:path>
            </a:pathLst>
          </a:custGeom>
          <a:solidFill>
            <a:srgbClr val="000000">
              <a:alpha val="75000"/>
            </a:srgbClr>
          </a:solidFill>
        </p:spPr>
        <p:txBody>
          <a:bodyPr wrap="square" lIns="0" tIns="0" rIns="0" bIns="0" rtlCol="0"/>
          <a:lstStyle/>
          <a:p>
            <a:endParaRPr sz="1092" dirty="0"/>
          </a:p>
        </p:txBody>
      </p:sp>
      <p:sp>
        <p:nvSpPr>
          <p:cNvPr id="36" name="object 36"/>
          <p:cNvSpPr txBox="1"/>
          <p:nvPr/>
        </p:nvSpPr>
        <p:spPr>
          <a:xfrm>
            <a:off x="-118300" y="5279759"/>
            <a:ext cx="12428600" cy="884162"/>
          </a:xfrm>
          <a:prstGeom prst="rect">
            <a:avLst/>
          </a:prstGeom>
        </p:spPr>
        <p:txBody>
          <a:bodyPr vert="horz" wrap="square" lIns="0" tIns="6931" rIns="0" bIns="0" rtlCol="0">
            <a:spAutoFit/>
          </a:bodyPr>
          <a:lstStyle/>
          <a:p>
            <a:pPr marL="7701" algn="ctr">
              <a:spcBef>
                <a:spcPts val="55"/>
              </a:spcBef>
            </a:pPr>
            <a:r>
              <a:rPr lang="en-GB" sz="5700" b="1" spc="-194" dirty="0">
                <a:solidFill>
                  <a:srgbClr val="9999FF"/>
                </a:solidFill>
                <a:latin typeface="Arial" panose="020B0604020202020204" pitchFamily="34" charset="0"/>
                <a:cs typeface="Arial" panose="020B0604020202020204" pitchFamily="34" charset="0"/>
              </a:rPr>
              <a:t>STUDY SKILLS</a:t>
            </a:r>
            <a:endParaRPr sz="5700" dirty="0">
              <a:solidFill>
                <a:srgbClr val="9999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26253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24026" y="874057"/>
            <a:ext cx="8186510" cy="915507"/>
          </a:xfrm>
          <a:prstGeom prst="rect">
            <a:avLst/>
          </a:prstGeom>
        </p:spPr>
        <p:txBody>
          <a:bodyPr wrap="square">
            <a:spAutoFit/>
          </a:bodyPr>
          <a:lstStyle/>
          <a:p>
            <a:pPr>
              <a:lnSpc>
                <a:spcPct val="70000"/>
              </a:lnSpc>
            </a:pPr>
            <a:r>
              <a:rPr lang="en-GB" sz="4400" b="1" cap="all" spc="-100" dirty="0">
                <a:solidFill>
                  <a:srgbClr val="77649E"/>
                </a:solidFill>
                <a:latin typeface="Arial Narrow" panose="020B0606020202030204" pitchFamily="34" charset="0"/>
                <a:cs typeface="Arial" panose="020B0604020202020204" pitchFamily="34" charset="0"/>
              </a:rPr>
              <a:t>Memory</a:t>
            </a:r>
          </a:p>
          <a:p>
            <a:pPr>
              <a:lnSpc>
                <a:spcPct val="70000"/>
              </a:lnSpc>
            </a:pPr>
            <a:r>
              <a:rPr lang="en-GB" sz="3200" b="1" cap="all" spc="-100" dirty="0">
                <a:latin typeface="Arial Narrow" panose="020B0606020202030204" pitchFamily="34" charset="0"/>
                <a:cs typeface="Arial" panose="020B0604020202020204" pitchFamily="34" charset="0"/>
              </a:rPr>
              <a:t>Visualisation </a:t>
            </a:r>
          </a:p>
        </p:txBody>
      </p:sp>
      <p:sp>
        <p:nvSpPr>
          <p:cNvPr id="3" name="Rectangle 2"/>
          <p:cNvSpPr/>
          <p:nvPr/>
        </p:nvSpPr>
        <p:spPr>
          <a:xfrm>
            <a:off x="724026" y="2068977"/>
            <a:ext cx="7569742" cy="1815882"/>
          </a:xfrm>
          <a:prstGeom prst="rect">
            <a:avLst/>
          </a:prstGeom>
        </p:spPr>
        <p:txBody>
          <a:bodyPr wrap="square">
            <a:spAutoFit/>
          </a:bodyPr>
          <a:lstStyle/>
          <a:p>
            <a:r>
              <a:rPr lang="en-GB" sz="2800" b="1" dirty="0">
                <a:latin typeface="Arial" panose="020B0604020202020204" pitchFamily="34" charset="0"/>
                <a:cs typeface="Arial" panose="020B0604020202020204" pitchFamily="34" charset="0"/>
              </a:rPr>
              <a:t>Visualisation is another method that people use when trying to remember information.</a:t>
            </a:r>
          </a:p>
          <a:p>
            <a:endParaRPr lang="en-GB" sz="2800" b="1" dirty="0">
              <a:latin typeface="Arial" panose="020B0604020202020204" pitchFamily="34" charset="0"/>
              <a:cs typeface="Arial" panose="020B0604020202020204" pitchFamily="34" charset="0"/>
            </a:endParaRPr>
          </a:p>
          <a:p>
            <a:r>
              <a:rPr lang="en-GB" sz="2800" b="1" dirty="0">
                <a:latin typeface="Arial" panose="020B0604020202020204" pitchFamily="34" charset="0"/>
                <a:cs typeface="Arial" panose="020B0604020202020204" pitchFamily="34" charset="0"/>
              </a:rPr>
              <a:t>So we are going to try an experiment…</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45856" t="12540"/>
          <a:stretch/>
        </p:blipFill>
        <p:spPr>
          <a:xfrm>
            <a:off x="9357065" y="0"/>
            <a:ext cx="2834935" cy="6868949"/>
          </a:xfrm>
          <a:prstGeom prst="rect">
            <a:avLst/>
          </a:prstGeom>
        </p:spPr>
      </p:pic>
    </p:spTree>
    <p:extLst>
      <p:ext uri="{BB962C8B-B14F-4D97-AF65-F5344CB8AC3E}">
        <p14:creationId xmlns:p14="http://schemas.microsoft.com/office/powerpoint/2010/main" val="7557686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1466378"/>
            <a:ext cx="12192000" cy="1520806"/>
          </a:xfrm>
          <a:prstGeom prst="rect">
            <a:avLst/>
          </a:prstGeom>
          <a:solidFill>
            <a:srgbClr val="7769A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3" name="object 3"/>
          <p:cNvSpPr txBox="1"/>
          <p:nvPr/>
        </p:nvSpPr>
        <p:spPr>
          <a:xfrm>
            <a:off x="721894" y="1717979"/>
            <a:ext cx="10493208" cy="1594154"/>
          </a:xfrm>
          <a:prstGeom prst="rect">
            <a:avLst/>
          </a:prstGeom>
        </p:spPr>
        <p:txBody>
          <a:bodyPr vert="horz" wrap="square" lIns="0" tIns="11430" rIns="0" bIns="0" rtlCol="0">
            <a:spAutoFit/>
          </a:bodyPr>
          <a:lstStyle/>
          <a:p>
            <a:pPr marL="12700" marR="5080" algn="ctr">
              <a:lnSpc>
                <a:spcPct val="100800"/>
              </a:lnSpc>
              <a:spcBef>
                <a:spcPts val="90"/>
              </a:spcBef>
            </a:pPr>
            <a:r>
              <a:rPr lang="en-GB" sz="2800" b="1" spc="-35" dirty="0">
                <a:solidFill>
                  <a:schemeClr val="bg1"/>
                </a:solidFill>
                <a:latin typeface="Arial" panose="020B0604020202020204" pitchFamily="34" charset="0"/>
                <a:cs typeface="Arial" panose="020B0604020202020204" pitchFamily="34" charset="0"/>
              </a:rPr>
              <a:t>HOW WELL CAN YOU CREATE AN IMAGE IN YOUR MIND FROM INSTRUCTIONS?</a:t>
            </a:r>
          </a:p>
          <a:p>
            <a:pPr marL="12700" marR="5080">
              <a:lnSpc>
                <a:spcPct val="100800"/>
              </a:lnSpc>
              <a:spcBef>
                <a:spcPts val="90"/>
              </a:spcBef>
            </a:pPr>
            <a:endParaRPr lang="en-GB" sz="4500" spc="-35" dirty="0">
              <a:latin typeface="DIN Offc Medium"/>
              <a:cs typeface="DIN Offc Medium"/>
            </a:endParaRPr>
          </a:p>
        </p:txBody>
      </p:sp>
      <p:sp>
        <p:nvSpPr>
          <p:cNvPr id="5" name="object 3"/>
          <p:cNvSpPr txBox="1"/>
          <p:nvPr/>
        </p:nvSpPr>
        <p:spPr>
          <a:xfrm>
            <a:off x="176462" y="336884"/>
            <a:ext cx="11887201" cy="1706044"/>
          </a:xfrm>
          <a:prstGeom prst="rect">
            <a:avLst/>
          </a:prstGeom>
        </p:spPr>
        <p:txBody>
          <a:bodyPr vert="horz" wrap="square" lIns="0" tIns="11430" rIns="0" bIns="0" rtlCol="0">
            <a:spAutoFit/>
          </a:bodyPr>
          <a:lstStyle/>
          <a:p>
            <a:pPr marL="12700" marR="5080" algn="ctr">
              <a:lnSpc>
                <a:spcPct val="100800"/>
              </a:lnSpc>
              <a:spcBef>
                <a:spcPts val="90"/>
              </a:spcBef>
            </a:pPr>
            <a:r>
              <a:rPr lang="en-GB" sz="6600" b="1" spc="-35" dirty="0">
                <a:solidFill>
                  <a:srgbClr val="7769A0"/>
                </a:solidFill>
                <a:latin typeface="Arial Narrow" panose="020B0606020202030204" pitchFamily="34" charset="0"/>
                <a:cs typeface="DIN Offc Medium"/>
              </a:rPr>
              <a:t>DRAWING FROM INSTRUCTIONS</a:t>
            </a:r>
          </a:p>
          <a:p>
            <a:pPr marL="12700" marR="5080">
              <a:lnSpc>
                <a:spcPct val="100800"/>
              </a:lnSpc>
              <a:spcBef>
                <a:spcPts val="90"/>
              </a:spcBef>
            </a:pPr>
            <a:endParaRPr lang="en-GB" sz="4500" b="1" spc="-35" dirty="0">
              <a:solidFill>
                <a:schemeClr val="bg1"/>
              </a:solidFill>
              <a:latin typeface="DIN Offc Medium"/>
              <a:cs typeface="DIN Offc Medium"/>
            </a:endParaRPr>
          </a:p>
        </p:txBody>
      </p:sp>
      <p:sp>
        <p:nvSpPr>
          <p:cNvPr id="6" name="object 3"/>
          <p:cNvSpPr txBox="1"/>
          <p:nvPr/>
        </p:nvSpPr>
        <p:spPr>
          <a:xfrm>
            <a:off x="721894" y="3309255"/>
            <a:ext cx="17375816" cy="2238754"/>
          </a:xfrm>
          <a:prstGeom prst="rect">
            <a:avLst/>
          </a:prstGeom>
        </p:spPr>
        <p:txBody>
          <a:bodyPr vert="horz" wrap="square" lIns="0" tIns="11430" rIns="0" bIns="0" rtlCol="0">
            <a:spAutoFit/>
          </a:bodyPr>
          <a:lstStyle/>
          <a:p>
            <a:pPr marL="584200" marR="5080" indent="-571500">
              <a:lnSpc>
                <a:spcPct val="100800"/>
              </a:lnSpc>
              <a:spcBef>
                <a:spcPts val="90"/>
              </a:spcBef>
              <a:buFont typeface="Arial" panose="020B0604020202020204" pitchFamily="34" charset="0"/>
              <a:buChar char="•"/>
            </a:pPr>
            <a:r>
              <a:rPr lang="en-GB" sz="2800" b="1" spc="-35" dirty="0">
                <a:solidFill>
                  <a:prstClr val="black"/>
                </a:solidFill>
                <a:latin typeface="Arial" panose="020B0604020202020204" pitchFamily="34" charset="0"/>
                <a:cs typeface="Arial" panose="020B0604020202020204" pitchFamily="34" charset="0"/>
              </a:rPr>
              <a:t>Draw a large circle</a:t>
            </a:r>
          </a:p>
          <a:p>
            <a:pPr marL="584200" marR="5080" indent="-571500">
              <a:lnSpc>
                <a:spcPct val="100800"/>
              </a:lnSpc>
              <a:spcBef>
                <a:spcPts val="90"/>
              </a:spcBef>
              <a:buFont typeface="Arial" panose="020B0604020202020204" pitchFamily="34" charset="0"/>
              <a:buChar char="•"/>
            </a:pPr>
            <a:r>
              <a:rPr lang="en-GB" sz="2800" b="1" spc="-35" dirty="0">
                <a:solidFill>
                  <a:prstClr val="black"/>
                </a:solidFill>
                <a:latin typeface="Arial" panose="020B0604020202020204" pitchFamily="34" charset="0"/>
                <a:cs typeface="Arial" panose="020B0604020202020204" pitchFamily="34" charset="0"/>
              </a:rPr>
              <a:t>Draw a square inside the circle</a:t>
            </a:r>
          </a:p>
          <a:p>
            <a:pPr marL="584200" marR="5080" indent="-571500">
              <a:lnSpc>
                <a:spcPct val="100800"/>
              </a:lnSpc>
              <a:spcBef>
                <a:spcPts val="90"/>
              </a:spcBef>
              <a:buFont typeface="Arial" panose="020B0604020202020204" pitchFamily="34" charset="0"/>
              <a:buChar char="•"/>
            </a:pPr>
            <a:r>
              <a:rPr lang="en-GB" sz="2800" b="1" spc="-35" dirty="0">
                <a:solidFill>
                  <a:prstClr val="black"/>
                </a:solidFill>
                <a:latin typeface="Arial" panose="020B0604020202020204" pitchFamily="34" charset="0"/>
                <a:cs typeface="Arial" panose="020B0604020202020204" pitchFamily="34" charset="0"/>
              </a:rPr>
              <a:t>Draw a line across the square</a:t>
            </a:r>
          </a:p>
          <a:p>
            <a:pPr marL="584200" marR="5080" indent="-571500">
              <a:lnSpc>
                <a:spcPct val="100800"/>
              </a:lnSpc>
              <a:spcBef>
                <a:spcPts val="90"/>
              </a:spcBef>
              <a:buFont typeface="Arial" panose="020B0604020202020204" pitchFamily="34" charset="0"/>
              <a:buChar char="•"/>
            </a:pPr>
            <a:r>
              <a:rPr lang="en-GB" sz="2800" b="1" spc="-35" dirty="0">
                <a:solidFill>
                  <a:prstClr val="black"/>
                </a:solidFill>
                <a:latin typeface="Arial" panose="020B0604020202020204" pitchFamily="34" charset="0"/>
                <a:cs typeface="Arial" panose="020B0604020202020204" pitchFamily="34" charset="0"/>
              </a:rPr>
              <a:t>Draw another smaller circle inside the square</a:t>
            </a:r>
          </a:p>
          <a:p>
            <a:pPr marL="584200" marR="5080" indent="-571500">
              <a:lnSpc>
                <a:spcPct val="100800"/>
              </a:lnSpc>
              <a:spcBef>
                <a:spcPts val="90"/>
              </a:spcBef>
              <a:buFont typeface="Arial" panose="020B0604020202020204" pitchFamily="34" charset="0"/>
              <a:buChar char="•"/>
            </a:pPr>
            <a:r>
              <a:rPr lang="en-GB" sz="2800" b="1" spc="-35" dirty="0">
                <a:solidFill>
                  <a:prstClr val="black"/>
                </a:solidFill>
                <a:latin typeface="Arial" panose="020B0604020202020204" pitchFamily="34" charset="0"/>
                <a:cs typeface="Arial" panose="020B0604020202020204" pitchFamily="34" charset="0"/>
              </a:rPr>
              <a:t>Finish by drawing a triangle on top of the first circle</a:t>
            </a:r>
          </a:p>
        </p:txBody>
      </p:sp>
    </p:spTree>
    <p:extLst>
      <p:ext uri="{BB962C8B-B14F-4D97-AF65-F5344CB8AC3E}">
        <p14:creationId xmlns:p14="http://schemas.microsoft.com/office/powerpoint/2010/main" val="996408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89804"/>
            <a:ext cx="12192000" cy="5268196"/>
          </a:xfrm>
          <a:prstGeom prst="rect">
            <a:avLst/>
          </a:prstGeom>
          <a:solidFill>
            <a:srgbClr val="7769A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3" name="object 3"/>
          <p:cNvSpPr txBox="1"/>
          <p:nvPr/>
        </p:nvSpPr>
        <p:spPr>
          <a:xfrm>
            <a:off x="-1272173" y="417028"/>
            <a:ext cx="14736345" cy="1749582"/>
          </a:xfrm>
          <a:prstGeom prst="rect">
            <a:avLst/>
          </a:prstGeom>
        </p:spPr>
        <p:txBody>
          <a:bodyPr vert="horz" wrap="square" lIns="0" tIns="11430" rIns="0" bIns="0" rtlCol="0">
            <a:spAutoFit/>
          </a:bodyPr>
          <a:lstStyle/>
          <a:p>
            <a:pPr marL="12700" marR="5080" algn="ctr">
              <a:lnSpc>
                <a:spcPct val="100800"/>
              </a:lnSpc>
              <a:spcBef>
                <a:spcPts val="90"/>
              </a:spcBef>
            </a:pPr>
            <a:r>
              <a:rPr lang="en-GB" sz="6600" b="1" spc="-35" dirty="0">
                <a:solidFill>
                  <a:srgbClr val="7769A0"/>
                </a:solidFill>
                <a:latin typeface="Arial Narrow" panose="020B0606020202030204" pitchFamily="34" charset="0"/>
                <a:cs typeface="DIN Offc Medium"/>
              </a:rPr>
              <a:t>DID YOURS LOOK LIKE THIS?</a:t>
            </a:r>
          </a:p>
          <a:p>
            <a:pPr marL="12700" marR="5080">
              <a:lnSpc>
                <a:spcPct val="100800"/>
              </a:lnSpc>
              <a:spcBef>
                <a:spcPts val="90"/>
              </a:spcBef>
            </a:pPr>
            <a:endParaRPr lang="en-GB" sz="4500" spc="-35" dirty="0">
              <a:solidFill>
                <a:schemeClr val="bg1"/>
              </a:solidFill>
              <a:latin typeface="DIN Offc Medium"/>
              <a:cs typeface="DIN Offc Medium"/>
            </a:endParaRPr>
          </a:p>
        </p:txBody>
      </p:sp>
      <p:sp>
        <p:nvSpPr>
          <p:cNvPr id="4" name="Oval 3"/>
          <p:cNvSpPr/>
          <p:nvPr/>
        </p:nvSpPr>
        <p:spPr>
          <a:xfrm>
            <a:off x="1178121" y="2973686"/>
            <a:ext cx="3401092" cy="3364664"/>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1721036" y="3606096"/>
            <a:ext cx="2273448" cy="215302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Connector 5"/>
          <p:cNvCxnSpPr/>
          <p:nvPr/>
        </p:nvCxnSpPr>
        <p:spPr>
          <a:xfrm>
            <a:off x="1721036" y="3640359"/>
            <a:ext cx="2201432" cy="211875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2000243" y="4806079"/>
            <a:ext cx="716213" cy="614459"/>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Isosceles Triangle 7"/>
          <p:cNvSpPr/>
          <p:nvPr/>
        </p:nvSpPr>
        <p:spPr>
          <a:xfrm>
            <a:off x="2380659" y="1922597"/>
            <a:ext cx="1041991" cy="949515"/>
          </a:xfrm>
          <a:prstGeom prst="triangl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bject 3"/>
          <p:cNvSpPr txBox="1"/>
          <p:nvPr/>
        </p:nvSpPr>
        <p:spPr>
          <a:xfrm>
            <a:off x="5757334" y="3361033"/>
            <a:ext cx="6007018" cy="1725280"/>
          </a:xfrm>
          <a:prstGeom prst="rect">
            <a:avLst/>
          </a:prstGeom>
        </p:spPr>
        <p:txBody>
          <a:bodyPr vert="horz" wrap="square" lIns="0" tIns="11430" rIns="0" bIns="0" rtlCol="0">
            <a:spAutoFit/>
          </a:bodyPr>
          <a:lstStyle/>
          <a:p>
            <a:pPr marL="12700" marR="5080">
              <a:lnSpc>
                <a:spcPct val="100800"/>
              </a:lnSpc>
              <a:spcBef>
                <a:spcPts val="90"/>
              </a:spcBef>
            </a:pPr>
            <a:r>
              <a:rPr lang="en-GB" sz="2800" b="1" spc="-35" dirty="0">
                <a:solidFill>
                  <a:schemeClr val="bg1"/>
                </a:solidFill>
                <a:latin typeface="Arial" panose="020B0604020202020204" pitchFamily="34" charset="0"/>
                <a:cs typeface="Arial" panose="020B0604020202020204" pitchFamily="34" charset="0"/>
              </a:rPr>
              <a:t>Everybody interprets information differently, so make sure that you understand what you’re learning before you commit to memory!</a:t>
            </a:r>
          </a:p>
        </p:txBody>
      </p:sp>
    </p:spTree>
    <p:extLst>
      <p:ext uri="{BB962C8B-B14F-4D97-AF65-F5344CB8AC3E}">
        <p14:creationId xmlns:p14="http://schemas.microsoft.com/office/powerpoint/2010/main" val="3462574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7" grpId="0" animBg="1"/>
      <p:bldP spid="8" grpId="0" animBg="1"/>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7386" r="20632"/>
          <a:stretch/>
        </p:blipFill>
        <p:spPr>
          <a:xfrm>
            <a:off x="9357064" y="0"/>
            <a:ext cx="2834936" cy="6860712"/>
          </a:xfrm>
          <a:prstGeom prst="rect">
            <a:avLst/>
          </a:prstGeom>
        </p:spPr>
      </p:pic>
      <p:sp>
        <p:nvSpPr>
          <p:cNvPr id="3" name="Rectangle 2"/>
          <p:cNvSpPr/>
          <p:nvPr/>
        </p:nvSpPr>
        <p:spPr>
          <a:xfrm>
            <a:off x="724026" y="874057"/>
            <a:ext cx="2173224" cy="911019"/>
          </a:xfrm>
          <a:prstGeom prst="rect">
            <a:avLst/>
          </a:prstGeom>
        </p:spPr>
        <p:txBody>
          <a:bodyPr wrap="none">
            <a:spAutoFit/>
          </a:bodyPr>
          <a:lstStyle/>
          <a:p>
            <a:pPr>
              <a:lnSpc>
                <a:spcPct val="70000"/>
              </a:lnSpc>
            </a:pPr>
            <a:r>
              <a:rPr lang="en-GB" sz="4400" b="1" cap="all" spc="-100" dirty="0">
                <a:solidFill>
                  <a:srgbClr val="77649E"/>
                </a:solidFill>
                <a:latin typeface="Arial Narrow" panose="020B0606020202030204" pitchFamily="34" charset="0"/>
                <a:cs typeface="Arial" panose="020B0604020202020204" pitchFamily="34" charset="0"/>
              </a:rPr>
              <a:t>Memory</a:t>
            </a:r>
          </a:p>
          <a:p>
            <a:pPr>
              <a:lnSpc>
                <a:spcPct val="70000"/>
              </a:lnSpc>
            </a:pPr>
            <a:r>
              <a:rPr lang="en-GB" sz="3200" b="1" cap="all" spc="-100" dirty="0" err="1">
                <a:latin typeface="Arial Narrow" panose="020B0606020202030204" pitchFamily="34" charset="0"/>
                <a:cs typeface="Arial" panose="020B0604020202020204" pitchFamily="34" charset="0"/>
              </a:rPr>
              <a:t>repitition</a:t>
            </a:r>
            <a:endParaRPr lang="en-GB" sz="3200" b="1" cap="all" spc="-100" dirty="0">
              <a:latin typeface="Arial Narrow" panose="020B0606020202030204" pitchFamily="34" charset="0"/>
              <a:cs typeface="Arial" panose="020B0604020202020204" pitchFamily="34" charset="0"/>
            </a:endParaRPr>
          </a:p>
        </p:txBody>
      </p:sp>
      <p:grpSp>
        <p:nvGrpSpPr>
          <p:cNvPr id="13" name="Group 12"/>
          <p:cNvGrpSpPr/>
          <p:nvPr/>
        </p:nvGrpSpPr>
        <p:grpSpPr>
          <a:xfrm>
            <a:off x="4937323" y="2077236"/>
            <a:ext cx="3988062" cy="3540590"/>
            <a:chOff x="2144350" y="211275"/>
            <a:chExt cx="6833865" cy="6115516"/>
          </a:xfrm>
        </p:grpSpPr>
        <p:pic>
          <p:nvPicPr>
            <p:cNvPr id="14" name="Picture 2" descr="Image result for brain illustration flat"/>
            <p:cNvPicPr>
              <a:picLocks noChangeAspect="1" noChangeArrowheads="1"/>
            </p:cNvPicPr>
            <p:nvPr/>
          </p:nvPicPr>
          <p:blipFill rotWithShape="1">
            <a:blip r:embed="rId4">
              <a:duotone>
                <a:srgbClr val="C0504D">
                  <a:shade val="45000"/>
                  <a:satMod val="135000"/>
                </a:srgbClr>
                <a:prstClr val="white"/>
              </a:duotone>
              <a:extLst>
                <a:ext uri="{28A0092B-C50C-407E-A947-70E740481C1C}">
                  <a14:useLocalDpi xmlns:a14="http://schemas.microsoft.com/office/drawing/2010/main" val="0"/>
                </a:ext>
              </a:extLst>
            </a:blip>
            <a:srcRect l="11067" t="29859" r="13119" b="11175"/>
            <a:stretch/>
          </p:blipFill>
          <p:spPr bwMode="auto">
            <a:xfrm>
              <a:off x="3258356" y="1368425"/>
              <a:ext cx="4520485" cy="3515932"/>
            </a:xfrm>
            <a:prstGeom prst="rect">
              <a:avLst/>
            </a:prstGeom>
            <a:noFill/>
            <a:extLst>
              <a:ext uri="{909E8E84-426E-40DD-AFC4-6F175D3DCCD1}">
                <a14:hiddenFill xmlns:a14="http://schemas.microsoft.com/office/drawing/2010/main">
                  <a:solidFill>
                    <a:srgbClr val="FFFFFF"/>
                  </a:solidFill>
                </a14:hiddenFill>
              </a:ext>
            </a:extLst>
          </p:spPr>
        </p:pic>
        <p:sp>
          <p:nvSpPr>
            <p:cNvPr id="15" name="Down Arrow 14"/>
            <p:cNvSpPr/>
            <p:nvPr/>
          </p:nvSpPr>
          <p:spPr>
            <a:xfrm rot="3600000">
              <a:off x="7696290" y="1286652"/>
              <a:ext cx="643944" cy="1442434"/>
            </a:xfrm>
            <a:prstGeom prst="downArrow">
              <a:avLst>
                <a:gd name="adj1" fmla="val 66392"/>
                <a:gd name="adj2" fmla="val 76411"/>
              </a:avLst>
            </a:prstGeom>
            <a:solidFill>
              <a:srgbClr val="E8345D"/>
            </a:solidFill>
            <a:ln w="25400" cap="flat" cmpd="sng" algn="ctr">
              <a:solidFill>
                <a:srgbClr val="E8345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16" name="Down Arrow 15"/>
            <p:cNvSpPr/>
            <p:nvPr/>
          </p:nvSpPr>
          <p:spPr>
            <a:xfrm rot="18000000">
              <a:off x="2936384" y="1286652"/>
              <a:ext cx="643944" cy="1442434"/>
            </a:xfrm>
            <a:prstGeom prst="downArrow">
              <a:avLst>
                <a:gd name="adj1" fmla="val 66392"/>
                <a:gd name="adj2" fmla="val 76411"/>
              </a:avLst>
            </a:prstGeom>
            <a:solidFill>
              <a:srgbClr val="E8345D"/>
            </a:solidFill>
            <a:ln w="25400" cap="flat" cmpd="sng" algn="ctr">
              <a:solidFill>
                <a:srgbClr val="E8345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17" name="Down Arrow 16"/>
            <p:cNvSpPr/>
            <p:nvPr/>
          </p:nvSpPr>
          <p:spPr>
            <a:xfrm rot="19800000">
              <a:off x="4070450" y="211276"/>
              <a:ext cx="643944" cy="1442434"/>
            </a:xfrm>
            <a:prstGeom prst="downArrow">
              <a:avLst>
                <a:gd name="adj1" fmla="val 66392"/>
                <a:gd name="adj2" fmla="val 76411"/>
              </a:avLst>
            </a:prstGeom>
            <a:solidFill>
              <a:srgbClr val="E8345D"/>
            </a:solidFill>
            <a:ln w="25400" cap="flat" cmpd="sng" algn="ctr">
              <a:solidFill>
                <a:srgbClr val="E8345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18" name="Down Arrow 17"/>
            <p:cNvSpPr/>
            <p:nvPr/>
          </p:nvSpPr>
          <p:spPr>
            <a:xfrm rot="1800000">
              <a:off x="6264022" y="211275"/>
              <a:ext cx="643944" cy="1442434"/>
            </a:xfrm>
            <a:prstGeom prst="downArrow">
              <a:avLst>
                <a:gd name="adj1" fmla="val 66392"/>
                <a:gd name="adj2" fmla="val 76411"/>
              </a:avLst>
            </a:prstGeom>
            <a:solidFill>
              <a:srgbClr val="E8345D"/>
            </a:solidFill>
            <a:ln w="25400" cap="flat" cmpd="sng" algn="ctr">
              <a:solidFill>
                <a:srgbClr val="E8345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19" name="Down Arrow 18"/>
            <p:cNvSpPr/>
            <p:nvPr/>
          </p:nvSpPr>
          <p:spPr>
            <a:xfrm rot="5400000">
              <a:off x="7935026" y="2678797"/>
              <a:ext cx="643944" cy="1442434"/>
            </a:xfrm>
            <a:prstGeom prst="downArrow">
              <a:avLst>
                <a:gd name="adj1" fmla="val 66392"/>
                <a:gd name="adj2" fmla="val 76411"/>
              </a:avLst>
            </a:prstGeom>
            <a:solidFill>
              <a:srgbClr val="E8345D"/>
            </a:solidFill>
            <a:ln w="25400" cap="flat" cmpd="sng" algn="ctr">
              <a:solidFill>
                <a:srgbClr val="E8345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20" name="Down Arrow 19"/>
            <p:cNvSpPr/>
            <p:nvPr/>
          </p:nvSpPr>
          <p:spPr>
            <a:xfrm rot="16200000">
              <a:off x="2543595" y="2684001"/>
              <a:ext cx="643944" cy="1442434"/>
            </a:xfrm>
            <a:prstGeom prst="downArrow">
              <a:avLst>
                <a:gd name="adj1" fmla="val 66392"/>
                <a:gd name="adj2" fmla="val 76411"/>
              </a:avLst>
            </a:prstGeom>
            <a:solidFill>
              <a:srgbClr val="E8345D"/>
            </a:solidFill>
            <a:ln w="25400" cap="flat" cmpd="sng" algn="ctr">
              <a:solidFill>
                <a:srgbClr val="E8345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21" name="Down Arrow 20"/>
            <p:cNvSpPr/>
            <p:nvPr/>
          </p:nvSpPr>
          <p:spPr>
            <a:xfrm>
              <a:off x="5302605" y="4884357"/>
              <a:ext cx="643944" cy="1442434"/>
            </a:xfrm>
            <a:prstGeom prst="downArrow">
              <a:avLst>
                <a:gd name="adj1" fmla="val 66392"/>
                <a:gd name="adj2" fmla="val 76411"/>
              </a:avLst>
            </a:prstGeom>
            <a:solidFill>
              <a:srgbClr val="00658F"/>
            </a:solidFill>
            <a:ln w="25400" cap="flat" cmpd="sng" algn="ctr">
              <a:solidFill>
                <a:srgbClr val="00658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22" name="Rectangle 21"/>
          <p:cNvSpPr/>
          <p:nvPr/>
        </p:nvSpPr>
        <p:spPr>
          <a:xfrm>
            <a:off x="730273" y="1833016"/>
            <a:ext cx="4304781" cy="523220"/>
          </a:xfrm>
          <a:prstGeom prst="rect">
            <a:avLst/>
          </a:prstGeom>
        </p:spPr>
        <p:txBody>
          <a:bodyPr wrap="square">
            <a:spAutoFit/>
          </a:bodyPr>
          <a:lstStyle/>
          <a:p>
            <a:r>
              <a:rPr lang="en-GB" sz="2800" dirty="0">
                <a:latin typeface="Arial" panose="020B0604020202020204" pitchFamily="34" charset="0"/>
                <a:cs typeface="Arial" panose="020B0604020202020204" pitchFamily="34" charset="0"/>
              </a:rPr>
              <a:t>How we think we learn…</a:t>
            </a:r>
          </a:p>
        </p:txBody>
      </p:sp>
      <p:sp>
        <p:nvSpPr>
          <p:cNvPr id="24" name="Rectangle 23"/>
          <p:cNvSpPr/>
          <p:nvPr/>
        </p:nvSpPr>
        <p:spPr>
          <a:xfrm>
            <a:off x="724026" y="2319929"/>
            <a:ext cx="3773911" cy="954107"/>
          </a:xfrm>
          <a:prstGeom prst="rect">
            <a:avLst/>
          </a:prstGeom>
        </p:spPr>
        <p:txBody>
          <a:bodyPr wrap="square">
            <a:spAutoFit/>
          </a:bodyPr>
          <a:lstStyle/>
          <a:p>
            <a:r>
              <a:rPr lang="en-GB" sz="2800" b="1" dirty="0">
                <a:latin typeface="Arial" panose="020B0604020202020204" pitchFamily="34" charset="0"/>
                <a:cs typeface="Arial" panose="020B0604020202020204" pitchFamily="34" charset="0"/>
              </a:rPr>
              <a:t>Revising over and over and over</a:t>
            </a:r>
          </a:p>
        </p:txBody>
      </p:sp>
      <p:sp>
        <p:nvSpPr>
          <p:cNvPr id="26" name="object 4"/>
          <p:cNvSpPr txBox="1"/>
          <p:nvPr/>
        </p:nvSpPr>
        <p:spPr>
          <a:xfrm>
            <a:off x="770318" y="3274036"/>
            <a:ext cx="4261801" cy="3065583"/>
          </a:xfrm>
          <a:prstGeom prst="rect">
            <a:avLst/>
          </a:prstGeom>
        </p:spPr>
        <p:txBody>
          <a:bodyPr vert="horz" wrap="square" lIns="0" tIns="11430" rIns="0" bIns="0" rtlCol="0">
            <a:spAutoFit/>
          </a:bodyPr>
          <a:lstStyle/>
          <a:p>
            <a:pPr marL="12700" marR="595630">
              <a:lnSpc>
                <a:spcPct val="100800"/>
              </a:lnSpc>
              <a:spcBef>
                <a:spcPts val="90"/>
              </a:spcBef>
            </a:pPr>
            <a:r>
              <a:rPr sz="2400" spc="-50" dirty="0">
                <a:latin typeface="Arial" panose="020B0604020202020204" pitchFamily="34" charset="0"/>
                <a:cs typeface="Arial" panose="020B0604020202020204" pitchFamily="34" charset="0"/>
              </a:rPr>
              <a:t>Become </a:t>
            </a:r>
            <a:r>
              <a:rPr sz="2400" spc="-55" dirty="0">
                <a:latin typeface="Arial" panose="020B0604020202020204" pitchFamily="34" charset="0"/>
                <a:cs typeface="Arial" panose="020B0604020202020204" pitchFamily="34" charset="0"/>
              </a:rPr>
              <a:t>familiar </a:t>
            </a:r>
            <a:r>
              <a:rPr sz="2400" spc="-35" dirty="0">
                <a:latin typeface="Arial" panose="020B0604020202020204" pitchFamily="34" charset="0"/>
                <a:cs typeface="Arial" panose="020B0604020202020204" pitchFamily="34" charset="0"/>
              </a:rPr>
              <a:t>with  </a:t>
            </a:r>
            <a:r>
              <a:rPr sz="2400" spc="-55" dirty="0">
                <a:latin typeface="Arial" panose="020B0604020202020204" pitchFamily="34" charset="0"/>
                <a:cs typeface="Arial" panose="020B0604020202020204" pitchFamily="34" charset="0"/>
              </a:rPr>
              <a:t>topic, </a:t>
            </a:r>
            <a:r>
              <a:rPr sz="2400" spc="-35" dirty="0">
                <a:latin typeface="Arial" panose="020B0604020202020204" pitchFamily="34" charset="0"/>
                <a:cs typeface="Arial" panose="020B0604020202020204" pitchFamily="34" charset="0"/>
              </a:rPr>
              <a:t>but </a:t>
            </a:r>
            <a:r>
              <a:rPr sz="2400" spc="-100" dirty="0">
                <a:latin typeface="Arial" panose="020B0604020202020204" pitchFamily="34" charset="0"/>
                <a:cs typeface="Arial" panose="020B0604020202020204" pitchFamily="34" charset="0"/>
              </a:rPr>
              <a:t>don’t </a:t>
            </a:r>
            <a:r>
              <a:rPr sz="2400" spc="-55" dirty="0">
                <a:latin typeface="Arial" panose="020B0604020202020204" pitchFamily="34" charset="0"/>
                <a:cs typeface="Arial" panose="020B0604020202020204" pitchFamily="34" charset="0"/>
              </a:rPr>
              <a:t>truly  </a:t>
            </a:r>
            <a:r>
              <a:rPr sz="2400" spc="-40" dirty="0">
                <a:latin typeface="Arial" panose="020B0604020202020204" pitchFamily="34" charset="0"/>
                <a:cs typeface="Arial" panose="020B0604020202020204" pitchFamily="34" charset="0"/>
              </a:rPr>
              <a:t>understand</a:t>
            </a:r>
            <a:r>
              <a:rPr sz="2400" dirty="0">
                <a:latin typeface="Arial" panose="020B0604020202020204" pitchFamily="34" charset="0"/>
                <a:cs typeface="Arial" panose="020B0604020202020204" pitchFamily="34" charset="0"/>
              </a:rPr>
              <a:t> </a:t>
            </a:r>
            <a:r>
              <a:rPr sz="2400" spc="-25" dirty="0">
                <a:latin typeface="Arial" panose="020B0604020202020204" pitchFamily="34" charset="0"/>
                <a:cs typeface="Arial" panose="020B0604020202020204" pitchFamily="34" charset="0"/>
              </a:rPr>
              <a:t>it.</a:t>
            </a:r>
            <a:endParaRPr sz="2400" dirty="0">
              <a:latin typeface="Arial" panose="020B0604020202020204" pitchFamily="34" charset="0"/>
              <a:cs typeface="Arial" panose="020B0604020202020204" pitchFamily="34" charset="0"/>
            </a:endParaRPr>
          </a:p>
          <a:p>
            <a:pPr marL="12700">
              <a:lnSpc>
                <a:spcPct val="100000"/>
              </a:lnSpc>
              <a:spcBef>
                <a:spcPts val="3340"/>
              </a:spcBef>
            </a:pPr>
            <a:r>
              <a:rPr sz="2400" spc="-30" dirty="0">
                <a:latin typeface="Arial" panose="020B0604020202020204" pitchFamily="34" charset="0"/>
                <a:cs typeface="Arial" panose="020B0604020202020204" pitchFamily="34" charset="0"/>
              </a:rPr>
              <a:t>Passive </a:t>
            </a:r>
            <a:r>
              <a:rPr sz="2400" spc="-45" dirty="0">
                <a:latin typeface="Arial" panose="020B0604020202020204" pitchFamily="34" charset="0"/>
                <a:cs typeface="Arial" panose="020B0604020202020204" pitchFamily="34" charset="0"/>
              </a:rPr>
              <a:t>learning</a:t>
            </a:r>
            <a:r>
              <a:rPr sz="2400" spc="25" dirty="0">
                <a:latin typeface="Arial" panose="020B0604020202020204" pitchFamily="34" charset="0"/>
                <a:cs typeface="Arial" panose="020B0604020202020204" pitchFamily="34" charset="0"/>
              </a:rPr>
              <a:t> </a:t>
            </a:r>
            <a:r>
              <a:rPr sz="2400" spc="10" dirty="0">
                <a:latin typeface="Arial" panose="020B0604020202020204" pitchFamily="34" charset="0"/>
                <a:cs typeface="Arial" panose="020B0604020202020204" pitchFamily="34" charset="0"/>
              </a:rPr>
              <a:t>=</a:t>
            </a:r>
            <a:endParaRPr sz="2400" dirty="0">
              <a:latin typeface="Arial" panose="020B0604020202020204" pitchFamily="34" charset="0"/>
              <a:cs typeface="Arial" panose="020B0604020202020204" pitchFamily="34" charset="0"/>
            </a:endParaRPr>
          </a:p>
          <a:p>
            <a:pPr marL="12700">
              <a:lnSpc>
                <a:spcPct val="100000"/>
              </a:lnSpc>
              <a:spcBef>
                <a:spcPts val="40"/>
              </a:spcBef>
            </a:pPr>
            <a:r>
              <a:rPr sz="2400" spc="-65" dirty="0">
                <a:latin typeface="Arial" panose="020B0604020202020204" pitchFamily="34" charset="0"/>
                <a:cs typeface="Arial" panose="020B0604020202020204" pitchFamily="34" charset="0"/>
              </a:rPr>
              <a:t>Weak </a:t>
            </a:r>
            <a:r>
              <a:rPr sz="2400" spc="-40" dirty="0">
                <a:latin typeface="Arial" panose="020B0604020202020204" pitchFamily="34" charset="0"/>
                <a:cs typeface="Arial" panose="020B0604020202020204" pitchFamily="34" charset="0"/>
              </a:rPr>
              <a:t>recall</a:t>
            </a:r>
            <a:r>
              <a:rPr sz="2400" spc="50" dirty="0">
                <a:latin typeface="Arial" panose="020B0604020202020204" pitchFamily="34" charset="0"/>
                <a:cs typeface="Arial" panose="020B0604020202020204" pitchFamily="34" charset="0"/>
              </a:rPr>
              <a:t> </a:t>
            </a:r>
            <a:r>
              <a:rPr sz="2400" spc="-45" dirty="0">
                <a:latin typeface="Arial" panose="020B0604020202020204" pitchFamily="34" charset="0"/>
                <a:cs typeface="Arial" panose="020B0604020202020204" pitchFamily="34" charset="0"/>
              </a:rPr>
              <a:t>muscle</a:t>
            </a:r>
            <a:endParaRPr sz="2400" dirty="0">
              <a:latin typeface="Arial" panose="020B0604020202020204" pitchFamily="34" charset="0"/>
              <a:cs typeface="Arial" panose="020B0604020202020204" pitchFamily="34" charset="0"/>
            </a:endParaRPr>
          </a:p>
          <a:p>
            <a:pPr marL="12700" marR="5080">
              <a:lnSpc>
                <a:spcPct val="100800"/>
              </a:lnSpc>
              <a:spcBef>
                <a:spcPts val="3295"/>
              </a:spcBef>
            </a:pPr>
            <a:r>
              <a:rPr sz="2400" i="1" spc="-20" dirty="0">
                <a:latin typeface="Arial" panose="020B0604020202020204" pitchFamily="34" charset="0"/>
                <a:cs typeface="Arial" panose="020B0604020202020204" pitchFamily="34" charset="0"/>
              </a:rPr>
              <a:t>“I </a:t>
            </a:r>
            <a:r>
              <a:rPr sz="2400" i="1" spc="-50" dirty="0">
                <a:latin typeface="Arial" panose="020B0604020202020204" pitchFamily="34" charset="0"/>
                <a:cs typeface="Arial" panose="020B0604020202020204" pitchFamily="34" charset="0"/>
              </a:rPr>
              <a:t>know </a:t>
            </a:r>
            <a:r>
              <a:rPr sz="2400" i="1" spc="-75" dirty="0">
                <a:latin typeface="Arial" panose="020B0604020202020204" pitchFamily="34" charset="0"/>
                <a:cs typeface="Arial" panose="020B0604020202020204" pitchFamily="34" charset="0"/>
              </a:rPr>
              <a:t>that </a:t>
            </a:r>
            <a:r>
              <a:rPr sz="2400" i="1" spc="0" dirty="0">
                <a:latin typeface="Arial" panose="020B0604020202020204" pitchFamily="34" charset="0"/>
                <a:cs typeface="Arial" panose="020B0604020202020204" pitchFamily="34" charset="0"/>
              </a:rPr>
              <a:t>I </a:t>
            </a:r>
            <a:r>
              <a:rPr sz="2400" i="1" spc="-50" dirty="0">
                <a:latin typeface="Arial" panose="020B0604020202020204" pitchFamily="34" charset="0"/>
                <a:cs typeface="Arial" panose="020B0604020202020204" pitchFamily="34" charset="0"/>
              </a:rPr>
              <a:t>know </a:t>
            </a:r>
            <a:r>
              <a:rPr sz="2400" i="1" spc="-114" dirty="0">
                <a:latin typeface="Arial" panose="020B0604020202020204" pitchFamily="34" charset="0"/>
                <a:cs typeface="Arial" panose="020B0604020202020204" pitchFamily="34" charset="0"/>
              </a:rPr>
              <a:t>this!!!  </a:t>
            </a:r>
            <a:r>
              <a:rPr sz="2400" i="1" spc="0" dirty="0">
                <a:latin typeface="Arial" panose="020B0604020202020204" pitchFamily="34" charset="0"/>
                <a:cs typeface="Arial" panose="020B0604020202020204" pitchFamily="34" charset="0"/>
              </a:rPr>
              <a:t>I </a:t>
            </a:r>
            <a:r>
              <a:rPr sz="2400" i="1" spc="-55" dirty="0">
                <a:latin typeface="Arial" panose="020B0604020202020204" pitchFamily="34" charset="0"/>
                <a:cs typeface="Arial" panose="020B0604020202020204" pitchFamily="34" charset="0"/>
              </a:rPr>
              <a:t>just </a:t>
            </a:r>
            <a:r>
              <a:rPr sz="2400" i="1" spc="-125" dirty="0">
                <a:latin typeface="Arial" panose="020B0604020202020204" pitchFamily="34" charset="0"/>
                <a:cs typeface="Arial" panose="020B0604020202020204" pitchFamily="34" charset="0"/>
              </a:rPr>
              <a:t>can’t </a:t>
            </a:r>
            <a:r>
              <a:rPr sz="2400" i="1" spc="-65" dirty="0">
                <a:latin typeface="Arial" panose="020B0604020202020204" pitchFamily="34" charset="0"/>
                <a:cs typeface="Arial" panose="020B0604020202020204" pitchFamily="34" charset="0"/>
              </a:rPr>
              <a:t>remember  </a:t>
            </a:r>
            <a:r>
              <a:rPr sz="2400" i="1" spc="-50" dirty="0">
                <a:latin typeface="Arial" panose="020B0604020202020204" pitchFamily="34" charset="0"/>
                <a:cs typeface="Arial" panose="020B0604020202020204" pitchFamily="34" charset="0"/>
              </a:rPr>
              <a:t>what </a:t>
            </a:r>
            <a:r>
              <a:rPr sz="2400" i="1" spc="-45" dirty="0">
                <a:latin typeface="Arial" panose="020B0604020202020204" pitchFamily="34" charset="0"/>
                <a:cs typeface="Arial" panose="020B0604020202020204" pitchFamily="34" charset="0"/>
              </a:rPr>
              <a:t>it</a:t>
            </a:r>
            <a:r>
              <a:rPr sz="2400" i="1" spc="50" dirty="0">
                <a:latin typeface="Arial" panose="020B0604020202020204" pitchFamily="34" charset="0"/>
                <a:cs typeface="Arial" panose="020B0604020202020204" pitchFamily="34" charset="0"/>
              </a:rPr>
              <a:t> </a:t>
            </a:r>
            <a:r>
              <a:rPr sz="2400" i="1" spc="-125" dirty="0">
                <a:latin typeface="Arial" panose="020B0604020202020204" pitchFamily="34" charset="0"/>
                <a:cs typeface="Arial" panose="020B0604020202020204" pitchFamily="34" charset="0"/>
              </a:rPr>
              <a:t>is…”</a:t>
            </a:r>
            <a:endParaRPr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49563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2612" r="50000"/>
          <a:stretch/>
        </p:blipFill>
        <p:spPr>
          <a:xfrm>
            <a:off x="9357065" y="0"/>
            <a:ext cx="2818460" cy="6860724"/>
          </a:xfrm>
          <a:prstGeom prst="rect">
            <a:avLst/>
          </a:prstGeom>
        </p:spPr>
      </p:pic>
      <p:sp>
        <p:nvSpPr>
          <p:cNvPr id="4" name="Rectangle 3"/>
          <p:cNvSpPr/>
          <p:nvPr/>
        </p:nvSpPr>
        <p:spPr>
          <a:xfrm>
            <a:off x="724026" y="874057"/>
            <a:ext cx="2173224" cy="911019"/>
          </a:xfrm>
          <a:prstGeom prst="rect">
            <a:avLst/>
          </a:prstGeom>
        </p:spPr>
        <p:txBody>
          <a:bodyPr wrap="none">
            <a:spAutoFit/>
          </a:bodyPr>
          <a:lstStyle/>
          <a:p>
            <a:pPr>
              <a:lnSpc>
                <a:spcPct val="70000"/>
              </a:lnSpc>
            </a:pPr>
            <a:r>
              <a:rPr lang="en-GB" sz="4400" b="1" cap="all" spc="-100" dirty="0">
                <a:solidFill>
                  <a:srgbClr val="77649E"/>
                </a:solidFill>
                <a:latin typeface="Arial Narrow" panose="020B0606020202030204" pitchFamily="34" charset="0"/>
                <a:cs typeface="Arial" panose="020B0604020202020204" pitchFamily="34" charset="0"/>
              </a:rPr>
              <a:t>Memory</a:t>
            </a:r>
          </a:p>
          <a:p>
            <a:pPr>
              <a:lnSpc>
                <a:spcPct val="70000"/>
              </a:lnSpc>
            </a:pPr>
            <a:r>
              <a:rPr lang="en-GB" sz="3200" b="1" cap="all" spc="-100" dirty="0" err="1">
                <a:latin typeface="Arial Narrow" panose="020B0606020202030204" pitchFamily="34" charset="0"/>
                <a:cs typeface="Arial" panose="020B0604020202020204" pitchFamily="34" charset="0"/>
              </a:rPr>
              <a:t>repitition</a:t>
            </a:r>
            <a:endParaRPr lang="en-GB" sz="3200" b="1" cap="all" spc="-100" dirty="0">
              <a:latin typeface="Arial Narrow" panose="020B0606020202030204" pitchFamily="34" charset="0"/>
              <a:cs typeface="Arial" panose="020B0604020202020204" pitchFamily="34" charset="0"/>
            </a:endParaRPr>
          </a:p>
        </p:txBody>
      </p:sp>
      <p:sp>
        <p:nvSpPr>
          <p:cNvPr id="6" name="Rectangle 5"/>
          <p:cNvSpPr/>
          <p:nvPr/>
        </p:nvSpPr>
        <p:spPr>
          <a:xfrm>
            <a:off x="730273" y="1833016"/>
            <a:ext cx="3842048" cy="954107"/>
          </a:xfrm>
          <a:prstGeom prst="rect">
            <a:avLst/>
          </a:prstGeom>
        </p:spPr>
        <p:txBody>
          <a:bodyPr wrap="square">
            <a:spAutoFit/>
          </a:bodyPr>
          <a:lstStyle/>
          <a:p>
            <a:r>
              <a:rPr lang="en-GB" sz="2800" dirty="0">
                <a:latin typeface="Arial" panose="020B0604020202020204" pitchFamily="34" charset="0"/>
                <a:cs typeface="Arial" panose="020B0604020202020204" pitchFamily="34" charset="0"/>
              </a:rPr>
              <a:t>How we should actually learn…</a:t>
            </a:r>
          </a:p>
        </p:txBody>
      </p:sp>
      <p:sp>
        <p:nvSpPr>
          <p:cNvPr id="8" name="Rectangle 7"/>
          <p:cNvSpPr/>
          <p:nvPr/>
        </p:nvSpPr>
        <p:spPr>
          <a:xfrm>
            <a:off x="724026" y="2909525"/>
            <a:ext cx="4299236" cy="954107"/>
          </a:xfrm>
          <a:prstGeom prst="rect">
            <a:avLst/>
          </a:prstGeom>
        </p:spPr>
        <p:txBody>
          <a:bodyPr wrap="square">
            <a:spAutoFit/>
          </a:bodyPr>
          <a:lstStyle/>
          <a:p>
            <a:r>
              <a:rPr lang="en-GB" sz="2800" b="1" dirty="0">
                <a:latin typeface="Arial" panose="020B0604020202020204" pitchFamily="34" charset="0"/>
                <a:cs typeface="Arial" panose="020B0604020202020204" pitchFamily="34" charset="0"/>
              </a:rPr>
              <a:t>Learn once but test and recall over and over!</a:t>
            </a:r>
          </a:p>
        </p:txBody>
      </p:sp>
      <p:sp>
        <p:nvSpPr>
          <p:cNvPr id="9" name="object 4"/>
          <p:cNvSpPr txBox="1"/>
          <p:nvPr/>
        </p:nvSpPr>
        <p:spPr>
          <a:xfrm>
            <a:off x="766050" y="4006568"/>
            <a:ext cx="3904056" cy="1879232"/>
          </a:xfrm>
          <a:prstGeom prst="rect">
            <a:avLst/>
          </a:prstGeom>
        </p:spPr>
        <p:txBody>
          <a:bodyPr vert="horz" wrap="square" lIns="0" tIns="11430" rIns="0" bIns="0" rtlCol="0">
            <a:spAutoFit/>
          </a:bodyPr>
          <a:lstStyle/>
          <a:p>
            <a:pPr marL="12700" marR="595630">
              <a:lnSpc>
                <a:spcPct val="100800"/>
              </a:lnSpc>
              <a:spcBef>
                <a:spcPts val="90"/>
              </a:spcBef>
            </a:pPr>
            <a:r>
              <a:rPr lang="en-GB" sz="2400" dirty="0">
                <a:latin typeface="Arial" panose="020B0604020202020204" pitchFamily="34" charset="0"/>
                <a:cs typeface="Arial" panose="020B0604020202020204" pitchFamily="34" charset="0"/>
              </a:rPr>
              <a:t>Active learning =  Strong recall muscle</a:t>
            </a:r>
          </a:p>
          <a:p>
            <a:pPr marL="12700" marR="595630">
              <a:lnSpc>
                <a:spcPct val="100800"/>
              </a:lnSpc>
              <a:spcBef>
                <a:spcPts val="90"/>
              </a:spcBef>
            </a:pPr>
            <a:r>
              <a:rPr lang="en-GB" sz="2400" dirty="0">
                <a:latin typeface="Arial" panose="020B0604020202020204" pitchFamily="34" charset="0"/>
                <a:cs typeface="Arial" panose="020B0604020202020204" pitchFamily="34" charset="0"/>
              </a:rPr>
              <a:t>More efficient  (and less boring!)</a:t>
            </a:r>
          </a:p>
          <a:p>
            <a:pPr marL="12700" marR="595630">
              <a:lnSpc>
                <a:spcPct val="100800"/>
              </a:lnSpc>
              <a:spcBef>
                <a:spcPts val="90"/>
              </a:spcBef>
            </a:pPr>
            <a:endParaRPr sz="2400" dirty="0">
              <a:latin typeface="Arial" panose="020B0604020202020204" pitchFamily="34" charset="0"/>
              <a:cs typeface="Arial" panose="020B0604020202020204" pitchFamily="34" charset="0"/>
            </a:endParaRPr>
          </a:p>
        </p:txBody>
      </p:sp>
      <p:grpSp>
        <p:nvGrpSpPr>
          <p:cNvPr id="10" name="Group 9"/>
          <p:cNvGrpSpPr/>
          <p:nvPr/>
        </p:nvGrpSpPr>
        <p:grpSpPr>
          <a:xfrm>
            <a:off x="4693270" y="1507957"/>
            <a:ext cx="4192671" cy="4154287"/>
            <a:chOff x="774195" y="361924"/>
            <a:chExt cx="6349461" cy="6239928"/>
          </a:xfrm>
        </p:grpSpPr>
        <p:pic>
          <p:nvPicPr>
            <p:cNvPr id="11" name="Picture 2" descr="Image result for brain illustration flat"/>
            <p:cNvPicPr>
              <a:picLocks noChangeAspect="1" noChangeArrowheads="1"/>
            </p:cNvPicPr>
            <p:nvPr/>
          </p:nvPicPr>
          <p:blipFill rotWithShape="1">
            <a:blip r:embed="rId4">
              <a:duotone>
                <a:schemeClr val="accent2">
                  <a:shade val="45000"/>
                  <a:satMod val="135000"/>
                </a:schemeClr>
                <a:prstClr val="white"/>
              </a:duotone>
              <a:extLst>
                <a:ext uri="{28A0092B-C50C-407E-A947-70E740481C1C}">
                  <a14:useLocalDpi xmlns:a14="http://schemas.microsoft.com/office/drawing/2010/main" val="0"/>
                </a:ext>
              </a:extLst>
            </a:blip>
            <a:srcRect l="11067" t="29859" r="13119" b="11175"/>
            <a:stretch/>
          </p:blipFill>
          <p:spPr bwMode="auto">
            <a:xfrm>
              <a:off x="1629944" y="1643486"/>
              <a:ext cx="4520485" cy="3515932"/>
            </a:xfrm>
            <a:prstGeom prst="rect">
              <a:avLst/>
            </a:prstGeom>
            <a:noFill/>
            <a:extLst>
              <a:ext uri="{909E8E84-426E-40DD-AFC4-6F175D3DCCD1}">
                <a14:hiddenFill xmlns:a14="http://schemas.microsoft.com/office/drawing/2010/main">
                  <a:solidFill>
                    <a:srgbClr val="FFFFFF"/>
                  </a:solidFill>
                </a14:hiddenFill>
              </a:ext>
            </a:extLst>
          </p:spPr>
        </p:pic>
        <p:sp>
          <p:nvSpPr>
            <p:cNvPr id="12" name="Down Arrow 11"/>
            <p:cNvSpPr/>
            <p:nvPr/>
          </p:nvSpPr>
          <p:spPr>
            <a:xfrm rot="19800000">
              <a:off x="5045149" y="4916940"/>
              <a:ext cx="643944" cy="1442434"/>
            </a:xfrm>
            <a:prstGeom prst="downArrow">
              <a:avLst>
                <a:gd name="adj1" fmla="val 66392"/>
                <a:gd name="adj2" fmla="val 76411"/>
              </a:avLst>
            </a:prstGeom>
            <a:solidFill>
              <a:srgbClr val="00658F"/>
            </a:solidFill>
            <a:ln>
              <a:solidFill>
                <a:srgbClr val="0065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Down Arrow 12"/>
            <p:cNvSpPr/>
            <p:nvPr/>
          </p:nvSpPr>
          <p:spPr>
            <a:xfrm>
              <a:off x="3654703" y="361924"/>
              <a:ext cx="643944" cy="1442434"/>
            </a:xfrm>
            <a:prstGeom prst="downArrow">
              <a:avLst>
                <a:gd name="adj1" fmla="val 66392"/>
                <a:gd name="adj2" fmla="val 76411"/>
              </a:avLst>
            </a:prstGeom>
            <a:solidFill>
              <a:srgbClr val="E8345D"/>
            </a:solidFill>
            <a:ln>
              <a:solidFill>
                <a:srgbClr val="E834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Down Arrow 13"/>
            <p:cNvSpPr/>
            <p:nvPr/>
          </p:nvSpPr>
          <p:spPr>
            <a:xfrm>
              <a:off x="3674193" y="5159418"/>
              <a:ext cx="643944" cy="1442434"/>
            </a:xfrm>
            <a:prstGeom prst="downArrow">
              <a:avLst>
                <a:gd name="adj1" fmla="val 66392"/>
                <a:gd name="adj2" fmla="val 76411"/>
              </a:avLst>
            </a:prstGeom>
            <a:solidFill>
              <a:srgbClr val="00658F"/>
            </a:solidFill>
            <a:ln>
              <a:solidFill>
                <a:srgbClr val="0065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Down Arrow 14"/>
            <p:cNvSpPr/>
            <p:nvPr/>
          </p:nvSpPr>
          <p:spPr>
            <a:xfrm rot="1800000" flipH="1">
              <a:off x="2208758" y="4959151"/>
              <a:ext cx="643944" cy="1442434"/>
            </a:xfrm>
            <a:prstGeom prst="downArrow">
              <a:avLst>
                <a:gd name="adj1" fmla="val 66392"/>
                <a:gd name="adj2" fmla="val 76411"/>
              </a:avLst>
            </a:prstGeom>
            <a:solidFill>
              <a:srgbClr val="00658F"/>
            </a:solidFill>
            <a:ln>
              <a:solidFill>
                <a:srgbClr val="0065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Down Arrow 15"/>
            <p:cNvSpPr/>
            <p:nvPr/>
          </p:nvSpPr>
          <p:spPr>
            <a:xfrm rot="3600000" flipH="1">
              <a:off x="1173440" y="3964298"/>
              <a:ext cx="643944" cy="1442434"/>
            </a:xfrm>
            <a:prstGeom prst="downArrow">
              <a:avLst>
                <a:gd name="adj1" fmla="val 66392"/>
                <a:gd name="adj2" fmla="val 76411"/>
              </a:avLst>
            </a:prstGeom>
            <a:solidFill>
              <a:srgbClr val="00658F"/>
            </a:solidFill>
            <a:ln>
              <a:solidFill>
                <a:srgbClr val="0065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Down Arrow 16"/>
            <p:cNvSpPr/>
            <p:nvPr/>
          </p:nvSpPr>
          <p:spPr>
            <a:xfrm rot="18000000">
              <a:off x="6080467" y="3959685"/>
              <a:ext cx="643944" cy="1442434"/>
            </a:xfrm>
            <a:prstGeom prst="downArrow">
              <a:avLst>
                <a:gd name="adj1" fmla="val 66392"/>
                <a:gd name="adj2" fmla="val 76411"/>
              </a:avLst>
            </a:prstGeom>
            <a:solidFill>
              <a:srgbClr val="00658F"/>
            </a:solidFill>
            <a:ln>
              <a:solidFill>
                <a:srgbClr val="0065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0378415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p:cNvSpPr/>
          <p:nvPr/>
        </p:nvSpPr>
        <p:spPr>
          <a:xfrm>
            <a:off x="428" y="-14352"/>
            <a:ext cx="12191144" cy="6857615"/>
          </a:xfrm>
          <a:custGeom>
            <a:avLst/>
            <a:gdLst/>
            <a:ahLst/>
            <a:cxnLst/>
            <a:rect l="l" t="t" r="r" b="b"/>
            <a:pathLst>
              <a:path w="20104100" h="11308715">
                <a:moveTo>
                  <a:pt x="0" y="11308556"/>
                </a:moveTo>
                <a:lnTo>
                  <a:pt x="20104099" y="11308556"/>
                </a:lnTo>
                <a:lnTo>
                  <a:pt x="20104099" y="0"/>
                </a:lnTo>
                <a:lnTo>
                  <a:pt x="0" y="0"/>
                </a:lnTo>
                <a:lnTo>
                  <a:pt x="0" y="11308556"/>
                </a:lnTo>
                <a:close/>
              </a:path>
            </a:pathLst>
          </a:custGeom>
          <a:solidFill>
            <a:srgbClr val="77649E"/>
          </a:solidFill>
        </p:spPr>
        <p:txBody>
          <a:bodyPr wrap="square" lIns="0" tIns="0" rIns="0" bIns="0" rtlCol="0"/>
          <a:lstStyle/>
          <a:p>
            <a:endParaRPr sz="1092"/>
          </a:p>
        </p:txBody>
      </p:sp>
      <p:sp>
        <p:nvSpPr>
          <p:cNvPr id="3" name="object 3"/>
          <p:cNvSpPr txBox="1"/>
          <p:nvPr/>
        </p:nvSpPr>
        <p:spPr>
          <a:xfrm>
            <a:off x="1013148" y="1118613"/>
            <a:ext cx="10997444" cy="3787228"/>
          </a:xfrm>
          <a:prstGeom prst="rect">
            <a:avLst/>
          </a:prstGeom>
        </p:spPr>
        <p:txBody>
          <a:bodyPr vert="horz" wrap="square" lIns="0" tIns="436663" rIns="0" bIns="0" rtlCol="0">
            <a:spAutoFit/>
          </a:bodyPr>
          <a:lstStyle/>
          <a:p>
            <a:pPr marL="7701" marR="3081" indent="1124772">
              <a:lnSpc>
                <a:spcPct val="72200"/>
              </a:lnSpc>
              <a:spcBef>
                <a:spcPts val="3438"/>
              </a:spcBef>
            </a:pPr>
            <a:r>
              <a:rPr sz="10066" b="1" spc="-100" dirty="0">
                <a:latin typeface="DIN Condensed"/>
                <a:cs typeface="DIN Condensed"/>
              </a:rPr>
              <a:t>SO, </a:t>
            </a:r>
            <a:r>
              <a:rPr sz="10066" b="1" spc="-103" dirty="0">
                <a:latin typeface="DIN Condensed"/>
                <a:cs typeface="DIN Condensed"/>
              </a:rPr>
              <a:t>WHAT  </a:t>
            </a:r>
            <a:r>
              <a:rPr sz="10066" b="1" spc="-49" dirty="0">
                <a:latin typeface="DIN Condensed"/>
                <a:cs typeface="DIN Condensed"/>
              </a:rPr>
              <a:t>STRATEGIES</a:t>
            </a:r>
            <a:r>
              <a:rPr sz="10066" b="1" spc="-27" dirty="0">
                <a:latin typeface="DIN Condensed"/>
                <a:cs typeface="DIN Condensed"/>
              </a:rPr>
              <a:t> </a:t>
            </a:r>
            <a:r>
              <a:rPr sz="10066" b="1" spc="-100" dirty="0">
                <a:latin typeface="DIN Condensed"/>
                <a:cs typeface="DIN Condensed"/>
              </a:rPr>
              <a:t>DO</a:t>
            </a:r>
            <a:endParaRPr sz="10066" dirty="0">
              <a:latin typeface="DIN Condensed"/>
              <a:cs typeface="DIN Condensed"/>
            </a:endParaRPr>
          </a:p>
          <a:p>
            <a:pPr marL="815951">
              <a:lnSpc>
                <a:spcPts val="8717"/>
              </a:lnSpc>
            </a:pPr>
            <a:r>
              <a:rPr sz="10066" b="1" spc="-124" dirty="0">
                <a:solidFill>
                  <a:srgbClr val="FFFFFF"/>
                </a:solidFill>
                <a:latin typeface="DIN Condensed"/>
                <a:cs typeface="DIN Condensed"/>
              </a:rPr>
              <a:t>YOU</a:t>
            </a:r>
            <a:r>
              <a:rPr sz="10066" b="1" spc="-12" dirty="0">
                <a:solidFill>
                  <a:srgbClr val="FFFFFF"/>
                </a:solidFill>
                <a:latin typeface="DIN Condensed"/>
                <a:cs typeface="DIN Condensed"/>
              </a:rPr>
              <a:t> </a:t>
            </a:r>
            <a:r>
              <a:rPr sz="10066" b="1" spc="-194" dirty="0">
                <a:latin typeface="DIN Condensed"/>
                <a:cs typeface="DIN Condensed"/>
              </a:rPr>
              <a:t>USE...?</a:t>
            </a:r>
            <a:endParaRPr sz="10066" dirty="0">
              <a:latin typeface="DIN Condensed"/>
              <a:cs typeface="DIN Condensed"/>
            </a:endParaRPr>
          </a:p>
        </p:txBody>
      </p:sp>
    </p:spTree>
    <p:extLst>
      <p:ext uri="{BB962C8B-B14F-4D97-AF65-F5344CB8AC3E}">
        <p14:creationId xmlns:p14="http://schemas.microsoft.com/office/powerpoint/2010/main" val="19143864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
          <p:cNvSpPr txBox="1"/>
          <p:nvPr/>
        </p:nvSpPr>
        <p:spPr>
          <a:xfrm>
            <a:off x="1502301" y="1699370"/>
            <a:ext cx="7694821" cy="3120470"/>
          </a:xfrm>
          <a:prstGeom prst="rect">
            <a:avLst/>
          </a:prstGeom>
        </p:spPr>
        <p:txBody>
          <a:bodyPr vert="horz" wrap="square" lIns="0" tIns="720090" rIns="0" bIns="0" rtlCol="0">
            <a:spAutoFit/>
          </a:bodyPr>
          <a:lstStyle/>
          <a:p>
            <a:pPr marL="12700" marR="5080" indent="1854835" algn="ctr">
              <a:lnSpc>
                <a:spcPct val="72200"/>
              </a:lnSpc>
              <a:spcBef>
                <a:spcPts val="5670"/>
              </a:spcBef>
            </a:pPr>
            <a:r>
              <a:rPr lang="en-GB" sz="7200" b="1" spc="-165" dirty="0">
                <a:latin typeface="Arial Narrow" panose="020B0606020202030204" pitchFamily="34" charset="0"/>
                <a:cs typeface="DIN Condensed"/>
              </a:rPr>
              <a:t>FIND WHAT WORKS BEST FOR </a:t>
            </a:r>
            <a:r>
              <a:rPr sz="7200" b="1" spc="-204" dirty="0">
                <a:solidFill>
                  <a:srgbClr val="77649E"/>
                </a:solidFill>
                <a:latin typeface="Arial Narrow" panose="020B0606020202030204" pitchFamily="34" charset="0"/>
                <a:cs typeface="DIN Condensed"/>
              </a:rPr>
              <a:t>YOU</a:t>
            </a:r>
            <a:endParaRPr sz="7200" dirty="0">
              <a:solidFill>
                <a:srgbClr val="77649E"/>
              </a:solidFill>
              <a:latin typeface="Arial Narrow" panose="020B0606020202030204" pitchFamily="34" charset="0"/>
              <a:cs typeface="DIN Condensed"/>
            </a:endParaRPr>
          </a:p>
        </p:txBody>
      </p:sp>
      <p:pic>
        <p:nvPicPr>
          <p:cNvPr id="3" name="Picture 2"/>
          <p:cNvPicPr>
            <a:picLocks noChangeAspect="1"/>
          </p:cNvPicPr>
          <p:nvPr/>
        </p:nvPicPr>
        <p:blipFill>
          <a:blip r:embed="rId3">
            <a:grayscl/>
          </a:blip>
          <a:stretch>
            <a:fillRect/>
          </a:stretch>
        </p:blipFill>
        <p:spPr>
          <a:xfrm>
            <a:off x="1161839" y="1168579"/>
            <a:ext cx="2787707" cy="1725364"/>
          </a:xfrm>
          <a:prstGeom prst="rect">
            <a:avLst/>
          </a:prstGeom>
          <a:ln>
            <a:noFill/>
          </a:ln>
          <a:effectLst>
            <a:softEdge rad="112500"/>
          </a:effectLst>
        </p:spPr>
      </p:pic>
      <p:pic>
        <p:nvPicPr>
          <p:cNvPr id="4" name="Picture 3"/>
          <p:cNvPicPr>
            <a:picLocks noChangeAspect="1"/>
          </p:cNvPicPr>
          <p:nvPr/>
        </p:nvPicPr>
        <p:blipFill>
          <a:blip r:embed="rId4">
            <a:grayscl/>
          </a:blip>
          <a:stretch>
            <a:fillRect/>
          </a:stretch>
        </p:blipFill>
        <p:spPr>
          <a:xfrm>
            <a:off x="677177" y="3757240"/>
            <a:ext cx="1878517" cy="2696580"/>
          </a:xfrm>
          <a:prstGeom prst="rect">
            <a:avLst/>
          </a:prstGeom>
          <a:ln>
            <a:noFill/>
          </a:ln>
          <a:effectLst>
            <a:softEdge rad="127000"/>
          </a:effectLst>
        </p:spPr>
      </p:pic>
      <p:pic>
        <p:nvPicPr>
          <p:cNvPr id="5" name="Picture 4"/>
          <p:cNvPicPr>
            <a:picLocks noChangeAspect="1"/>
          </p:cNvPicPr>
          <p:nvPr/>
        </p:nvPicPr>
        <p:blipFill>
          <a:blip r:embed="rId5">
            <a:grayscl/>
          </a:blip>
          <a:stretch>
            <a:fillRect/>
          </a:stretch>
        </p:blipFill>
        <p:spPr>
          <a:xfrm>
            <a:off x="6234538" y="239258"/>
            <a:ext cx="2693670" cy="1900886"/>
          </a:xfrm>
          <a:prstGeom prst="rect">
            <a:avLst/>
          </a:prstGeom>
          <a:ln>
            <a:noFill/>
          </a:ln>
          <a:effectLst>
            <a:softEdge rad="127000"/>
          </a:effectLst>
        </p:spPr>
      </p:pic>
      <p:pic>
        <p:nvPicPr>
          <p:cNvPr id="6" name="Picture 5"/>
          <p:cNvPicPr>
            <a:picLocks noChangeAspect="1"/>
          </p:cNvPicPr>
          <p:nvPr/>
        </p:nvPicPr>
        <p:blipFill>
          <a:blip r:embed="rId6">
            <a:grayscl/>
          </a:blip>
          <a:stretch>
            <a:fillRect/>
          </a:stretch>
        </p:blipFill>
        <p:spPr>
          <a:xfrm>
            <a:off x="9032107" y="2425117"/>
            <a:ext cx="2969999" cy="2125319"/>
          </a:xfrm>
          <a:prstGeom prst="rect">
            <a:avLst/>
          </a:prstGeom>
          <a:effectLst>
            <a:softEdge rad="127000"/>
          </a:effectLst>
        </p:spPr>
      </p:pic>
      <p:pic>
        <p:nvPicPr>
          <p:cNvPr id="7" name="Picture 6"/>
          <p:cNvPicPr>
            <a:picLocks noChangeAspect="1"/>
          </p:cNvPicPr>
          <p:nvPr/>
        </p:nvPicPr>
        <p:blipFill>
          <a:blip r:embed="rId7">
            <a:grayscl/>
          </a:blip>
          <a:stretch>
            <a:fillRect/>
          </a:stretch>
        </p:blipFill>
        <p:spPr>
          <a:xfrm>
            <a:off x="4750078" y="4841439"/>
            <a:ext cx="2695492" cy="1590781"/>
          </a:xfrm>
          <a:prstGeom prst="rect">
            <a:avLst/>
          </a:prstGeom>
          <a:ln>
            <a:noFill/>
          </a:ln>
          <a:effectLst>
            <a:softEdge rad="127000"/>
          </a:effectLst>
        </p:spPr>
      </p:pic>
      <p:sp>
        <p:nvSpPr>
          <p:cNvPr id="8" name="object 2"/>
          <p:cNvSpPr txBox="1">
            <a:spLocks/>
          </p:cNvSpPr>
          <p:nvPr/>
        </p:nvSpPr>
        <p:spPr>
          <a:xfrm>
            <a:off x="9032811" y="749357"/>
            <a:ext cx="4427220" cy="685765"/>
          </a:xfrm>
          <a:prstGeom prst="rect">
            <a:avLst/>
          </a:prstGeom>
        </p:spPr>
        <p:txBody>
          <a:bodyPr vert="horz" wrap="square" lIns="0" tIns="17145" rIns="0" bIns="0" rtlCol="0">
            <a:spAutoFit/>
          </a:bodyPr>
          <a:lstStyle>
            <a:lvl1pPr>
              <a:defRPr>
                <a:latin typeface="+mj-lt"/>
                <a:ea typeface="+mj-ea"/>
                <a:cs typeface="+mj-cs"/>
              </a:defRPr>
            </a:lvl1pPr>
          </a:lstStyle>
          <a:p>
            <a:pPr marL="12700">
              <a:lnSpc>
                <a:spcPts val="6065"/>
              </a:lnSpc>
              <a:spcBef>
                <a:spcPts val="135"/>
              </a:spcBef>
            </a:pPr>
            <a:r>
              <a:rPr lang="en-GB" sz="2800" kern="0" spc="15" dirty="0">
                <a:solidFill>
                  <a:srgbClr val="77649E"/>
                </a:solidFill>
                <a:latin typeface="Arial" panose="020B0604020202020204" pitchFamily="34" charset="0"/>
                <a:cs typeface="Arial" panose="020B0604020202020204" pitchFamily="34" charset="0"/>
              </a:rPr>
              <a:t>PODCASTS</a:t>
            </a:r>
            <a:endParaRPr lang="en-GB" sz="2800" kern="0" dirty="0">
              <a:solidFill>
                <a:srgbClr val="77649E"/>
              </a:solidFill>
              <a:latin typeface="Arial" panose="020B0604020202020204" pitchFamily="34" charset="0"/>
              <a:cs typeface="Arial" panose="020B0604020202020204" pitchFamily="34" charset="0"/>
            </a:endParaRPr>
          </a:p>
        </p:txBody>
      </p:sp>
      <p:sp>
        <p:nvSpPr>
          <p:cNvPr id="9" name="object 2"/>
          <p:cNvSpPr txBox="1">
            <a:spLocks/>
          </p:cNvSpPr>
          <p:nvPr/>
        </p:nvSpPr>
        <p:spPr>
          <a:xfrm>
            <a:off x="7445570" y="5260613"/>
            <a:ext cx="2653886" cy="799578"/>
          </a:xfrm>
          <a:prstGeom prst="rect">
            <a:avLst/>
          </a:prstGeom>
        </p:spPr>
        <p:txBody>
          <a:bodyPr vert="horz" wrap="square" lIns="0" tIns="17145" rIns="0" bIns="0" rtlCol="0">
            <a:spAutoFit/>
          </a:bodyPr>
          <a:lstStyle>
            <a:lvl1pPr>
              <a:defRPr>
                <a:latin typeface="+mj-lt"/>
                <a:ea typeface="+mj-ea"/>
                <a:cs typeface="+mj-cs"/>
              </a:defRPr>
            </a:lvl1pPr>
          </a:lstStyle>
          <a:p>
            <a:pPr marL="12700">
              <a:lnSpc>
                <a:spcPts val="6065"/>
              </a:lnSpc>
              <a:spcBef>
                <a:spcPts val="135"/>
              </a:spcBef>
            </a:pPr>
            <a:r>
              <a:rPr lang="en-GB" sz="2800" kern="0" spc="15" dirty="0">
                <a:solidFill>
                  <a:srgbClr val="77649E"/>
                </a:solidFill>
                <a:latin typeface="Arial" panose="020B0604020202020204" pitchFamily="34" charset="0"/>
                <a:cs typeface="Arial" panose="020B0604020202020204" pitchFamily="34" charset="0"/>
              </a:rPr>
              <a:t>FLASHCARDS</a:t>
            </a:r>
            <a:endParaRPr lang="en-GB" sz="2800" kern="0" dirty="0">
              <a:solidFill>
                <a:srgbClr val="77649E"/>
              </a:solidFill>
              <a:latin typeface="Arial" panose="020B0604020202020204" pitchFamily="34" charset="0"/>
              <a:cs typeface="Arial" panose="020B0604020202020204" pitchFamily="34" charset="0"/>
            </a:endParaRPr>
          </a:p>
        </p:txBody>
      </p:sp>
      <p:sp>
        <p:nvSpPr>
          <p:cNvPr id="10" name="object 2"/>
          <p:cNvSpPr txBox="1">
            <a:spLocks/>
          </p:cNvSpPr>
          <p:nvPr/>
        </p:nvSpPr>
        <p:spPr>
          <a:xfrm>
            <a:off x="9129863" y="4305952"/>
            <a:ext cx="3062137" cy="799578"/>
          </a:xfrm>
          <a:prstGeom prst="rect">
            <a:avLst/>
          </a:prstGeom>
        </p:spPr>
        <p:txBody>
          <a:bodyPr vert="horz" wrap="square" lIns="0" tIns="17145" rIns="0" bIns="0" rtlCol="0">
            <a:spAutoFit/>
          </a:bodyPr>
          <a:lstStyle>
            <a:lvl1pPr>
              <a:defRPr>
                <a:latin typeface="+mj-lt"/>
                <a:ea typeface="+mj-ea"/>
                <a:cs typeface="+mj-cs"/>
              </a:defRPr>
            </a:lvl1pPr>
          </a:lstStyle>
          <a:p>
            <a:pPr marL="12700">
              <a:lnSpc>
                <a:spcPts val="6065"/>
              </a:lnSpc>
              <a:spcBef>
                <a:spcPts val="135"/>
              </a:spcBef>
            </a:pPr>
            <a:r>
              <a:rPr lang="en-GB" sz="2800" kern="0" spc="15" dirty="0">
                <a:solidFill>
                  <a:srgbClr val="77649E"/>
                </a:solidFill>
                <a:latin typeface="Arial" panose="020B0604020202020204" pitchFamily="34" charset="0"/>
                <a:cs typeface="Arial" panose="020B0604020202020204" pitchFamily="34" charset="0"/>
              </a:rPr>
              <a:t>STUDYGROUPS</a:t>
            </a:r>
            <a:endParaRPr lang="en-GB" sz="2800" kern="0" dirty="0">
              <a:solidFill>
                <a:srgbClr val="77649E"/>
              </a:solidFill>
              <a:latin typeface="Arial" panose="020B0604020202020204" pitchFamily="34" charset="0"/>
              <a:cs typeface="Arial" panose="020B0604020202020204" pitchFamily="34" charset="0"/>
            </a:endParaRPr>
          </a:p>
        </p:txBody>
      </p:sp>
      <p:sp>
        <p:nvSpPr>
          <p:cNvPr id="11" name="object 2"/>
          <p:cNvSpPr txBox="1">
            <a:spLocks/>
          </p:cNvSpPr>
          <p:nvPr/>
        </p:nvSpPr>
        <p:spPr>
          <a:xfrm>
            <a:off x="2672482" y="4821070"/>
            <a:ext cx="1652866" cy="879087"/>
          </a:xfrm>
          <a:prstGeom prst="rect">
            <a:avLst/>
          </a:prstGeom>
        </p:spPr>
        <p:txBody>
          <a:bodyPr vert="horz" wrap="square" lIns="0" tIns="17145" rIns="0" bIns="0" rtlCol="0">
            <a:spAutoFit/>
          </a:bodyPr>
          <a:lstStyle>
            <a:lvl1pPr>
              <a:defRPr>
                <a:latin typeface="+mj-lt"/>
                <a:ea typeface="+mj-ea"/>
                <a:cs typeface="+mj-cs"/>
              </a:defRPr>
            </a:lvl1pPr>
          </a:lstStyle>
          <a:p>
            <a:pPr marL="12700">
              <a:spcBef>
                <a:spcPts val="135"/>
              </a:spcBef>
            </a:pPr>
            <a:r>
              <a:rPr lang="en-GB" sz="2800" kern="0" spc="15" dirty="0">
                <a:solidFill>
                  <a:srgbClr val="77649E"/>
                </a:solidFill>
                <a:latin typeface="Arial" panose="020B0604020202020204" pitchFamily="34" charset="0"/>
                <a:cs typeface="Arial" panose="020B0604020202020204" pitchFamily="34" charset="0"/>
              </a:rPr>
              <a:t>VOICE NOTES</a:t>
            </a:r>
            <a:endParaRPr lang="en-GB" sz="2800" kern="0" dirty="0">
              <a:solidFill>
                <a:srgbClr val="77649E"/>
              </a:solidFill>
              <a:latin typeface="Arial" panose="020B0604020202020204" pitchFamily="34" charset="0"/>
              <a:cs typeface="Arial" panose="020B0604020202020204" pitchFamily="34" charset="0"/>
            </a:endParaRPr>
          </a:p>
        </p:txBody>
      </p:sp>
      <p:sp>
        <p:nvSpPr>
          <p:cNvPr id="12" name="object 2"/>
          <p:cNvSpPr txBox="1">
            <a:spLocks/>
          </p:cNvSpPr>
          <p:nvPr/>
        </p:nvSpPr>
        <p:spPr>
          <a:xfrm>
            <a:off x="549729" y="249538"/>
            <a:ext cx="4011929" cy="799578"/>
          </a:xfrm>
          <a:prstGeom prst="rect">
            <a:avLst/>
          </a:prstGeom>
        </p:spPr>
        <p:txBody>
          <a:bodyPr vert="horz" wrap="square" lIns="0" tIns="17145" rIns="0" bIns="0" rtlCol="0">
            <a:spAutoFit/>
          </a:bodyPr>
          <a:lstStyle>
            <a:lvl1pPr>
              <a:defRPr>
                <a:latin typeface="+mj-lt"/>
                <a:ea typeface="+mj-ea"/>
                <a:cs typeface="+mj-cs"/>
              </a:defRPr>
            </a:lvl1pPr>
          </a:lstStyle>
          <a:p>
            <a:pPr marL="12700">
              <a:lnSpc>
                <a:spcPts val="6065"/>
              </a:lnSpc>
              <a:spcBef>
                <a:spcPts val="135"/>
              </a:spcBef>
            </a:pPr>
            <a:r>
              <a:rPr lang="en-GB" sz="2800" kern="0" spc="15" dirty="0">
                <a:solidFill>
                  <a:srgbClr val="77649E"/>
                </a:solidFill>
                <a:latin typeface="Arial" panose="020B0604020202020204" pitchFamily="34" charset="0"/>
                <a:cs typeface="Arial" panose="020B0604020202020204" pitchFamily="34" charset="0"/>
              </a:rPr>
              <a:t>ONLINE RESOURCES</a:t>
            </a:r>
            <a:endParaRPr lang="en-GB" sz="2800" kern="0" dirty="0">
              <a:solidFill>
                <a:srgbClr val="77649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0580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2"/>
                                        </p:tgtEl>
                                      </p:cBhvr>
                                      <p:by x="25000" y="25000"/>
                                    </p:animScale>
                                  </p:childTnLst>
                                </p:cTn>
                              </p:par>
                            </p:childTnLst>
                          </p:cTn>
                        </p:par>
                        <p:par>
                          <p:cTn id="7" fill="hold">
                            <p:stCondLst>
                              <p:cond delay="2000"/>
                            </p:stCondLst>
                            <p:childTnLst>
                              <p:par>
                                <p:cTn id="8" presetID="1" presetClass="entr" presetSubtype="0" fill="hold" grpId="0" nodeType="afterEffect">
                                  <p:stCondLst>
                                    <p:cond delay="0"/>
                                  </p:stCondLst>
                                  <p:childTnLst>
                                    <p:set>
                                      <p:cBhvr>
                                        <p:cTn id="9" dur="1" fill="hold">
                                          <p:stCondLst>
                                            <p:cond delay="0"/>
                                          </p:stCondLst>
                                        </p:cTn>
                                        <p:tgtEl>
                                          <p:spTgt spid="12"/>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par>
                          <p:cTn id="13" fill="hold">
                            <p:stCondLst>
                              <p:cond delay="2000"/>
                            </p:stCondLst>
                            <p:childTnLst>
                              <p:par>
                                <p:cTn id="14" presetID="1"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childTnLst>
                          </p:cTn>
                        </p:par>
                        <p:par>
                          <p:cTn id="22" fill="hold">
                            <p:stCondLst>
                              <p:cond delay="2000"/>
                            </p:stCondLst>
                            <p:childTnLst>
                              <p:par>
                                <p:cTn id="23" presetID="1"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par>
                          <p:cTn id="25" fill="hold">
                            <p:stCondLst>
                              <p:cond delay="2000"/>
                            </p:stCondLst>
                            <p:childTnLst>
                              <p:par>
                                <p:cTn id="26" presetID="1" presetClass="entr" presetSubtype="0"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childTnLst>
                                </p:cTn>
                              </p:par>
                            </p:childTnLst>
                          </p:cTn>
                        </p:par>
                        <p:par>
                          <p:cTn id="28" fill="hold">
                            <p:stCondLst>
                              <p:cond delay="2000"/>
                            </p:stCondLst>
                            <p:childTnLst>
                              <p:par>
                                <p:cTn id="29" presetID="1" presetClass="entr" presetSubtype="0"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par>
                          <p:cTn id="31" fill="hold">
                            <p:stCondLst>
                              <p:cond delay="2000"/>
                            </p:stCondLst>
                            <p:childTnLst>
                              <p:par>
                                <p:cTn id="32" presetID="1" presetClass="entr" presetSubtype="0" fill="hold" nodeType="afterEffect">
                                  <p:stCondLst>
                                    <p:cond delay="0"/>
                                  </p:stCondLst>
                                  <p:childTnLst>
                                    <p:set>
                                      <p:cBhvr>
                                        <p:cTn id="33" dur="1" fill="hold">
                                          <p:stCondLst>
                                            <p:cond delay="0"/>
                                          </p:stCondLst>
                                        </p:cTn>
                                        <p:tgtEl>
                                          <p:spTgt spid="5"/>
                                        </p:tgtEl>
                                        <p:attrNameLst>
                                          <p:attrName>style.visibility</p:attrName>
                                        </p:attrNameLst>
                                      </p:cBhvr>
                                      <p:to>
                                        <p:strVal val="visible"/>
                                      </p:to>
                                    </p:set>
                                  </p:childTnLst>
                                </p:cTn>
                              </p:par>
                            </p:childTnLst>
                          </p:cTn>
                        </p:par>
                        <p:par>
                          <p:cTn id="34" fill="hold">
                            <p:stCondLst>
                              <p:cond delay="2000"/>
                            </p:stCondLst>
                            <p:childTnLst>
                              <p:par>
                                <p:cTn id="35" presetID="1" presetClass="entr" presetSubtype="0" fill="hold" grpId="0" nodeType="after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P spid="10" grpId="0"/>
      <p:bldP spid="1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3634" cy="6858000"/>
          </a:xfrm>
          <a:prstGeom prst="rect">
            <a:avLst/>
          </a:prstGeom>
        </p:spPr>
      </p:pic>
    </p:spTree>
    <p:extLst>
      <p:ext uri="{BB962C8B-B14F-4D97-AF65-F5344CB8AC3E}">
        <p14:creationId xmlns:p14="http://schemas.microsoft.com/office/powerpoint/2010/main" val="36384318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724026" y="874057"/>
            <a:ext cx="5314275" cy="911019"/>
          </a:xfrm>
          <a:prstGeom prst="rect">
            <a:avLst/>
          </a:prstGeom>
        </p:spPr>
        <p:txBody>
          <a:bodyPr wrap="none">
            <a:spAutoFit/>
          </a:bodyPr>
          <a:lstStyle/>
          <a:p>
            <a:pPr>
              <a:lnSpc>
                <a:spcPct val="70000"/>
              </a:lnSpc>
            </a:pPr>
            <a:r>
              <a:rPr lang="en-GB" sz="4400" b="1" cap="all" spc="-100" dirty="0">
                <a:solidFill>
                  <a:srgbClr val="77649E"/>
                </a:solidFill>
                <a:latin typeface="Arial Narrow" panose="020B0606020202030204" pitchFamily="34" charset="0"/>
                <a:cs typeface="Arial" panose="020B0604020202020204" pitchFamily="34" charset="0"/>
              </a:rPr>
              <a:t>Revision techniques</a:t>
            </a:r>
          </a:p>
          <a:p>
            <a:pPr>
              <a:lnSpc>
                <a:spcPct val="70000"/>
              </a:lnSpc>
            </a:pPr>
            <a:r>
              <a:rPr lang="en-GB" sz="3200" b="1" cap="all" spc="-100" dirty="0">
                <a:latin typeface="Arial Narrow" panose="020B0606020202030204" pitchFamily="34" charset="0"/>
                <a:cs typeface="Arial" panose="020B0604020202020204" pitchFamily="34" charset="0"/>
              </a:rPr>
              <a:t>making mental associations</a:t>
            </a:r>
          </a:p>
        </p:txBody>
      </p:sp>
      <p:sp>
        <p:nvSpPr>
          <p:cNvPr id="4" name="object 3"/>
          <p:cNvSpPr txBox="1"/>
          <p:nvPr/>
        </p:nvSpPr>
        <p:spPr>
          <a:xfrm>
            <a:off x="1387285" y="2162117"/>
            <a:ext cx="6036623" cy="3569952"/>
          </a:xfrm>
          <a:prstGeom prst="rect">
            <a:avLst/>
          </a:prstGeom>
        </p:spPr>
        <p:txBody>
          <a:bodyPr vert="horz" wrap="square" lIns="0" tIns="11430" rIns="0" bIns="0" rtlCol="0">
            <a:spAutoFit/>
          </a:bodyPr>
          <a:lstStyle/>
          <a:p>
            <a:pPr marL="12700" marR="5080" algn="ctr">
              <a:lnSpc>
                <a:spcPct val="100800"/>
              </a:lnSpc>
              <a:spcBef>
                <a:spcPts val="90"/>
              </a:spcBef>
            </a:pPr>
            <a:r>
              <a:rPr lang="en-GB" sz="2800" b="1" spc="-35" dirty="0">
                <a:solidFill>
                  <a:srgbClr val="7769A0"/>
                </a:solidFill>
                <a:latin typeface="Arial" panose="020B0604020202020204" pitchFamily="34" charset="0"/>
                <a:cs typeface="Arial" panose="020B0604020202020204" pitchFamily="34" charset="0"/>
              </a:rPr>
              <a:t>CHOOSE THREE OBJECTS</a:t>
            </a:r>
          </a:p>
          <a:p>
            <a:pPr marL="12700" marR="5080" algn="ctr">
              <a:lnSpc>
                <a:spcPct val="100800"/>
              </a:lnSpc>
              <a:spcBef>
                <a:spcPts val="90"/>
              </a:spcBef>
            </a:pPr>
            <a:endParaRPr lang="en-GB" sz="2800" spc="-35" dirty="0">
              <a:latin typeface="Arial" panose="020B0604020202020204" pitchFamily="34" charset="0"/>
              <a:cs typeface="Arial" panose="020B0604020202020204" pitchFamily="34" charset="0"/>
            </a:endParaRPr>
          </a:p>
          <a:p>
            <a:pPr marL="12700" marR="5080" algn="ctr">
              <a:lnSpc>
                <a:spcPct val="100800"/>
              </a:lnSpc>
              <a:spcBef>
                <a:spcPts val="90"/>
              </a:spcBef>
            </a:pPr>
            <a:endParaRPr lang="en-GB" sz="2800" spc="-35" dirty="0">
              <a:latin typeface="Arial" panose="020B0604020202020204" pitchFamily="34" charset="0"/>
              <a:cs typeface="Arial" panose="020B0604020202020204" pitchFamily="34" charset="0"/>
            </a:endParaRPr>
          </a:p>
          <a:p>
            <a:pPr marL="12700" marR="5080" algn="ctr">
              <a:lnSpc>
                <a:spcPct val="100800"/>
              </a:lnSpc>
              <a:spcBef>
                <a:spcPts val="90"/>
              </a:spcBef>
            </a:pPr>
            <a:endParaRPr lang="en-GB" sz="2800" spc="-35" dirty="0">
              <a:latin typeface="Arial" panose="020B0604020202020204" pitchFamily="34" charset="0"/>
              <a:cs typeface="Arial" panose="020B0604020202020204" pitchFamily="34" charset="0"/>
            </a:endParaRPr>
          </a:p>
          <a:p>
            <a:pPr marL="12700" marR="5080" algn="ctr">
              <a:lnSpc>
                <a:spcPct val="100800"/>
              </a:lnSpc>
              <a:spcBef>
                <a:spcPts val="90"/>
              </a:spcBef>
            </a:pPr>
            <a:endParaRPr lang="en-GB" sz="2800" spc="-35" dirty="0">
              <a:latin typeface="Arial" panose="020B0604020202020204" pitchFamily="34" charset="0"/>
              <a:cs typeface="Arial" panose="020B0604020202020204" pitchFamily="34" charset="0"/>
            </a:endParaRPr>
          </a:p>
          <a:p>
            <a:pPr marL="12700" marR="5080" algn="ctr">
              <a:lnSpc>
                <a:spcPct val="100800"/>
              </a:lnSpc>
              <a:spcBef>
                <a:spcPts val="90"/>
              </a:spcBef>
            </a:pPr>
            <a:endParaRPr lang="en-GB" sz="2800" spc="-35" dirty="0">
              <a:latin typeface="Arial" panose="020B0604020202020204" pitchFamily="34" charset="0"/>
              <a:cs typeface="Arial" panose="020B0604020202020204" pitchFamily="34" charset="0"/>
            </a:endParaRPr>
          </a:p>
          <a:p>
            <a:pPr marL="12700" marR="5080" algn="ctr">
              <a:lnSpc>
                <a:spcPct val="100800"/>
              </a:lnSpc>
              <a:spcBef>
                <a:spcPts val="90"/>
              </a:spcBef>
            </a:pPr>
            <a:r>
              <a:rPr lang="en-GB" sz="2400" spc="-35" dirty="0">
                <a:latin typeface="Arial" panose="020B0604020202020204" pitchFamily="34" charset="0"/>
                <a:cs typeface="Arial" panose="020B0604020202020204" pitchFamily="34" charset="0"/>
              </a:rPr>
              <a:t>Now, t</a:t>
            </a:r>
            <a:r>
              <a:rPr sz="2400" spc="-35" dirty="0">
                <a:latin typeface="Arial" panose="020B0604020202020204" pitchFamily="34" charset="0"/>
                <a:cs typeface="Arial" panose="020B0604020202020204" pitchFamily="34" charset="0"/>
              </a:rPr>
              <a:t>urn </a:t>
            </a:r>
            <a:r>
              <a:rPr sz="2400" spc="-40" dirty="0">
                <a:latin typeface="Arial" panose="020B0604020202020204" pitchFamily="34" charset="0"/>
                <a:cs typeface="Arial" panose="020B0604020202020204" pitchFamily="34" charset="0"/>
              </a:rPr>
              <a:t>each </a:t>
            </a:r>
            <a:r>
              <a:rPr sz="2400" spc="-25" dirty="0">
                <a:latin typeface="Arial" panose="020B0604020202020204" pitchFamily="34" charset="0"/>
                <a:cs typeface="Arial" panose="020B0604020202020204" pitchFamily="34" charset="0"/>
              </a:rPr>
              <a:t>object/</a:t>
            </a:r>
            <a:r>
              <a:rPr lang="en-GB" sz="2400" spc="-25" dirty="0">
                <a:latin typeface="Arial" panose="020B0604020202020204" pitchFamily="34" charset="0"/>
                <a:cs typeface="Arial" panose="020B0604020202020204" pitchFamily="34" charset="0"/>
              </a:rPr>
              <a:t> </a:t>
            </a:r>
            <a:r>
              <a:rPr sz="2400" spc="-25" dirty="0">
                <a:latin typeface="Arial" panose="020B0604020202020204" pitchFamily="34" charset="0"/>
                <a:cs typeface="Arial" panose="020B0604020202020204" pitchFamily="34" charset="0"/>
              </a:rPr>
              <a:t>fact </a:t>
            </a:r>
            <a:r>
              <a:rPr sz="2400" spc="-70" dirty="0">
                <a:latin typeface="Arial" panose="020B0604020202020204" pitchFamily="34" charset="0"/>
                <a:cs typeface="Arial" panose="020B0604020202020204" pitchFamily="34" charset="0"/>
              </a:rPr>
              <a:t>into </a:t>
            </a:r>
            <a:r>
              <a:rPr sz="2400" spc="-25" dirty="0">
                <a:latin typeface="Arial" panose="020B0604020202020204" pitchFamily="34" charset="0"/>
                <a:cs typeface="Arial" panose="020B0604020202020204" pitchFamily="34" charset="0"/>
              </a:rPr>
              <a:t>an</a:t>
            </a:r>
            <a:r>
              <a:rPr sz="2400" spc="-5" dirty="0">
                <a:latin typeface="Arial" panose="020B0604020202020204" pitchFamily="34" charset="0"/>
                <a:cs typeface="Arial" panose="020B0604020202020204" pitchFamily="34" charset="0"/>
              </a:rPr>
              <a:t> </a:t>
            </a:r>
            <a:r>
              <a:rPr sz="2400" spc="-60" dirty="0">
                <a:latin typeface="Arial" panose="020B0604020202020204" pitchFamily="34" charset="0"/>
                <a:cs typeface="Arial" panose="020B0604020202020204" pitchFamily="34" charset="0"/>
              </a:rPr>
              <a:t>element</a:t>
            </a:r>
            <a:r>
              <a:rPr lang="en-GB" sz="2400" spc="-60" dirty="0">
                <a:latin typeface="Arial" panose="020B0604020202020204" pitchFamily="34" charset="0"/>
                <a:cs typeface="Arial" panose="020B0604020202020204" pitchFamily="34" charset="0"/>
              </a:rPr>
              <a:t> </a:t>
            </a:r>
            <a:r>
              <a:rPr sz="2400" spc="-40" dirty="0">
                <a:latin typeface="Arial" panose="020B0604020202020204" pitchFamily="34" charset="0"/>
                <a:cs typeface="Arial" panose="020B0604020202020204" pitchFamily="34" charset="0"/>
              </a:rPr>
              <a:t>of </a:t>
            </a:r>
            <a:r>
              <a:rPr sz="2400" spc="10" dirty="0">
                <a:latin typeface="Arial" panose="020B0604020202020204" pitchFamily="34" charset="0"/>
                <a:cs typeface="Arial" panose="020B0604020202020204" pitchFamily="34" charset="0"/>
              </a:rPr>
              <a:t>a</a:t>
            </a:r>
            <a:r>
              <a:rPr sz="2400" spc="25" dirty="0">
                <a:latin typeface="Arial" panose="020B0604020202020204" pitchFamily="34" charset="0"/>
                <a:cs typeface="Arial" panose="020B0604020202020204" pitchFamily="34" charset="0"/>
              </a:rPr>
              <a:t> </a:t>
            </a:r>
            <a:r>
              <a:rPr sz="2400" spc="-40" dirty="0">
                <a:latin typeface="Arial" panose="020B0604020202020204" pitchFamily="34" charset="0"/>
                <a:cs typeface="Arial" panose="020B0604020202020204" pitchFamily="34" charset="0"/>
              </a:rPr>
              <a:t>story…</a:t>
            </a:r>
            <a:endParaRPr sz="2400" dirty="0">
              <a:latin typeface="Arial" panose="020B0604020202020204" pitchFamily="34" charset="0"/>
              <a:cs typeface="Arial" panose="020B0604020202020204" pitchFamily="34" charset="0"/>
            </a:endParaRPr>
          </a:p>
        </p:txBody>
      </p:sp>
      <p:sp>
        <p:nvSpPr>
          <p:cNvPr id="6" name="TextBox 5"/>
          <p:cNvSpPr txBox="1"/>
          <p:nvPr/>
        </p:nvSpPr>
        <p:spPr>
          <a:xfrm>
            <a:off x="1818904" y="2644171"/>
            <a:ext cx="587306" cy="1569660"/>
          </a:xfrm>
          <a:prstGeom prst="rect">
            <a:avLst/>
          </a:prstGeom>
          <a:noFill/>
        </p:spPr>
        <p:txBody>
          <a:bodyPr wrap="square" rtlCol="0">
            <a:spAutoFit/>
          </a:bodyPr>
          <a:lstStyle/>
          <a:p>
            <a:r>
              <a:rPr lang="en-GB" sz="9600" b="1" dirty="0">
                <a:latin typeface="Arial" panose="020B0604020202020204" pitchFamily="34" charset="0"/>
                <a:cs typeface="Arial" panose="020B0604020202020204" pitchFamily="34" charset="0"/>
              </a:rPr>
              <a:t>?</a:t>
            </a:r>
          </a:p>
        </p:txBody>
      </p:sp>
      <p:sp>
        <p:nvSpPr>
          <p:cNvPr id="8" name="TextBox 7"/>
          <p:cNvSpPr txBox="1"/>
          <p:nvPr/>
        </p:nvSpPr>
        <p:spPr>
          <a:xfrm>
            <a:off x="6167478" y="2632382"/>
            <a:ext cx="587306" cy="1569660"/>
          </a:xfrm>
          <a:prstGeom prst="rect">
            <a:avLst/>
          </a:prstGeom>
          <a:noFill/>
        </p:spPr>
        <p:txBody>
          <a:bodyPr wrap="square" rtlCol="0">
            <a:spAutoFit/>
          </a:bodyPr>
          <a:lstStyle/>
          <a:p>
            <a:r>
              <a:rPr lang="en-GB" sz="9600" b="1" dirty="0">
                <a:latin typeface="Arial" panose="020B0604020202020204" pitchFamily="34" charset="0"/>
                <a:cs typeface="Arial" panose="020B0604020202020204" pitchFamily="34" charset="0"/>
              </a:rPr>
              <a:t>?</a:t>
            </a:r>
          </a:p>
        </p:txBody>
      </p:sp>
      <p:sp>
        <p:nvSpPr>
          <p:cNvPr id="9" name="TextBox 8"/>
          <p:cNvSpPr txBox="1"/>
          <p:nvPr/>
        </p:nvSpPr>
        <p:spPr>
          <a:xfrm>
            <a:off x="3993191" y="2644171"/>
            <a:ext cx="587306" cy="1569660"/>
          </a:xfrm>
          <a:prstGeom prst="rect">
            <a:avLst/>
          </a:prstGeom>
          <a:noFill/>
        </p:spPr>
        <p:txBody>
          <a:bodyPr wrap="square" rtlCol="0">
            <a:spAutoFit/>
          </a:bodyPr>
          <a:lstStyle/>
          <a:p>
            <a:r>
              <a:rPr lang="en-GB" sz="9600" b="1" dirty="0">
                <a:latin typeface="Arial" panose="020B0604020202020204" pitchFamily="34" charset="0"/>
                <a:cs typeface="Arial" panose="020B0604020202020204" pitchFamily="34" charset="0"/>
              </a:rPr>
              <a:t>?</a:t>
            </a:r>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30080" r="41929"/>
          <a:stretch/>
        </p:blipFill>
        <p:spPr>
          <a:xfrm>
            <a:off x="9312307" y="-11788"/>
            <a:ext cx="2879693" cy="6858000"/>
          </a:xfrm>
          <a:prstGeom prst="rect">
            <a:avLst/>
          </a:prstGeom>
        </p:spPr>
      </p:pic>
    </p:spTree>
    <p:extLst>
      <p:ext uri="{BB962C8B-B14F-4D97-AF65-F5344CB8AC3E}">
        <p14:creationId xmlns:p14="http://schemas.microsoft.com/office/powerpoint/2010/main" val="42736023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24026" y="874057"/>
            <a:ext cx="5314275" cy="911019"/>
          </a:xfrm>
          <a:prstGeom prst="rect">
            <a:avLst/>
          </a:prstGeom>
        </p:spPr>
        <p:txBody>
          <a:bodyPr wrap="none">
            <a:spAutoFit/>
          </a:bodyPr>
          <a:lstStyle/>
          <a:p>
            <a:pPr>
              <a:lnSpc>
                <a:spcPct val="70000"/>
              </a:lnSpc>
            </a:pPr>
            <a:r>
              <a:rPr lang="en-GB" sz="4400" b="1" cap="all" spc="-100" dirty="0">
                <a:solidFill>
                  <a:srgbClr val="77649E"/>
                </a:solidFill>
                <a:latin typeface="Arial Narrow" panose="020B0606020202030204" pitchFamily="34" charset="0"/>
                <a:cs typeface="Arial" panose="020B0604020202020204" pitchFamily="34" charset="0"/>
              </a:rPr>
              <a:t>Revision techniques</a:t>
            </a:r>
          </a:p>
          <a:p>
            <a:pPr>
              <a:lnSpc>
                <a:spcPct val="70000"/>
              </a:lnSpc>
            </a:pPr>
            <a:r>
              <a:rPr lang="en-GB" sz="3200" b="1" cap="all" spc="-100" dirty="0">
                <a:latin typeface="Arial Narrow" panose="020B0606020202030204" pitchFamily="34" charset="0"/>
                <a:cs typeface="Arial" panose="020B0604020202020204" pitchFamily="34" charset="0"/>
              </a:rPr>
              <a:t>making mental associations</a:t>
            </a:r>
          </a:p>
        </p:txBody>
      </p:sp>
      <p:pic>
        <p:nvPicPr>
          <p:cNvPr id="22" name="Picture 4" descr="Image result for x ray baggage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41862" y="3209818"/>
            <a:ext cx="1099882" cy="109988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Image result for sunscreen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4297" y="3202807"/>
            <a:ext cx="1155388" cy="1155388"/>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p:cNvSpPr/>
          <p:nvPr/>
        </p:nvSpPr>
        <p:spPr>
          <a:xfrm>
            <a:off x="6200558" y="3103723"/>
            <a:ext cx="1982489" cy="1505669"/>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25" name="Rectangle 24"/>
          <p:cNvSpPr/>
          <p:nvPr/>
        </p:nvSpPr>
        <p:spPr>
          <a:xfrm>
            <a:off x="3900186" y="3104328"/>
            <a:ext cx="1580758" cy="1841771"/>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pic>
        <p:nvPicPr>
          <p:cNvPr id="26" name="Picture 6" descr="Image result for sunglasses ic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4963" y="3065528"/>
            <a:ext cx="1543864" cy="1543864"/>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p:cNvSpPr/>
          <p:nvPr/>
        </p:nvSpPr>
        <p:spPr>
          <a:xfrm>
            <a:off x="783379" y="3099234"/>
            <a:ext cx="2542028" cy="1372859"/>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28" name="Rectangle 27"/>
          <p:cNvSpPr/>
          <p:nvPr/>
        </p:nvSpPr>
        <p:spPr>
          <a:xfrm>
            <a:off x="4309906" y="2622548"/>
            <a:ext cx="586058" cy="523220"/>
          </a:xfrm>
          <a:prstGeom prst="rect">
            <a:avLst/>
          </a:prstGeom>
          <a:solidFill>
            <a:sysClr val="window" lastClr="FFFFFF"/>
          </a:solidFill>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35" normalizeH="0" baseline="0" noProof="0" dirty="0">
                <a:ln>
                  <a:noFill/>
                </a:ln>
                <a:solidFill>
                  <a:srgbClr val="7769A0"/>
                </a:solidFill>
                <a:effectLst/>
                <a:uLnTx/>
                <a:uFillTx/>
                <a:latin typeface="Arial Narrow" panose="020B0606020202030204" pitchFamily="34" charset="0"/>
                <a:cs typeface="DIN Offc Medium"/>
              </a:rPr>
              <a:t>UV</a:t>
            </a:r>
            <a:endParaRPr kumimoji="0" lang="en-GB" sz="2800" b="1" i="0" u="none" strike="noStrike" kern="0" cap="none" spc="0" normalizeH="0" baseline="0" noProof="0" dirty="0">
              <a:ln>
                <a:noFill/>
              </a:ln>
              <a:solidFill>
                <a:prstClr val="black"/>
              </a:solidFill>
              <a:effectLst/>
              <a:uLnTx/>
              <a:uFillTx/>
              <a:latin typeface="Arial Narrow" panose="020B0606020202030204" pitchFamily="34" charset="0"/>
            </a:endParaRPr>
          </a:p>
        </p:txBody>
      </p:sp>
      <p:sp>
        <p:nvSpPr>
          <p:cNvPr id="29" name="Rectangle 28"/>
          <p:cNvSpPr/>
          <p:nvPr/>
        </p:nvSpPr>
        <p:spPr>
          <a:xfrm>
            <a:off x="6522492" y="2622548"/>
            <a:ext cx="1080745" cy="523220"/>
          </a:xfrm>
          <a:prstGeom prst="rect">
            <a:avLst/>
          </a:prstGeom>
          <a:solidFill>
            <a:sysClr val="window" lastClr="FFFFFF"/>
          </a:solidFill>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35" normalizeH="0" baseline="0" noProof="0" dirty="0">
                <a:ln>
                  <a:noFill/>
                </a:ln>
                <a:solidFill>
                  <a:srgbClr val="7769A0"/>
                </a:solidFill>
                <a:effectLst/>
                <a:uLnTx/>
                <a:uFillTx/>
                <a:latin typeface="Arial Narrow" panose="020B0606020202030204" pitchFamily="34" charset="0"/>
                <a:cs typeface="DIN Offc Medium"/>
              </a:rPr>
              <a:t>X-RAY</a:t>
            </a:r>
            <a:endParaRPr kumimoji="0" lang="en-GB" sz="2800" b="1" i="0" u="none" strike="noStrike" kern="0" cap="none" spc="0" normalizeH="0" baseline="0" noProof="0" dirty="0">
              <a:ln>
                <a:noFill/>
              </a:ln>
              <a:solidFill>
                <a:prstClr val="black"/>
              </a:solidFill>
              <a:effectLst/>
              <a:uLnTx/>
              <a:uFillTx/>
              <a:latin typeface="Arial Narrow" panose="020B0606020202030204" pitchFamily="34" charset="0"/>
            </a:endParaRPr>
          </a:p>
        </p:txBody>
      </p:sp>
      <p:sp>
        <p:nvSpPr>
          <p:cNvPr id="30" name="Rectangle 29"/>
          <p:cNvSpPr/>
          <p:nvPr/>
        </p:nvSpPr>
        <p:spPr>
          <a:xfrm>
            <a:off x="1427144" y="2625974"/>
            <a:ext cx="1300997" cy="523220"/>
          </a:xfrm>
          <a:prstGeom prst="rect">
            <a:avLst/>
          </a:prstGeom>
          <a:solidFill>
            <a:sysClr val="window" lastClr="FFFFFF"/>
          </a:solidFill>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35" normalizeH="0" baseline="0" noProof="0" dirty="0">
                <a:ln>
                  <a:noFill/>
                </a:ln>
                <a:solidFill>
                  <a:srgbClr val="7769A0"/>
                </a:solidFill>
                <a:effectLst/>
                <a:uLnTx/>
                <a:uFillTx/>
                <a:latin typeface="Arial Narrow" panose="020B0606020202030204" pitchFamily="34" charset="0"/>
                <a:cs typeface="Arial" panose="020B0604020202020204" pitchFamily="34" charset="0"/>
              </a:rPr>
              <a:t>VISIBLE</a:t>
            </a:r>
            <a:endParaRPr kumimoji="0" lang="en-GB" sz="2800" b="1" i="0" u="none" strike="noStrike" kern="0" cap="none" spc="0" normalizeH="0" baseline="0" noProof="0" dirty="0">
              <a:ln>
                <a:noFill/>
              </a:ln>
              <a:solidFill>
                <a:prstClr val="black"/>
              </a:solidFill>
              <a:effectLst/>
              <a:uLnTx/>
              <a:uFillTx/>
              <a:latin typeface="Arial Narrow" panose="020B0606020202030204" pitchFamily="34" charset="0"/>
              <a:cs typeface="Arial" panose="020B0604020202020204" pitchFamily="34" charset="0"/>
            </a:endParaRPr>
          </a:p>
        </p:txBody>
      </p:sp>
      <p:sp>
        <p:nvSpPr>
          <p:cNvPr id="31" name="TextBox 30"/>
          <p:cNvSpPr txBox="1"/>
          <p:nvPr/>
        </p:nvSpPr>
        <p:spPr>
          <a:xfrm>
            <a:off x="1644782" y="3071727"/>
            <a:ext cx="936475" cy="1569660"/>
          </a:xfrm>
          <a:prstGeom prst="rect">
            <a:avLst/>
          </a:prstGeom>
          <a:noFill/>
        </p:spPr>
        <p:txBody>
          <a:bodyPr wrap="none" rtlCol="0">
            <a:spAutoFit/>
          </a:bodyPr>
          <a:lstStyle/>
          <a:p>
            <a:r>
              <a:rPr lang="en-GB" sz="9600" b="1" dirty="0">
                <a:solidFill>
                  <a:prstClr val="black"/>
                </a:solidFill>
                <a:latin typeface="Arial" panose="020B0604020202020204" pitchFamily="34" charset="0"/>
                <a:cs typeface="Arial" panose="020B0604020202020204" pitchFamily="34" charset="0"/>
              </a:rPr>
              <a:t>?</a:t>
            </a:r>
          </a:p>
        </p:txBody>
      </p:sp>
      <p:sp>
        <p:nvSpPr>
          <p:cNvPr id="32" name="TextBox 31"/>
          <p:cNvSpPr txBox="1"/>
          <p:nvPr/>
        </p:nvSpPr>
        <p:spPr>
          <a:xfrm>
            <a:off x="6568921" y="3023655"/>
            <a:ext cx="1355860" cy="1569660"/>
          </a:xfrm>
          <a:prstGeom prst="rect">
            <a:avLst/>
          </a:prstGeom>
          <a:noFill/>
        </p:spPr>
        <p:txBody>
          <a:bodyPr wrap="square" rtlCol="0">
            <a:spAutoFit/>
          </a:bodyPr>
          <a:lstStyle/>
          <a:p>
            <a:r>
              <a:rPr lang="en-GB" sz="9600" b="1" dirty="0">
                <a:solidFill>
                  <a:prstClr val="black"/>
                </a:solidFill>
                <a:latin typeface="Arial" panose="020B0604020202020204" pitchFamily="34" charset="0"/>
                <a:cs typeface="Arial" panose="020B0604020202020204" pitchFamily="34" charset="0"/>
              </a:rPr>
              <a:t>?</a:t>
            </a:r>
          </a:p>
        </p:txBody>
      </p:sp>
      <p:sp>
        <p:nvSpPr>
          <p:cNvPr id="33" name="TextBox 32"/>
          <p:cNvSpPr txBox="1"/>
          <p:nvPr/>
        </p:nvSpPr>
        <p:spPr>
          <a:xfrm>
            <a:off x="4122714" y="3071727"/>
            <a:ext cx="936475" cy="1569660"/>
          </a:xfrm>
          <a:prstGeom prst="rect">
            <a:avLst/>
          </a:prstGeom>
          <a:noFill/>
        </p:spPr>
        <p:txBody>
          <a:bodyPr wrap="none" rtlCol="0">
            <a:spAutoFit/>
          </a:bodyPr>
          <a:lstStyle/>
          <a:p>
            <a:r>
              <a:rPr lang="en-GB" sz="9600" b="1" dirty="0">
                <a:solidFill>
                  <a:prstClr val="black"/>
                </a:solidFill>
                <a:latin typeface="Arial" panose="020B0604020202020204" pitchFamily="34" charset="0"/>
                <a:cs typeface="Arial" panose="020B0604020202020204" pitchFamily="34" charset="0"/>
              </a:rPr>
              <a:t>?</a:t>
            </a:r>
          </a:p>
        </p:txBody>
      </p:sp>
      <p:sp>
        <p:nvSpPr>
          <p:cNvPr id="34" name="Rectangle 33"/>
          <p:cNvSpPr/>
          <p:nvPr/>
        </p:nvSpPr>
        <p:spPr>
          <a:xfrm>
            <a:off x="2206631" y="1970886"/>
            <a:ext cx="4730719" cy="500522"/>
          </a:xfrm>
          <a:prstGeom prst="rect">
            <a:avLst/>
          </a:prstGeom>
        </p:spPr>
        <p:txBody>
          <a:bodyPr wrap="none">
            <a:spAutoFit/>
          </a:bodyPr>
          <a:lstStyle/>
          <a:p>
            <a:pPr marL="12700" marR="5080" algn="ctr">
              <a:lnSpc>
                <a:spcPct val="100800"/>
              </a:lnSpc>
              <a:spcBef>
                <a:spcPts val="90"/>
              </a:spcBef>
            </a:pPr>
            <a:r>
              <a:rPr lang="en-GB" sz="2800" b="1" spc="-35" dirty="0">
                <a:solidFill>
                  <a:prstClr val="black"/>
                </a:solidFill>
                <a:latin typeface="Arial" panose="020B0604020202020204" pitchFamily="34" charset="0"/>
                <a:cs typeface="Arial" panose="020B0604020202020204" pitchFamily="34" charset="0"/>
              </a:rPr>
              <a:t>Physics: Types of radiation</a:t>
            </a:r>
            <a:endParaRPr lang="en-GB" sz="2800" b="1" dirty="0">
              <a:solidFill>
                <a:prstClr val="black"/>
              </a:solidFill>
              <a:latin typeface="Arial" panose="020B0604020202020204" pitchFamily="34" charset="0"/>
              <a:cs typeface="Arial" panose="020B0604020202020204" pitchFamily="34" charset="0"/>
            </a:endParaRPr>
          </a:p>
        </p:txBody>
      </p:sp>
      <p:sp>
        <p:nvSpPr>
          <p:cNvPr id="35" name="Rectangle 34"/>
          <p:cNvSpPr/>
          <p:nvPr/>
        </p:nvSpPr>
        <p:spPr>
          <a:xfrm>
            <a:off x="934592" y="4715487"/>
            <a:ext cx="7245392" cy="1188274"/>
          </a:xfrm>
          <a:prstGeom prst="rect">
            <a:avLst/>
          </a:prstGeom>
        </p:spPr>
        <p:txBody>
          <a:bodyPr wrap="square">
            <a:spAutoFit/>
          </a:bodyPr>
          <a:lstStyle/>
          <a:p>
            <a:pPr marL="12700" marR="5080" algn="ctr">
              <a:lnSpc>
                <a:spcPct val="100800"/>
              </a:lnSpc>
              <a:spcBef>
                <a:spcPts val="90"/>
              </a:spcBef>
            </a:pPr>
            <a:r>
              <a:rPr lang="en-GB" sz="2400" spc="-35" dirty="0">
                <a:solidFill>
                  <a:prstClr val="black"/>
                </a:solidFill>
                <a:latin typeface="Arial" panose="020B0604020202020204" pitchFamily="34" charset="0"/>
                <a:cs typeface="Arial" panose="020B0604020202020204" pitchFamily="34" charset="0"/>
              </a:rPr>
              <a:t>Looks like the weather will be awesome on holiday, so I must remember my </a:t>
            </a:r>
            <a:r>
              <a:rPr lang="en-GB" sz="2400" spc="-35" dirty="0">
                <a:solidFill>
                  <a:srgbClr val="7769A0"/>
                </a:solidFill>
                <a:latin typeface="Arial" panose="020B0604020202020204" pitchFamily="34" charset="0"/>
                <a:cs typeface="Arial" panose="020B0604020202020204" pitchFamily="34" charset="0"/>
              </a:rPr>
              <a:t>sunglasses</a:t>
            </a:r>
            <a:r>
              <a:rPr lang="en-GB" sz="2400" spc="-35" dirty="0">
                <a:solidFill>
                  <a:prstClr val="black"/>
                </a:solidFill>
                <a:latin typeface="Arial" panose="020B0604020202020204" pitchFamily="34" charset="0"/>
                <a:cs typeface="Arial" panose="020B0604020202020204" pitchFamily="34" charset="0"/>
              </a:rPr>
              <a:t> and to put my </a:t>
            </a:r>
            <a:r>
              <a:rPr lang="en-GB" sz="2400" spc="-35" dirty="0">
                <a:solidFill>
                  <a:srgbClr val="7769A0"/>
                </a:solidFill>
                <a:latin typeface="Arial" panose="020B0604020202020204" pitchFamily="34" charset="0"/>
                <a:cs typeface="Arial" panose="020B0604020202020204" pitchFamily="34" charset="0"/>
              </a:rPr>
              <a:t>sunscreen</a:t>
            </a:r>
            <a:r>
              <a:rPr lang="en-GB" sz="2400" spc="-35" dirty="0">
                <a:solidFill>
                  <a:prstClr val="black"/>
                </a:solidFill>
                <a:latin typeface="Arial" panose="020B0604020202020204" pitchFamily="34" charset="0"/>
                <a:cs typeface="Arial" panose="020B0604020202020204" pitchFamily="34" charset="0"/>
              </a:rPr>
              <a:t> in my suitcase before </a:t>
            </a:r>
            <a:r>
              <a:rPr lang="en-GB" sz="2400" spc="-35" dirty="0">
                <a:solidFill>
                  <a:srgbClr val="7769A0"/>
                </a:solidFill>
                <a:latin typeface="Arial" panose="020B0604020202020204" pitchFamily="34" charset="0"/>
                <a:cs typeface="Arial" panose="020B0604020202020204" pitchFamily="34" charset="0"/>
              </a:rPr>
              <a:t>baggage security</a:t>
            </a:r>
            <a:r>
              <a:rPr lang="en-GB" sz="2400" spc="-35" dirty="0">
                <a:solidFill>
                  <a:prstClr val="black"/>
                </a:solidFill>
                <a:latin typeface="Arial" panose="020B0604020202020204" pitchFamily="34" charset="0"/>
                <a:cs typeface="Arial" panose="020B0604020202020204" pitchFamily="34" charset="0"/>
              </a:rPr>
              <a:t>! </a:t>
            </a:r>
            <a:endParaRPr lang="en-GB" sz="2400" dirty="0">
              <a:solidFill>
                <a:prstClr val="black"/>
              </a:solidFill>
              <a:latin typeface="Arial" panose="020B0604020202020204" pitchFamily="34" charset="0"/>
              <a:cs typeface="Arial" panose="020B0604020202020204" pitchFamily="34" charset="0"/>
            </a:endParaRPr>
          </a:p>
        </p:txBody>
      </p:sp>
      <p:pic>
        <p:nvPicPr>
          <p:cNvPr id="36" name="Picture 35"/>
          <p:cNvPicPr>
            <a:picLocks noChangeAspect="1"/>
          </p:cNvPicPr>
          <p:nvPr/>
        </p:nvPicPr>
        <p:blipFill rotWithShape="1">
          <a:blip r:embed="rId6" cstate="print">
            <a:extLst>
              <a:ext uri="{28A0092B-C50C-407E-A947-70E740481C1C}">
                <a14:useLocalDpi xmlns:a14="http://schemas.microsoft.com/office/drawing/2010/main" val="0"/>
              </a:ext>
            </a:extLst>
          </a:blip>
          <a:srcRect l="43834" r="28618"/>
          <a:stretch/>
        </p:blipFill>
        <p:spPr>
          <a:xfrm>
            <a:off x="9357064" y="0"/>
            <a:ext cx="2834936" cy="6860705"/>
          </a:xfrm>
          <a:prstGeom prst="rect">
            <a:avLst/>
          </a:prstGeom>
        </p:spPr>
      </p:pic>
    </p:spTree>
    <p:extLst>
      <p:ext uri="{BB962C8B-B14F-4D97-AF65-F5344CB8AC3E}">
        <p14:creationId xmlns:p14="http://schemas.microsoft.com/office/powerpoint/2010/main" val="3921731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7" grpId="0" animBg="1"/>
      <p:bldP spid="31" grpId="0"/>
      <p:bldP spid="32" grpId="0"/>
      <p:bldP spid="33" grpId="0"/>
      <p:bldP spid="3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24026" y="874057"/>
            <a:ext cx="3363421" cy="572464"/>
          </a:xfrm>
          <a:prstGeom prst="rect">
            <a:avLst/>
          </a:prstGeom>
        </p:spPr>
        <p:txBody>
          <a:bodyPr wrap="none">
            <a:spAutoFit/>
          </a:bodyPr>
          <a:lstStyle/>
          <a:p>
            <a:pPr>
              <a:lnSpc>
                <a:spcPct val="70000"/>
              </a:lnSpc>
            </a:pPr>
            <a:r>
              <a:rPr lang="en-GB" sz="4400" b="1" cap="all" spc="-100" dirty="0">
                <a:solidFill>
                  <a:srgbClr val="77649E"/>
                </a:solidFill>
                <a:latin typeface="Arial Narrow" panose="020B0606020202030204" pitchFamily="34" charset="0"/>
                <a:cs typeface="Arial" panose="020B0604020202020204" pitchFamily="34" charset="0"/>
              </a:rPr>
              <a:t>Study skills</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b="38130"/>
          <a:stretch/>
        </p:blipFill>
        <p:spPr>
          <a:xfrm rot="5400000">
            <a:off x="7337995" y="2003995"/>
            <a:ext cx="6873073" cy="2834936"/>
          </a:xfrm>
          <a:prstGeom prst="rect">
            <a:avLst/>
          </a:prstGeom>
        </p:spPr>
      </p:pic>
      <p:sp>
        <p:nvSpPr>
          <p:cNvPr id="9" name="Rectangle 8"/>
          <p:cNvSpPr/>
          <p:nvPr/>
        </p:nvSpPr>
        <p:spPr>
          <a:xfrm>
            <a:off x="724026" y="1947278"/>
            <a:ext cx="8012350" cy="3185487"/>
          </a:xfrm>
          <a:prstGeom prst="rect">
            <a:avLst/>
          </a:prstGeom>
        </p:spPr>
        <p:txBody>
          <a:bodyPr wrap="square">
            <a:spAutoFit/>
          </a:bodyPr>
          <a:lstStyle/>
          <a:p>
            <a:pPr>
              <a:spcBef>
                <a:spcPts val="110"/>
              </a:spcBef>
            </a:pPr>
            <a:r>
              <a:rPr lang="en-GB" sz="2800" b="1" dirty="0">
                <a:latin typeface="Arial" panose="020B0604020202020204" pitchFamily="34" charset="0"/>
                <a:cs typeface="Arial" panose="020B0604020202020204" pitchFamily="34" charset="0"/>
              </a:rPr>
              <a:t>To improve our study skills, there are 3 key questions we need to think about:</a:t>
            </a:r>
          </a:p>
          <a:p>
            <a:pPr>
              <a:lnSpc>
                <a:spcPts val="5655"/>
              </a:lnSpc>
              <a:spcBef>
                <a:spcPts val="110"/>
              </a:spcBef>
            </a:pPr>
            <a:r>
              <a:rPr lang="en-GB" sz="2800" b="1" dirty="0">
                <a:latin typeface="Arial" panose="020B0604020202020204" pitchFamily="34" charset="0"/>
                <a:cs typeface="Arial" panose="020B0604020202020204" pitchFamily="34" charset="0"/>
              </a:rPr>
              <a:t>How can we improve our memory?</a:t>
            </a:r>
          </a:p>
          <a:p>
            <a:pPr>
              <a:lnSpc>
                <a:spcPts val="5655"/>
              </a:lnSpc>
              <a:spcBef>
                <a:spcPts val="110"/>
              </a:spcBef>
            </a:pPr>
            <a:r>
              <a:rPr lang="en-GB" sz="2800" b="1" dirty="0">
                <a:latin typeface="Arial" panose="020B0604020202020204" pitchFamily="34" charset="0"/>
                <a:cs typeface="Arial" panose="020B0604020202020204" pitchFamily="34" charset="0"/>
              </a:rPr>
              <a:t>What methods and strategies can we use?</a:t>
            </a:r>
          </a:p>
          <a:p>
            <a:pPr>
              <a:lnSpc>
                <a:spcPts val="5655"/>
              </a:lnSpc>
              <a:spcBef>
                <a:spcPts val="110"/>
              </a:spcBef>
            </a:pPr>
            <a:r>
              <a:rPr lang="en-GB" sz="2800" b="1" dirty="0">
                <a:latin typeface="Arial" panose="020B0604020202020204" pitchFamily="34" charset="0"/>
                <a:cs typeface="Arial" panose="020B0604020202020204" pitchFamily="34" charset="0"/>
              </a:rPr>
              <a:t>How can we plan our study time?</a:t>
            </a:r>
          </a:p>
        </p:txBody>
      </p:sp>
    </p:spTree>
    <p:extLst>
      <p:ext uri="{BB962C8B-B14F-4D97-AF65-F5344CB8AC3E}">
        <p14:creationId xmlns:p14="http://schemas.microsoft.com/office/powerpoint/2010/main" val="34574607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24026" y="874057"/>
            <a:ext cx="5314275" cy="911019"/>
          </a:xfrm>
          <a:prstGeom prst="rect">
            <a:avLst/>
          </a:prstGeom>
        </p:spPr>
        <p:txBody>
          <a:bodyPr wrap="none">
            <a:spAutoFit/>
          </a:bodyPr>
          <a:lstStyle/>
          <a:p>
            <a:pPr>
              <a:lnSpc>
                <a:spcPct val="70000"/>
              </a:lnSpc>
            </a:pPr>
            <a:r>
              <a:rPr lang="en-GB" sz="4400" b="1" cap="all" spc="-100" dirty="0">
                <a:solidFill>
                  <a:srgbClr val="77649E"/>
                </a:solidFill>
                <a:latin typeface="Arial Narrow" panose="020B0606020202030204" pitchFamily="34" charset="0"/>
                <a:cs typeface="Arial" panose="020B0604020202020204" pitchFamily="34" charset="0"/>
              </a:rPr>
              <a:t>Revision techniques</a:t>
            </a:r>
          </a:p>
          <a:p>
            <a:pPr>
              <a:lnSpc>
                <a:spcPct val="70000"/>
              </a:lnSpc>
            </a:pPr>
            <a:r>
              <a:rPr lang="en-GB" sz="3200" b="1" cap="all" spc="-100" dirty="0">
                <a:latin typeface="Arial Narrow" panose="020B0606020202030204" pitchFamily="34" charset="0"/>
                <a:cs typeface="Arial" panose="020B0604020202020204" pitchFamily="34" charset="0"/>
              </a:rPr>
              <a:t>APPs</a:t>
            </a:r>
          </a:p>
        </p:txBody>
      </p:sp>
      <p:sp>
        <p:nvSpPr>
          <p:cNvPr id="7" name="object 6"/>
          <p:cNvSpPr txBox="1"/>
          <p:nvPr/>
        </p:nvSpPr>
        <p:spPr>
          <a:xfrm>
            <a:off x="2586628" y="2663103"/>
            <a:ext cx="2893919" cy="2976456"/>
          </a:xfrm>
          <a:prstGeom prst="rect">
            <a:avLst/>
          </a:prstGeom>
        </p:spPr>
        <p:txBody>
          <a:bodyPr vert="horz" wrap="square" lIns="0" tIns="13970" rIns="0" bIns="0" rtlCol="0">
            <a:spAutoFit/>
          </a:bodyPr>
          <a:lstStyle/>
          <a:p>
            <a:pPr algn="ctr">
              <a:lnSpc>
                <a:spcPts val="5655"/>
              </a:lnSpc>
              <a:spcBef>
                <a:spcPts val="110"/>
              </a:spcBef>
            </a:pPr>
            <a:r>
              <a:rPr sz="2800" b="1" spc="-5" dirty="0" err="1">
                <a:latin typeface="Arial" panose="020B0604020202020204" pitchFamily="34" charset="0"/>
                <a:cs typeface="Arial" panose="020B0604020202020204" pitchFamily="34" charset="0"/>
              </a:rPr>
              <a:t>Brainscape</a:t>
            </a:r>
            <a:endParaRPr lang="en-GB" sz="2800" b="1" dirty="0">
              <a:latin typeface="Arial" panose="020B0604020202020204" pitchFamily="34" charset="0"/>
              <a:cs typeface="Arial" panose="020B0604020202020204" pitchFamily="34" charset="0"/>
            </a:endParaRPr>
          </a:p>
          <a:p>
            <a:pPr algn="ctr">
              <a:lnSpc>
                <a:spcPts val="5655"/>
              </a:lnSpc>
              <a:spcBef>
                <a:spcPts val="110"/>
              </a:spcBef>
            </a:pPr>
            <a:r>
              <a:rPr sz="2800" b="1" dirty="0">
                <a:latin typeface="Arial" panose="020B0604020202020204" pitchFamily="34" charset="0"/>
                <a:cs typeface="Arial" panose="020B0604020202020204" pitchFamily="34" charset="0"/>
              </a:rPr>
              <a:t>Flash</a:t>
            </a:r>
            <a:r>
              <a:rPr sz="2800" b="1" spc="-30" dirty="0">
                <a:latin typeface="Arial" panose="020B0604020202020204" pitchFamily="34" charset="0"/>
                <a:cs typeface="Arial" panose="020B0604020202020204" pitchFamily="34" charset="0"/>
              </a:rPr>
              <a:t>c</a:t>
            </a:r>
            <a:r>
              <a:rPr sz="2800" b="1" spc="0" dirty="0">
                <a:latin typeface="Arial" panose="020B0604020202020204" pitchFamily="34" charset="0"/>
                <a:cs typeface="Arial" panose="020B0604020202020204" pitchFamily="34" charset="0"/>
              </a:rPr>
              <a:t>a</a:t>
            </a:r>
            <a:r>
              <a:rPr sz="2800" b="1" spc="-160" dirty="0">
                <a:latin typeface="Arial" panose="020B0604020202020204" pitchFamily="34" charset="0"/>
                <a:cs typeface="Arial" panose="020B0604020202020204" pitchFamily="34" charset="0"/>
              </a:rPr>
              <a:t>r</a:t>
            </a:r>
            <a:r>
              <a:rPr sz="2800" b="1" spc="0" dirty="0">
                <a:latin typeface="Arial" panose="020B0604020202020204" pitchFamily="34" charset="0"/>
                <a:cs typeface="Arial" panose="020B0604020202020204" pitchFamily="34" charset="0"/>
              </a:rPr>
              <a:t>ds+</a:t>
            </a:r>
            <a:endParaRPr lang="en-GB" sz="2800" b="1" dirty="0">
              <a:latin typeface="Arial" panose="020B0604020202020204" pitchFamily="34" charset="0"/>
              <a:cs typeface="Arial" panose="020B0604020202020204" pitchFamily="34" charset="0"/>
            </a:endParaRPr>
          </a:p>
          <a:p>
            <a:pPr algn="ctr">
              <a:lnSpc>
                <a:spcPts val="5655"/>
              </a:lnSpc>
              <a:spcBef>
                <a:spcPts val="110"/>
              </a:spcBef>
            </a:pPr>
            <a:r>
              <a:rPr sz="2800" b="1" spc="0" dirty="0" err="1">
                <a:latin typeface="Arial" panose="020B0604020202020204" pitchFamily="34" charset="0"/>
                <a:cs typeface="Arial" panose="020B0604020202020204" pitchFamily="34" charset="0"/>
              </a:rPr>
              <a:t>Spo</a:t>
            </a:r>
            <a:r>
              <a:rPr sz="2800" b="1" spc="-160" dirty="0" err="1">
                <a:latin typeface="Arial" panose="020B0604020202020204" pitchFamily="34" charset="0"/>
                <a:cs typeface="Arial" panose="020B0604020202020204" pitchFamily="34" charset="0"/>
              </a:rPr>
              <a:t>r</a:t>
            </a:r>
            <a:r>
              <a:rPr sz="2800" b="1" dirty="0" err="1">
                <a:latin typeface="Arial" panose="020B0604020202020204" pitchFamily="34" charset="0"/>
                <a:cs typeface="Arial" panose="020B0604020202020204" pitchFamily="34" charset="0"/>
              </a:rPr>
              <a:t>c</a:t>
            </a:r>
            <a:r>
              <a:rPr sz="2800" b="1" spc="-55" dirty="0" err="1">
                <a:latin typeface="Arial" panose="020B0604020202020204" pitchFamily="34" charset="0"/>
                <a:cs typeface="Arial" panose="020B0604020202020204" pitchFamily="34" charset="0"/>
              </a:rPr>
              <a:t>l</a:t>
            </a:r>
            <a:r>
              <a:rPr lang="en-GB" sz="2800" b="1" dirty="0">
                <a:latin typeface="Arial" panose="020B0604020202020204" pitchFamily="34" charset="0"/>
                <a:cs typeface="Arial" panose="020B0604020202020204" pitchFamily="34" charset="0"/>
              </a:rPr>
              <a:t>e</a:t>
            </a:r>
            <a:r>
              <a:rPr sz="2800" b="1" dirty="0">
                <a:latin typeface="Arial" panose="020B0604020202020204" pitchFamily="34" charset="0"/>
                <a:cs typeface="Arial" panose="020B0604020202020204" pitchFamily="34" charset="0"/>
              </a:rPr>
              <a:t> </a:t>
            </a:r>
            <a:endParaRPr lang="en-GB" sz="2800" b="1" dirty="0">
              <a:latin typeface="Arial" panose="020B0604020202020204" pitchFamily="34" charset="0"/>
              <a:cs typeface="Arial" panose="020B0604020202020204" pitchFamily="34" charset="0"/>
            </a:endParaRPr>
          </a:p>
          <a:p>
            <a:pPr algn="ctr">
              <a:lnSpc>
                <a:spcPts val="5655"/>
              </a:lnSpc>
              <a:spcBef>
                <a:spcPts val="110"/>
              </a:spcBef>
            </a:pPr>
            <a:r>
              <a:rPr lang="en-GB" sz="2800" b="1" dirty="0" err="1">
                <a:latin typeface="Arial" panose="020B0604020202020204" pitchFamily="34" charset="0"/>
                <a:cs typeface="Arial" panose="020B0604020202020204" pitchFamily="34" charset="0"/>
              </a:rPr>
              <a:t>GetRevising</a:t>
            </a:r>
            <a:endParaRPr sz="2800" b="1" dirty="0">
              <a:latin typeface="Arial" panose="020B0604020202020204" pitchFamily="34" charset="0"/>
              <a:cs typeface="Arial" panose="020B0604020202020204" pitchFamily="34" charset="0"/>
            </a:endParaRPr>
          </a:p>
        </p:txBody>
      </p:sp>
      <p:sp>
        <p:nvSpPr>
          <p:cNvPr id="2" name="Rectangle 1"/>
          <p:cNvSpPr/>
          <p:nvPr/>
        </p:nvSpPr>
        <p:spPr>
          <a:xfrm>
            <a:off x="166255" y="2623990"/>
            <a:ext cx="2888673" cy="3054682"/>
          </a:xfrm>
          <a:prstGeom prst="rect">
            <a:avLst/>
          </a:prstGeom>
        </p:spPr>
        <p:txBody>
          <a:bodyPr wrap="square">
            <a:spAutoFit/>
          </a:bodyPr>
          <a:lstStyle/>
          <a:p>
            <a:pPr algn="ctr">
              <a:lnSpc>
                <a:spcPts val="5655"/>
              </a:lnSpc>
              <a:spcBef>
                <a:spcPts val="110"/>
              </a:spcBef>
            </a:pPr>
            <a:r>
              <a:rPr lang="en-GB" sz="2800" b="1" dirty="0">
                <a:latin typeface="Arial" panose="020B0604020202020204" pitchFamily="34" charset="0"/>
                <a:cs typeface="Arial" panose="020B0604020202020204" pitchFamily="34" charset="0"/>
              </a:rPr>
              <a:t>Quizlet</a:t>
            </a:r>
          </a:p>
          <a:p>
            <a:pPr algn="ctr">
              <a:lnSpc>
                <a:spcPts val="5655"/>
              </a:lnSpc>
              <a:spcBef>
                <a:spcPts val="110"/>
              </a:spcBef>
            </a:pPr>
            <a:r>
              <a:rPr lang="en-GB" sz="2800" b="1" dirty="0" err="1">
                <a:latin typeface="Arial" panose="020B0604020202020204" pitchFamily="34" charset="0"/>
                <a:cs typeface="Arial" panose="020B0604020202020204" pitchFamily="34" charset="0"/>
              </a:rPr>
              <a:t>Bitesize</a:t>
            </a:r>
            <a:endParaRPr lang="en-GB" sz="2800" b="1" dirty="0">
              <a:latin typeface="Arial" panose="020B0604020202020204" pitchFamily="34" charset="0"/>
              <a:cs typeface="Arial" panose="020B0604020202020204" pitchFamily="34" charset="0"/>
            </a:endParaRPr>
          </a:p>
          <a:p>
            <a:pPr algn="ctr">
              <a:lnSpc>
                <a:spcPts val="5655"/>
              </a:lnSpc>
              <a:spcBef>
                <a:spcPts val="110"/>
              </a:spcBef>
            </a:pPr>
            <a:r>
              <a:rPr lang="en-GB" sz="2800" b="1" dirty="0" err="1">
                <a:latin typeface="Arial" panose="020B0604020202020204" pitchFamily="34" charset="0"/>
                <a:cs typeface="Arial" panose="020B0604020202020204" pitchFamily="34" charset="0"/>
              </a:rPr>
              <a:t>Gojimo</a:t>
            </a:r>
            <a:endParaRPr lang="en-GB" sz="2800" b="1" dirty="0">
              <a:latin typeface="Arial" panose="020B0604020202020204" pitchFamily="34" charset="0"/>
              <a:cs typeface="Arial" panose="020B0604020202020204" pitchFamily="34" charset="0"/>
            </a:endParaRPr>
          </a:p>
          <a:p>
            <a:pPr algn="ctr">
              <a:lnSpc>
                <a:spcPts val="5655"/>
              </a:lnSpc>
              <a:spcBef>
                <a:spcPts val="110"/>
              </a:spcBef>
            </a:pPr>
            <a:r>
              <a:rPr lang="en-GB" sz="2800" b="1" dirty="0" err="1">
                <a:latin typeface="Arial" panose="020B0604020202020204" pitchFamily="34" charset="0"/>
                <a:cs typeface="Arial" panose="020B0604020202020204" pitchFamily="34" charset="0"/>
              </a:rPr>
              <a:t>Memrise</a:t>
            </a:r>
            <a:endParaRPr lang="en-GB" sz="2800" b="1"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127" r="127" b="13241"/>
          <a:stretch/>
        </p:blipFill>
        <p:spPr>
          <a:xfrm>
            <a:off x="5822822" y="1785076"/>
            <a:ext cx="2563823" cy="4572156"/>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50321" r="22212"/>
          <a:stretch/>
        </p:blipFill>
        <p:spPr>
          <a:xfrm>
            <a:off x="9365305" y="-2717"/>
            <a:ext cx="2826695" cy="6860717"/>
          </a:xfrm>
          <a:prstGeom prst="rect">
            <a:avLst/>
          </a:prstGeom>
        </p:spPr>
      </p:pic>
    </p:spTree>
    <p:extLst>
      <p:ext uri="{BB962C8B-B14F-4D97-AF65-F5344CB8AC3E}">
        <p14:creationId xmlns:p14="http://schemas.microsoft.com/office/powerpoint/2010/main" val="38955283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24026" y="874057"/>
            <a:ext cx="5314275" cy="911019"/>
          </a:xfrm>
          <a:prstGeom prst="rect">
            <a:avLst/>
          </a:prstGeom>
        </p:spPr>
        <p:txBody>
          <a:bodyPr wrap="none">
            <a:spAutoFit/>
          </a:bodyPr>
          <a:lstStyle/>
          <a:p>
            <a:pPr>
              <a:lnSpc>
                <a:spcPct val="70000"/>
              </a:lnSpc>
            </a:pPr>
            <a:r>
              <a:rPr lang="en-GB" sz="4400" b="1" cap="all" spc="-100" dirty="0">
                <a:solidFill>
                  <a:srgbClr val="77649E"/>
                </a:solidFill>
                <a:latin typeface="Arial Narrow" panose="020B0606020202030204" pitchFamily="34" charset="0"/>
                <a:cs typeface="Arial" panose="020B0604020202020204" pitchFamily="34" charset="0"/>
              </a:rPr>
              <a:t>Revision techniques</a:t>
            </a:r>
          </a:p>
          <a:p>
            <a:pPr>
              <a:lnSpc>
                <a:spcPct val="70000"/>
              </a:lnSpc>
            </a:pPr>
            <a:r>
              <a:rPr lang="en-GB" sz="3200" b="1" cap="all" spc="-100" dirty="0">
                <a:latin typeface="Arial Narrow" panose="020B0606020202030204" pitchFamily="34" charset="0"/>
                <a:cs typeface="Arial" panose="020B0604020202020204" pitchFamily="34" charset="0"/>
              </a:rPr>
              <a:t>Using colour</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b="38130"/>
          <a:stretch/>
        </p:blipFill>
        <p:spPr>
          <a:xfrm rot="5400000">
            <a:off x="7337995" y="2003995"/>
            <a:ext cx="6873073" cy="2834936"/>
          </a:xfrm>
          <a:prstGeom prst="rect">
            <a:avLst/>
          </a:prstGeom>
        </p:spPr>
      </p:pic>
      <p:sp>
        <p:nvSpPr>
          <p:cNvPr id="9" name="Rectangle 8"/>
          <p:cNvSpPr/>
          <p:nvPr/>
        </p:nvSpPr>
        <p:spPr>
          <a:xfrm>
            <a:off x="4809009" y="2134875"/>
            <a:ext cx="2888673" cy="3798476"/>
          </a:xfrm>
          <a:prstGeom prst="rect">
            <a:avLst/>
          </a:prstGeom>
        </p:spPr>
        <p:txBody>
          <a:bodyPr wrap="square">
            <a:spAutoFit/>
          </a:bodyPr>
          <a:lstStyle/>
          <a:p>
            <a:pPr algn="ctr">
              <a:lnSpc>
                <a:spcPts val="5655"/>
              </a:lnSpc>
              <a:spcBef>
                <a:spcPts val="110"/>
              </a:spcBef>
            </a:pPr>
            <a:r>
              <a:rPr lang="en-GB" sz="2800" b="1" dirty="0">
                <a:latin typeface="Arial" panose="020B0604020202020204" pitchFamily="34" charset="0"/>
                <a:cs typeface="Arial" panose="020B0604020202020204" pitchFamily="34" charset="0"/>
              </a:rPr>
              <a:t>Post-it notes</a:t>
            </a:r>
          </a:p>
          <a:p>
            <a:pPr algn="ctr">
              <a:lnSpc>
                <a:spcPts val="5655"/>
              </a:lnSpc>
              <a:spcBef>
                <a:spcPts val="110"/>
              </a:spcBef>
            </a:pPr>
            <a:r>
              <a:rPr lang="en-GB" sz="2800" b="1" dirty="0">
                <a:latin typeface="Arial" panose="020B0604020202020204" pitchFamily="34" charset="0"/>
                <a:cs typeface="Arial" panose="020B0604020202020204" pitchFamily="34" charset="0"/>
              </a:rPr>
              <a:t>Highlighters</a:t>
            </a:r>
          </a:p>
          <a:p>
            <a:pPr algn="ctr">
              <a:lnSpc>
                <a:spcPts val="5655"/>
              </a:lnSpc>
              <a:spcBef>
                <a:spcPts val="110"/>
              </a:spcBef>
            </a:pPr>
            <a:r>
              <a:rPr lang="en-GB" sz="2800" b="1" dirty="0">
                <a:latin typeface="Arial" panose="020B0604020202020204" pitchFamily="34" charset="0"/>
                <a:cs typeface="Arial" panose="020B0604020202020204" pitchFamily="34" charset="0"/>
              </a:rPr>
              <a:t>Colour codes</a:t>
            </a:r>
          </a:p>
          <a:p>
            <a:pPr algn="ctr">
              <a:lnSpc>
                <a:spcPts val="5655"/>
              </a:lnSpc>
              <a:spcBef>
                <a:spcPts val="110"/>
              </a:spcBef>
            </a:pPr>
            <a:r>
              <a:rPr lang="en-GB" sz="2800" b="1" dirty="0">
                <a:latin typeface="Arial" panose="020B0604020202020204" pitchFamily="34" charset="0"/>
                <a:cs typeface="Arial" panose="020B0604020202020204" pitchFamily="34" charset="0"/>
              </a:rPr>
              <a:t>Flashcards</a:t>
            </a:r>
          </a:p>
          <a:p>
            <a:pPr algn="ctr">
              <a:lnSpc>
                <a:spcPts val="5655"/>
              </a:lnSpc>
              <a:spcBef>
                <a:spcPts val="110"/>
              </a:spcBef>
            </a:pPr>
            <a:r>
              <a:rPr lang="en-GB" sz="2800" b="1" dirty="0">
                <a:latin typeface="Arial" panose="020B0604020202020204" pitchFamily="34" charset="0"/>
                <a:cs typeface="Arial" panose="020B0604020202020204" pitchFamily="34" charset="0"/>
              </a:rPr>
              <a:t>Mind-maps</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2924" y="2934262"/>
            <a:ext cx="3299552" cy="2199701"/>
          </a:xfrm>
          <a:prstGeom prst="rect">
            <a:avLst/>
          </a:prstGeom>
        </p:spPr>
      </p:pic>
    </p:spTree>
    <p:extLst>
      <p:ext uri="{BB962C8B-B14F-4D97-AF65-F5344CB8AC3E}">
        <p14:creationId xmlns:p14="http://schemas.microsoft.com/office/powerpoint/2010/main" val="39013141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817782" y="4458257"/>
            <a:ext cx="1994053" cy="304899"/>
          </a:xfrm>
          <a:prstGeom prst="rect">
            <a:avLst/>
          </a:prstGeom>
          <a:solidFill>
            <a:srgbClr val="CC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3298085" y="4153359"/>
            <a:ext cx="3058647" cy="304899"/>
          </a:xfrm>
          <a:prstGeom prst="rect">
            <a:avLst/>
          </a:prstGeom>
          <a:solidFill>
            <a:srgbClr val="CC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3298085" y="3837634"/>
            <a:ext cx="634936" cy="259464"/>
          </a:xfrm>
          <a:prstGeom prst="rect">
            <a:avLst/>
          </a:prstGeom>
          <a:solidFill>
            <a:srgbClr val="CC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1145754" y="3800873"/>
            <a:ext cx="1344058" cy="296226"/>
          </a:xfrm>
          <a:prstGeom prst="rect">
            <a:avLst/>
          </a:prstGeom>
          <a:solidFill>
            <a:srgbClr val="CC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35906" r="36605"/>
          <a:stretch/>
        </p:blipFill>
        <p:spPr>
          <a:xfrm>
            <a:off x="9357064" y="0"/>
            <a:ext cx="2834936" cy="6874655"/>
          </a:xfrm>
          <a:prstGeom prst="rect">
            <a:avLst/>
          </a:prstGeom>
        </p:spPr>
      </p:pic>
      <p:sp>
        <p:nvSpPr>
          <p:cNvPr id="4" name="Rectangle 3"/>
          <p:cNvSpPr/>
          <p:nvPr/>
        </p:nvSpPr>
        <p:spPr>
          <a:xfrm>
            <a:off x="724026" y="874057"/>
            <a:ext cx="5425075" cy="911019"/>
          </a:xfrm>
          <a:prstGeom prst="rect">
            <a:avLst/>
          </a:prstGeom>
        </p:spPr>
        <p:txBody>
          <a:bodyPr wrap="none">
            <a:spAutoFit/>
          </a:bodyPr>
          <a:lstStyle/>
          <a:p>
            <a:pPr>
              <a:lnSpc>
                <a:spcPct val="70000"/>
              </a:lnSpc>
            </a:pPr>
            <a:r>
              <a:rPr lang="en-GB" sz="4400" b="1" cap="all" spc="-100" dirty="0">
                <a:solidFill>
                  <a:srgbClr val="77649E"/>
                </a:solidFill>
                <a:latin typeface="Arial Narrow" panose="020B0606020202030204" pitchFamily="34" charset="0"/>
                <a:cs typeface="Arial" panose="020B0604020202020204" pitchFamily="34" charset="0"/>
              </a:rPr>
              <a:t>Revision techniques</a:t>
            </a:r>
          </a:p>
          <a:p>
            <a:pPr>
              <a:lnSpc>
                <a:spcPct val="70000"/>
              </a:lnSpc>
            </a:pPr>
            <a:r>
              <a:rPr lang="en-GB" sz="3200" b="1" cap="all" spc="-100" dirty="0">
                <a:latin typeface="Arial Narrow" panose="020B0606020202030204" pitchFamily="34" charset="0"/>
                <a:cs typeface="Arial" panose="020B0604020202020204" pitchFamily="34" charset="0"/>
              </a:rPr>
              <a:t>Essay planning</a:t>
            </a:r>
          </a:p>
        </p:txBody>
      </p:sp>
      <p:sp>
        <p:nvSpPr>
          <p:cNvPr id="5" name="Rectangle 4"/>
          <p:cNvSpPr/>
          <p:nvPr/>
        </p:nvSpPr>
        <p:spPr>
          <a:xfrm>
            <a:off x="724026" y="1818813"/>
            <a:ext cx="5118634" cy="823302"/>
          </a:xfrm>
          <a:prstGeom prst="rect">
            <a:avLst/>
          </a:prstGeom>
        </p:spPr>
        <p:txBody>
          <a:bodyPr wrap="square">
            <a:spAutoFit/>
          </a:bodyPr>
          <a:lstStyle/>
          <a:p>
            <a:pPr algn="ctr">
              <a:lnSpc>
                <a:spcPts val="5655"/>
              </a:lnSpc>
              <a:spcBef>
                <a:spcPts val="110"/>
              </a:spcBef>
            </a:pPr>
            <a:r>
              <a:rPr lang="en-GB" sz="2800" b="1" dirty="0">
                <a:latin typeface="Arial" panose="020B0604020202020204" pitchFamily="34" charset="0"/>
                <a:cs typeface="Arial" panose="020B0604020202020204" pitchFamily="34" charset="0"/>
              </a:rPr>
              <a:t>Step 1: Reading the question</a:t>
            </a:r>
          </a:p>
        </p:txBody>
      </p:sp>
      <p:sp>
        <p:nvSpPr>
          <p:cNvPr id="8" name="object 4"/>
          <p:cNvSpPr txBox="1"/>
          <p:nvPr/>
        </p:nvSpPr>
        <p:spPr>
          <a:xfrm>
            <a:off x="869366" y="2651199"/>
            <a:ext cx="6685706" cy="2805833"/>
          </a:xfrm>
          <a:prstGeom prst="rect">
            <a:avLst/>
          </a:prstGeom>
        </p:spPr>
        <p:txBody>
          <a:bodyPr vert="horz" wrap="square" lIns="0" tIns="11430" rIns="0" bIns="0" rtlCol="0">
            <a:spAutoFit/>
          </a:bodyPr>
          <a:lstStyle/>
          <a:p>
            <a:pPr marL="12700" marR="5080">
              <a:lnSpc>
                <a:spcPct val="100800"/>
              </a:lnSpc>
              <a:spcBef>
                <a:spcPts val="90"/>
              </a:spcBef>
            </a:pPr>
            <a:r>
              <a:rPr sz="2800" spc="-55" dirty="0">
                <a:latin typeface="Arial" panose="020B0604020202020204" pitchFamily="34" charset="0"/>
                <a:cs typeface="Arial" panose="020B0604020202020204" pitchFamily="34" charset="0"/>
              </a:rPr>
              <a:t>‘</a:t>
            </a:r>
            <a:r>
              <a:rPr sz="2000" spc="-55" dirty="0">
                <a:latin typeface="Arial" panose="020B0604020202020204" pitchFamily="34" charset="0"/>
                <a:cs typeface="Arial" panose="020B0604020202020204" pitchFamily="34" charset="0"/>
              </a:rPr>
              <a:t>In </a:t>
            </a:r>
            <a:r>
              <a:rPr sz="2000" i="1" spc="-45" dirty="0">
                <a:latin typeface="Arial" panose="020B0604020202020204" pitchFamily="34" charset="0"/>
                <a:cs typeface="Arial" panose="020B0604020202020204" pitchFamily="34" charset="0"/>
              </a:rPr>
              <a:t>Oliver </a:t>
            </a:r>
            <a:r>
              <a:rPr sz="2000" i="1" spc="-80" dirty="0">
                <a:latin typeface="Arial" panose="020B0604020202020204" pitchFamily="34" charset="0"/>
                <a:cs typeface="Arial" panose="020B0604020202020204" pitchFamily="34" charset="0"/>
              </a:rPr>
              <a:t>Twist</a:t>
            </a:r>
            <a:r>
              <a:rPr lang="en-GB" sz="2000" spc="-80" dirty="0">
                <a:latin typeface="Arial" panose="020B0604020202020204" pitchFamily="34" charset="0"/>
                <a:cs typeface="Arial" panose="020B0604020202020204" pitchFamily="34" charset="0"/>
              </a:rPr>
              <a:t>,</a:t>
            </a:r>
            <a:r>
              <a:rPr sz="2000" spc="-80" dirty="0">
                <a:latin typeface="Arial" panose="020B0604020202020204" pitchFamily="34" charset="0"/>
                <a:cs typeface="Arial" panose="020B0604020202020204" pitchFamily="34" charset="0"/>
              </a:rPr>
              <a:t> </a:t>
            </a:r>
            <a:r>
              <a:rPr sz="2000" spc="-70" dirty="0">
                <a:latin typeface="Arial" panose="020B0604020202020204" pitchFamily="34" charset="0"/>
                <a:cs typeface="Arial" panose="020B0604020202020204" pitchFamily="34" charset="0"/>
              </a:rPr>
              <a:t>Dickens </a:t>
            </a:r>
            <a:r>
              <a:rPr sz="2000" spc="-35" dirty="0">
                <a:latin typeface="Arial" panose="020B0604020202020204" pitchFamily="34" charset="0"/>
                <a:cs typeface="Arial" panose="020B0604020202020204" pitchFamily="34" charset="0"/>
              </a:rPr>
              <a:t>presents  </a:t>
            </a:r>
            <a:r>
              <a:rPr sz="2000" spc="-40" dirty="0">
                <a:latin typeface="Arial" panose="020B0604020202020204" pitchFamily="34" charset="0"/>
                <a:cs typeface="Arial" panose="020B0604020202020204" pitchFamily="34" charset="0"/>
              </a:rPr>
              <a:t>criminals </a:t>
            </a:r>
            <a:r>
              <a:rPr sz="2000" spc="-15" dirty="0">
                <a:latin typeface="Arial" panose="020B0604020202020204" pitchFamily="34" charset="0"/>
                <a:cs typeface="Arial" panose="020B0604020202020204" pitchFamily="34" charset="0"/>
              </a:rPr>
              <a:t>as </a:t>
            </a:r>
            <a:r>
              <a:rPr sz="2000" spc="-30" dirty="0">
                <a:latin typeface="Arial" panose="020B0604020202020204" pitchFamily="34" charset="0"/>
                <a:cs typeface="Arial" panose="020B0604020202020204" pitchFamily="34" charset="0"/>
              </a:rPr>
              <a:t>products </a:t>
            </a:r>
            <a:r>
              <a:rPr sz="2000" spc="-40" dirty="0">
                <a:latin typeface="Arial" panose="020B0604020202020204" pitchFamily="34" charset="0"/>
                <a:cs typeface="Arial" panose="020B0604020202020204" pitchFamily="34" charset="0"/>
              </a:rPr>
              <a:t>of </a:t>
            </a:r>
            <a:r>
              <a:rPr sz="2000" spc="-65" dirty="0">
                <a:latin typeface="Arial" panose="020B0604020202020204" pitchFamily="34" charset="0"/>
                <a:cs typeface="Arial" panose="020B0604020202020204" pitchFamily="34" charset="0"/>
              </a:rPr>
              <a:t>their</a:t>
            </a:r>
            <a:r>
              <a:rPr sz="2000" spc="155" dirty="0">
                <a:latin typeface="Arial" panose="020B0604020202020204" pitchFamily="34" charset="0"/>
                <a:cs typeface="Arial" panose="020B0604020202020204" pitchFamily="34" charset="0"/>
              </a:rPr>
              <a:t> </a:t>
            </a:r>
            <a:r>
              <a:rPr sz="2000" spc="-85" dirty="0">
                <a:latin typeface="Arial" panose="020B0604020202020204" pitchFamily="34" charset="0"/>
                <a:cs typeface="Arial" panose="020B0604020202020204" pitchFamily="34" charset="0"/>
              </a:rPr>
              <a:t>society.’</a:t>
            </a:r>
            <a:endParaRPr sz="2000" dirty="0">
              <a:latin typeface="Arial" panose="020B0604020202020204" pitchFamily="34" charset="0"/>
              <a:cs typeface="Arial" panose="020B0604020202020204" pitchFamily="34" charset="0"/>
            </a:endParaRPr>
          </a:p>
          <a:p>
            <a:pPr marL="12700" marR="265430">
              <a:lnSpc>
                <a:spcPct val="100800"/>
              </a:lnSpc>
              <a:spcBef>
                <a:spcPts val="3295"/>
              </a:spcBef>
            </a:pPr>
            <a:r>
              <a:rPr sz="2000" spc="-200" dirty="0">
                <a:latin typeface="Arial" panose="020B0604020202020204" pitchFamily="34" charset="0"/>
                <a:cs typeface="Arial" panose="020B0604020202020204" pitchFamily="34" charset="0"/>
              </a:rPr>
              <a:t>To </a:t>
            </a:r>
            <a:r>
              <a:rPr lang="en-GB" sz="2000" spc="-200" dirty="0">
                <a:latin typeface="Arial" panose="020B0604020202020204" pitchFamily="34" charset="0"/>
                <a:cs typeface="Arial" panose="020B0604020202020204" pitchFamily="34" charset="0"/>
              </a:rPr>
              <a:t> </a:t>
            </a:r>
            <a:r>
              <a:rPr sz="2000" spc="-30" dirty="0">
                <a:latin typeface="Arial" panose="020B0604020202020204" pitchFamily="34" charset="0"/>
                <a:cs typeface="Arial" panose="020B0604020202020204" pitchFamily="34" charset="0"/>
              </a:rPr>
              <a:t>what </a:t>
            </a:r>
            <a:r>
              <a:rPr sz="2000" spc="-50" dirty="0">
                <a:latin typeface="Arial" panose="020B0604020202020204" pitchFamily="34" charset="0"/>
                <a:cs typeface="Arial" panose="020B0604020202020204" pitchFamily="34" charset="0"/>
              </a:rPr>
              <a:t>extent </a:t>
            </a:r>
            <a:r>
              <a:rPr sz="2000" spc="-20" dirty="0">
                <a:latin typeface="Arial" panose="020B0604020202020204" pitchFamily="34" charset="0"/>
                <a:cs typeface="Arial" panose="020B0604020202020204" pitchFamily="34" charset="0"/>
              </a:rPr>
              <a:t>do </a:t>
            </a:r>
            <a:r>
              <a:rPr sz="2000" spc="-40" dirty="0">
                <a:latin typeface="Arial" panose="020B0604020202020204" pitchFamily="34" charset="0"/>
                <a:cs typeface="Arial" panose="020B0604020202020204" pitchFamily="34" charset="0"/>
              </a:rPr>
              <a:t>you </a:t>
            </a:r>
            <a:r>
              <a:rPr sz="2000" spc="-45" dirty="0">
                <a:latin typeface="Arial" panose="020B0604020202020204" pitchFamily="34" charset="0"/>
                <a:cs typeface="Arial" panose="020B0604020202020204" pitchFamily="34" charset="0"/>
              </a:rPr>
              <a:t>agree </a:t>
            </a:r>
            <a:r>
              <a:rPr sz="2000" spc="-35" dirty="0">
                <a:latin typeface="Arial" panose="020B0604020202020204" pitchFamily="34" charset="0"/>
                <a:cs typeface="Arial" panose="020B0604020202020204" pitchFamily="34" charset="0"/>
              </a:rPr>
              <a:t>with </a:t>
            </a:r>
            <a:r>
              <a:rPr sz="2000" spc="-55" dirty="0">
                <a:latin typeface="Arial" panose="020B0604020202020204" pitchFamily="34" charset="0"/>
                <a:cs typeface="Arial" panose="020B0604020202020204" pitchFamily="34" charset="0"/>
              </a:rPr>
              <a:t>this  </a:t>
            </a:r>
            <a:r>
              <a:rPr sz="2000" spc="-25" dirty="0">
                <a:latin typeface="Arial" panose="020B0604020202020204" pitchFamily="34" charset="0"/>
                <a:cs typeface="Arial" panose="020B0604020202020204" pitchFamily="34" charset="0"/>
              </a:rPr>
              <a:t>view? </a:t>
            </a:r>
            <a:r>
              <a:rPr sz="2000" spc="-60" dirty="0">
                <a:latin typeface="Arial" panose="020B0604020202020204" pitchFamily="34" charset="0"/>
                <a:cs typeface="Arial" panose="020B0604020202020204" pitchFamily="34" charset="0"/>
              </a:rPr>
              <a:t>Remember </a:t>
            </a:r>
            <a:r>
              <a:rPr sz="2000" spc="-50" dirty="0">
                <a:latin typeface="Arial" panose="020B0604020202020204" pitchFamily="34" charset="0"/>
                <a:cs typeface="Arial" panose="020B0604020202020204" pitchFamily="34" charset="0"/>
              </a:rPr>
              <a:t>to </a:t>
            </a:r>
            <a:r>
              <a:rPr sz="2000" spc="-55" dirty="0">
                <a:latin typeface="Arial" panose="020B0604020202020204" pitchFamily="34" charset="0"/>
                <a:cs typeface="Arial" panose="020B0604020202020204" pitchFamily="34" charset="0"/>
              </a:rPr>
              <a:t>include </a:t>
            </a:r>
            <a:r>
              <a:rPr sz="2000" spc="-35" dirty="0">
                <a:latin typeface="Arial" panose="020B0604020202020204" pitchFamily="34" charset="0"/>
                <a:cs typeface="Arial" panose="020B0604020202020204" pitchFamily="34" charset="0"/>
              </a:rPr>
              <a:t>in </a:t>
            </a:r>
            <a:r>
              <a:rPr sz="2000" spc="-50" dirty="0">
                <a:latin typeface="Arial" panose="020B0604020202020204" pitchFamily="34" charset="0"/>
                <a:cs typeface="Arial" panose="020B0604020202020204" pitchFamily="34" charset="0"/>
              </a:rPr>
              <a:t>your </a:t>
            </a:r>
            <a:r>
              <a:rPr sz="2000" spc="-35" dirty="0">
                <a:latin typeface="Arial" panose="020B0604020202020204" pitchFamily="34" charset="0"/>
                <a:cs typeface="Arial" panose="020B0604020202020204" pitchFamily="34" charset="0"/>
              </a:rPr>
              <a:t>answer </a:t>
            </a:r>
            <a:r>
              <a:rPr sz="2000" spc="-55" dirty="0">
                <a:latin typeface="Arial" panose="020B0604020202020204" pitchFamily="34" charset="0"/>
                <a:cs typeface="Arial" panose="020B0604020202020204" pitchFamily="34" charset="0"/>
              </a:rPr>
              <a:t>relevant detailed </a:t>
            </a:r>
            <a:r>
              <a:rPr sz="2000" spc="-60" dirty="0">
                <a:latin typeface="Arial" panose="020B0604020202020204" pitchFamily="34" charset="0"/>
                <a:cs typeface="Arial" panose="020B0604020202020204" pitchFamily="34" charset="0"/>
              </a:rPr>
              <a:t>exploration  </a:t>
            </a:r>
            <a:r>
              <a:rPr sz="2000" spc="-40" dirty="0">
                <a:latin typeface="Arial" panose="020B0604020202020204" pitchFamily="34" charset="0"/>
                <a:cs typeface="Arial" panose="020B0604020202020204" pitchFamily="34" charset="0"/>
              </a:rPr>
              <a:t>of </a:t>
            </a:r>
            <a:r>
              <a:rPr sz="2000" spc="-85" dirty="0">
                <a:latin typeface="Arial" panose="020B0604020202020204" pitchFamily="34" charset="0"/>
                <a:cs typeface="Arial" panose="020B0604020202020204" pitchFamily="34" charset="0"/>
              </a:rPr>
              <a:t>Dickens’ </a:t>
            </a:r>
            <a:r>
              <a:rPr sz="2000" spc="-55" dirty="0">
                <a:latin typeface="Arial" panose="020B0604020202020204" pitchFamily="34" charset="0"/>
                <a:cs typeface="Arial" panose="020B0604020202020204" pitchFamily="34" charset="0"/>
              </a:rPr>
              <a:t>authorial</a:t>
            </a:r>
            <a:r>
              <a:rPr sz="2000" spc="130" dirty="0">
                <a:latin typeface="Arial" panose="020B0604020202020204" pitchFamily="34" charset="0"/>
                <a:cs typeface="Arial" panose="020B0604020202020204" pitchFamily="34" charset="0"/>
              </a:rPr>
              <a:t> </a:t>
            </a:r>
            <a:r>
              <a:rPr sz="2000" spc="-45" dirty="0">
                <a:latin typeface="Arial" panose="020B0604020202020204" pitchFamily="34" charset="0"/>
                <a:cs typeface="Arial" panose="020B0604020202020204" pitchFamily="34" charset="0"/>
              </a:rPr>
              <a:t>methods.</a:t>
            </a:r>
            <a:endParaRPr sz="2000" dirty="0">
              <a:latin typeface="Arial" panose="020B0604020202020204" pitchFamily="34" charset="0"/>
              <a:cs typeface="Arial" panose="020B0604020202020204" pitchFamily="34" charset="0"/>
            </a:endParaRPr>
          </a:p>
          <a:p>
            <a:pPr marL="12700">
              <a:lnSpc>
                <a:spcPct val="100000"/>
              </a:lnSpc>
              <a:spcBef>
                <a:spcPts val="3010"/>
              </a:spcBef>
            </a:pPr>
            <a:r>
              <a:rPr sz="2000" dirty="0">
                <a:latin typeface="Arial" panose="020B0604020202020204" pitchFamily="34" charset="0"/>
                <a:cs typeface="Arial" panose="020B0604020202020204" pitchFamily="34" charset="0"/>
              </a:rPr>
              <a:t>[25</a:t>
            </a:r>
            <a:r>
              <a:rPr sz="2000" spc="-5" dirty="0">
                <a:latin typeface="Arial" panose="020B0604020202020204" pitchFamily="34" charset="0"/>
                <a:cs typeface="Arial" panose="020B0604020202020204" pitchFamily="34" charset="0"/>
              </a:rPr>
              <a:t> </a:t>
            </a:r>
            <a:r>
              <a:rPr sz="2000" spc="-10" dirty="0">
                <a:latin typeface="Arial" panose="020B0604020202020204" pitchFamily="34" charset="0"/>
                <a:cs typeface="Arial" panose="020B0604020202020204" pitchFamily="34" charset="0"/>
              </a:rPr>
              <a:t>marks]</a:t>
            </a:r>
            <a:endParaRPr sz="2000" dirty="0">
              <a:latin typeface="Arial" panose="020B0604020202020204" pitchFamily="34" charset="0"/>
              <a:cs typeface="Arial" panose="020B0604020202020204" pitchFamily="34" charset="0"/>
            </a:endParaRPr>
          </a:p>
        </p:txBody>
      </p:sp>
      <p:sp>
        <p:nvSpPr>
          <p:cNvPr id="9" name="object 5"/>
          <p:cNvSpPr txBox="1"/>
          <p:nvPr/>
        </p:nvSpPr>
        <p:spPr>
          <a:xfrm>
            <a:off x="869366" y="5763864"/>
            <a:ext cx="7223759" cy="681405"/>
          </a:xfrm>
          <a:prstGeom prst="rect">
            <a:avLst/>
          </a:prstGeom>
        </p:spPr>
        <p:txBody>
          <a:bodyPr vert="horz" wrap="square" lIns="0" tIns="12065" rIns="0" bIns="0" rtlCol="0">
            <a:spAutoFit/>
          </a:bodyPr>
          <a:lstStyle/>
          <a:p>
            <a:pPr marL="12700">
              <a:lnSpc>
                <a:spcPts val="2760"/>
              </a:lnSpc>
              <a:spcBef>
                <a:spcPts val="95"/>
              </a:spcBef>
            </a:pPr>
            <a:r>
              <a:rPr sz="1400" spc="-50" dirty="0">
                <a:solidFill>
                  <a:srgbClr val="666666"/>
                </a:solidFill>
                <a:latin typeface="Arial" panose="020B0604020202020204" pitchFamily="34" charset="0"/>
                <a:cs typeface="Arial" panose="020B0604020202020204" pitchFamily="34" charset="0"/>
              </a:rPr>
              <a:t>2015 </a:t>
            </a:r>
            <a:r>
              <a:rPr sz="1400" spc="-20" dirty="0">
                <a:solidFill>
                  <a:srgbClr val="666666"/>
                </a:solidFill>
                <a:latin typeface="Arial" panose="020B0604020202020204" pitchFamily="34" charset="0"/>
                <a:cs typeface="Arial" panose="020B0604020202020204" pitchFamily="34" charset="0"/>
              </a:rPr>
              <a:t>A-level </a:t>
            </a:r>
            <a:r>
              <a:rPr sz="1400" spc="-25" dirty="0">
                <a:solidFill>
                  <a:srgbClr val="666666"/>
                </a:solidFill>
                <a:latin typeface="Arial" panose="020B0604020202020204" pitchFamily="34" charset="0"/>
                <a:cs typeface="Arial" panose="020B0604020202020204" pitchFamily="34" charset="0"/>
              </a:rPr>
              <a:t>ENGLISH </a:t>
            </a:r>
            <a:r>
              <a:rPr sz="1400" spc="-20" dirty="0">
                <a:solidFill>
                  <a:srgbClr val="666666"/>
                </a:solidFill>
                <a:latin typeface="Arial" panose="020B0604020202020204" pitchFamily="34" charset="0"/>
                <a:cs typeface="Arial" panose="020B0604020202020204" pitchFamily="34" charset="0"/>
              </a:rPr>
              <a:t>LITERATURE </a:t>
            </a:r>
            <a:r>
              <a:rPr sz="1400" spc="-5" dirty="0">
                <a:solidFill>
                  <a:srgbClr val="666666"/>
                </a:solidFill>
                <a:latin typeface="Arial" panose="020B0604020202020204" pitchFamily="34" charset="0"/>
                <a:cs typeface="Arial" panose="020B0604020202020204" pitchFamily="34" charset="0"/>
              </a:rPr>
              <a:t>B</a:t>
            </a:r>
            <a:r>
              <a:rPr sz="1400" spc="85" dirty="0">
                <a:solidFill>
                  <a:srgbClr val="666666"/>
                </a:solidFill>
                <a:latin typeface="Arial" panose="020B0604020202020204" pitchFamily="34" charset="0"/>
                <a:cs typeface="Arial" panose="020B0604020202020204" pitchFamily="34" charset="0"/>
              </a:rPr>
              <a:t> </a:t>
            </a:r>
            <a:r>
              <a:rPr sz="1400" spc="25" dirty="0">
                <a:solidFill>
                  <a:srgbClr val="666666"/>
                </a:solidFill>
                <a:latin typeface="Arial" panose="020B0604020202020204" pitchFamily="34" charset="0"/>
                <a:cs typeface="Arial" panose="020B0604020202020204" pitchFamily="34" charset="0"/>
              </a:rPr>
              <a:t>(AQA)</a:t>
            </a:r>
            <a:endParaRPr sz="1400" dirty="0">
              <a:latin typeface="Arial" panose="020B0604020202020204" pitchFamily="34" charset="0"/>
              <a:cs typeface="Arial" panose="020B0604020202020204" pitchFamily="34" charset="0"/>
            </a:endParaRPr>
          </a:p>
          <a:p>
            <a:pPr marL="12700">
              <a:lnSpc>
                <a:spcPts val="2760"/>
              </a:lnSpc>
            </a:pPr>
            <a:r>
              <a:rPr sz="1400" spc="-15" dirty="0">
                <a:solidFill>
                  <a:srgbClr val="666666"/>
                </a:solidFill>
                <a:latin typeface="Arial" panose="020B0604020202020204" pitchFamily="34" charset="0"/>
                <a:cs typeface="Arial" panose="020B0604020202020204" pitchFamily="34" charset="0"/>
              </a:rPr>
              <a:t>Paper </a:t>
            </a:r>
            <a:r>
              <a:rPr sz="1400" spc="15" dirty="0">
                <a:solidFill>
                  <a:srgbClr val="666666"/>
                </a:solidFill>
                <a:latin typeface="Arial" panose="020B0604020202020204" pitchFamily="34" charset="0"/>
                <a:cs typeface="Arial" panose="020B0604020202020204" pitchFamily="34" charset="0"/>
              </a:rPr>
              <a:t>2A: </a:t>
            </a:r>
            <a:r>
              <a:rPr sz="1400" spc="-35" dirty="0">
                <a:solidFill>
                  <a:srgbClr val="666666"/>
                </a:solidFill>
                <a:latin typeface="Arial" panose="020B0604020202020204" pitchFamily="34" charset="0"/>
                <a:cs typeface="Arial" panose="020B0604020202020204" pitchFamily="34" charset="0"/>
              </a:rPr>
              <a:t>Texts </a:t>
            </a:r>
            <a:r>
              <a:rPr sz="1400" spc="-15" dirty="0">
                <a:solidFill>
                  <a:srgbClr val="666666"/>
                </a:solidFill>
                <a:latin typeface="Arial" panose="020B0604020202020204" pitchFamily="34" charset="0"/>
                <a:cs typeface="Arial" panose="020B0604020202020204" pitchFamily="34" charset="0"/>
              </a:rPr>
              <a:t>and </a:t>
            </a:r>
            <a:r>
              <a:rPr sz="1400" spc="-20" dirty="0">
                <a:solidFill>
                  <a:srgbClr val="666666"/>
                </a:solidFill>
                <a:latin typeface="Arial" panose="020B0604020202020204" pitchFamily="34" charset="0"/>
                <a:cs typeface="Arial" panose="020B0604020202020204" pitchFamily="34" charset="0"/>
              </a:rPr>
              <a:t>Genres: Elements of </a:t>
            </a:r>
            <a:r>
              <a:rPr sz="1400" spc="-15" dirty="0">
                <a:solidFill>
                  <a:srgbClr val="666666"/>
                </a:solidFill>
                <a:latin typeface="Arial" panose="020B0604020202020204" pitchFamily="34" charset="0"/>
                <a:cs typeface="Arial" panose="020B0604020202020204" pitchFamily="34" charset="0"/>
              </a:rPr>
              <a:t>Crime</a:t>
            </a:r>
            <a:r>
              <a:rPr sz="1400" spc="110" dirty="0">
                <a:solidFill>
                  <a:srgbClr val="666666"/>
                </a:solidFill>
                <a:latin typeface="Arial" panose="020B0604020202020204" pitchFamily="34" charset="0"/>
                <a:cs typeface="Arial" panose="020B0604020202020204" pitchFamily="34" charset="0"/>
              </a:rPr>
              <a:t> </a:t>
            </a:r>
            <a:r>
              <a:rPr sz="1400" spc="-20" dirty="0">
                <a:solidFill>
                  <a:srgbClr val="666666"/>
                </a:solidFill>
                <a:latin typeface="Arial" panose="020B0604020202020204" pitchFamily="34" charset="0"/>
                <a:cs typeface="Arial" panose="020B0604020202020204" pitchFamily="34" charset="0"/>
              </a:rPr>
              <a:t>Writing</a:t>
            </a:r>
            <a:endParaRPr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3861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4" grpId="0" animBg="1"/>
      <p:bldP spid="13" grpId="0" animBg="1"/>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24026" y="874057"/>
            <a:ext cx="5425075" cy="911019"/>
          </a:xfrm>
          <a:prstGeom prst="rect">
            <a:avLst/>
          </a:prstGeom>
        </p:spPr>
        <p:txBody>
          <a:bodyPr wrap="none">
            <a:spAutoFit/>
          </a:bodyPr>
          <a:lstStyle/>
          <a:p>
            <a:pPr>
              <a:lnSpc>
                <a:spcPct val="70000"/>
              </a:lnSpc>
            </a:pPr>
            <a:r>
              <a:rPr lang="en-GB" sz="4400" b="1" cap="all" spc="-100" dirty="0">
                <a:solidFill>
                  <a:srgbClr val="77649E"/>
                </a:solidFill>
                <a:latin typeface="Arial Narrow" panose="020B0606020202030204" pitchFamily="34" charset="0"/>
                <a:cs typeface="Arial" panose="020B0604020202020204" pitchFamily="34" charset="0"/>
              </a:rPr>
              <a:t>Revision techniques</a:t>
            </a:r>
          </a:p>
          <a:p>
            <a:pPr>
              <a:lnSpc>
                <a:spcPct val="70000"/>
              </a:lnSpc>
            </a:pPr>
            <a:r>
              <a:rPr lang="en-GB" sz="3200" b="1" cap="all" spc="-100" dirty="0">
                <a:latin typeface="Arial Narrow" panose="020B0606020202030204" pitchFamily="34" charset="0"/>
                <a:cs typeface="Arial" panose="020B0604020202020204" pitchFamily="34" charset="0"/>
              </a:rPr>
              <a:t>Essay planning</a:t>
            </a:r>
          </a:p>
        </p:txBody>
      </p:sp>
      <p:sp>
        <p:nvSpPr>
          <p:cNvPr id="5" name="Rectangle 4"/>
          <p:cNvSpPr/>
          <p:nvPr/>
        </p:nvSpPr>
        <p:spPr>
          <a:xfrm>
            <a:off x="724027" y="1785076"/>
            <a:ext cx="4999880" cy="823302"/>
          </a:xfrm>
          <a:prstGeom prst="rect">
            <a:avLst/>
          </a:prstGeom>
        </p:spPr>
        <p:txBody>
          <a:bodyPr wrap="square">
            <a:spAutoFit/>
          </a:bodyPr>
          <a:lstStyle/>
          <a:p>
            <a:pPr algn="ctr">
              <a:lnSpc>
                <a:spcPts val="5655"/>
              </a:lnSpc>
              <a:spcBef>
                <a:spcPts val="110"/>
              </a:spcBef>
            </a:pPr>
            <a:r>
              <a:rPr lang="en-GB" sz="2800" b="1" dirty="0">
                <a:latin typeface="Arial" panose="020B0604020202020204" pitchFamily="34" charset="0"/>
                <a:cs typeface="Arial" panose="020B0604020202020204" pitchFamily="34" charset="0"/>
              </a:rPr>
              <a:t>Step 2: planning a response</a:t>
            </a:r>
          </a:p>
        </p:txBody>
      </p:sp>
      <p:graphicFrame>
        <p:nvGraphicFramePr>
          <p:cNvPr id="2" name="Table 1"/>
          <p:cNvGraphicFramePr>
            <a:graphicFrameLocks noGrp="1"/>
          </p:cNvGraphicFramePr>
          <p:nvPr>
            <p:extLst>
              <p:ext uri="{D42A27DB-BD31-4B8C-83A1-F6EECF244321}">
                <p14:modId xmlns:p14="http://schemas.microsoft.com/office/powerpoint/2010/main" val="3731297959"/>
              </p:ext>
            </p:extLst>
          </p:nvPr>
        </p:nvGraphicFramePr>
        <p:xfrm>
          <a:off x="813422" y="2503131"/>
          <a:ext cx="4481496" cy="3840480"/>
        </p:xfrm>
        <a:graphic>
          <a:graphicData uri="http://schemas.openxmlformats.org/drawingml/2006/table">
            <a:tbl>
              <a:tblPr bandRow="1">
                <a:tableStyleId>{9D7B26C5-4107-4FEC-AEDC-1716B250A1EF}</a:tableStyleId>
              </a:tblPr>
              <a:tblGrid>
                <a:gridCol w="2240748">
                  <a:extLst>
                    <a:ext uri="{9D8B030D-6E8A-4147-A177-3AD203B41FA5}">
                      <a16:colId xmlns:a16="http://schemas.microsoft.com/office/drawing/2014/main" val="590180669"/>
                    </a:ext>
                  </a:extLst>
                </a:gridCol>
                <a:gridCol w="2240748">
                  <a:extLst>
                    <a:ext uri="{9D8B030D-6E8A-4147-A177-3AD203B41FA5}">
                      <a16:colId xmlns:a16="http://schemas.microsoft.com/office/drawing/2014/main" val="2080532158"/>
                    </a:ext>
                  </a:extLst>
                </a:gridCol>
              </a:tblGrid>
              <a:tr h="352375">
                <a:tc>
                  <a:txBody>
                    <a:bodyPr/>
                    <a:lstStyle/>
                    <a:p>
                      <a:r>
                        <a:rPr lang="en-GB" sz="2400" dirty="0">
                          <a:latin typeface="Arial" panose="020B0604020202020204" pitchFamily="34" charset="0"/>
                          <a:cs typeface="Arial" panose="020B0604020202020204" pitchFamily="34" charset="0"/>
                        </a:rPr>
                        <a:t>10 minutes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CCFF"/>
                    </a:solidFill>
                  </a:tcPr>
                </a:tc>
                <a:tc>
                  <a:txBody>
                    <a:bodyPr/>
                    <a:lstStyle/>
                    <a:p>
                      <a:r>
                        <a:rPr lang="en-GB" sz="2400" dirty="0">
                          <a:latin typeface="Arial" panose="020B0604020202020204" pitchFamily="34" charset="0"/>
                          <a:cs typeface="Arial" panose="020B0604020202020204" pitchFamily="34" charset="0"/>
                        </a:rPr>
                        <a:t>Read paper</a:t>
                      </a:r>
                      <a:r>
                        <a:rPr lang="en-GB" sz="2400" baseline="0" dirty="0">
                          <a:latin typeface="Arial" panose="020B0604020202020204" pitchFamily="34" charset="0"/>
                          <a:cs typeface="Arial" panose="020B0604020202020204" pitchFamily="34" charset="0"/>
                        </a:rPr>
                        <a:t> and choose your questions</a:t>
                      </a:r>
                      <a:endParaRPr lang="en-GB" sz="2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extLst>
                  <a:ext uri="{0D108BD9-81ED-4DB2-BD59-A6C34878D82A}">
                    <a16:rowId xmlns:a16="http://schemas.microsoft.com/office/drawing/2014/main" val="901061386"/>
                  </a:ext>
                </a:extLst>
              </a:tr>
              <a:tr h="370840">
                <a:tc>
                  <a:txBody>
                    <a:bodyPr/>
                    <a:lstStyle/>
                    <a:p>
                      <a:r>
                        <a:rPr lang="en-GB" sz="2400" dirty="0">
                          <a:latin typeface="Arial" panose="020B0604020202020204" pitchFamily="34" charset="0"/>
                          <a:cs typeface="Arial" panose="020B0604020202020204" pitchFamily="34" charset="0"/>
                        </a:rPr>
                        <a:t>30 minutes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r>
                        <a:rPr lang="en-GB" sz="2400" dirty="0">
                          <a:latin typeface="Arial" panose="020B0604020202020204" pitchFamily="34" charset="0"/>
                          <a:cs typeface="Arial" panose="020B0604020202020204" pitchFamily="34" charset="0"/>
                        </a:rPr>
                        <a:t>Plan all 3 essays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extLst>
                  <a:ext uri="{0D108BD9-81ED-4DB2-BD59-A6C34878D82A}">
                    <a16:rowId xmlns:a16="http://schemas.microsoft.com/office/drawing/2014/main" val="1131560431"/>
                  </a:ext>
                </a:extLst>
              </a:tr>
              <a:tr h="370840">
                <a:tc>
                  <a:txBody>
                    <a:bodyPr/>
                    <a:lstStyle/>
                    <a:p>
                      <a:r>
                        <a:rPr lang="en-GB" sz="2400" dirty="0">
                          <a:latin typeface="Arial" panose="020B0604020202020204" pitchFamily="34" charset="0"/>
                          <a:cs typeface="Arial" panose="020B0604020202020204" pitchFamily="34" charset="0"/>
                        </a:rPr>
                        <a:t>45 minutes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r>
                        <a:rPr lang="en-GB" sz="2400" dirty="0">
                          <a:latin typeface="Arial" panose="020B0604020202020204" pitchFamily="34" charset="0"/>
                          <a:cs typeface="Arial" panose="020B0604020202020204" pitchFamily="34" charset="0"/>
                        </a:rPr>
                        <a:t>Question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extLst>
                  <a:ext uri="{0D108BD9-81ED-4DB2-BD59-A6C34878D82A}">
                    <a16:rowId xmlns:a16="http://schemas.microsoft.com/office/drawing/2014/main" val="3797502838"/>
                  </a:ext>
                </a:extLst>
              </a:tr>
              <a:tr h="370840">
                <a:tc>
                  <a:txBody>
                    <a:bodyPr/>
                    <a:lstStyle/>
                    <a:p>
                      <a:r>
                        <a:rPr lang="en-GB" sz="2400" dirty="0">
                          <a:latin typeface="Arial" panose="020B0604020202020204" pitchFamily="34" charset="0"/>
                          <a:cs typeface="Arial" panose="020B0604020202020204" pitchFamily="34" charset="0"/>
                        </a:rPr>
                        <a:t>45 minutes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r>
                        <a:rPr lang="en-GB" sz="2400" dirty="0">
                          <a:latin typeface="Arial" panose="020B0604020202020204" pitchFamily="34" charset="0"/>
                          <a:cs typeface="Arial" panose="020B0604020202020204" pitchFamily="34" charset="0"/>
                        </a:rPr>
                        <a:t>Question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extLst>
                  <a:ext uri="{0D108BD9-81ED-4DB2-BD59-A6C34878D82A}">
                    <a16:rowId xmlns:a16="http://schemas.microsoft.com/office/drawing/2014/main" val="3110316427"/>
                  </a:ext>
                </a:extLst>
              </a:tr>
              <a:tr h="370840">
                <a:tc>
                  <a:txBody>
                    <a:bodyPr/>
                    <a:lstStyle/>
                    <a:p>
                      <a:r>
                        <a:rPr lang="en-GB" sz="2400" dirty="0">
                          <a:latin typeface="Arial" panose="020B0604020202020204" pitchFamily="34" charset="0"/>
                          <a:cs typeface="Arial" panose="020B0604020202020204" pitchFamily="34" charset="0"/>
                        </a:rPr>
                        <a:t>45 minutes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r>
                        <a:rPr lang="en-GB" sz="2400" dirty="0">
                          <a:latin typeface="Arial" panose="020B0604020202020204" pitchFamily="34" charset="0"/>
                          <a:cs typeface="Arial" panose="020B0604020202020204" pitchFamily="34" charset="0"/>
                        </a:rPr>
                        <a:t>Question</a:t>
                      </a:r>
                      <a:r>
                        <a:rPr lang="en-GB" sz="2400" baseline="0" dirty="0">
                          <a:latin typeface="Arial" panose="020B0604020202020204" pitchFamily="34" charset="0"/>
                          <a:cs typeface="Arial" panose="020B0604020202020204" pitchFamily="34" charset="0"/>
                        </a:rPr>
                        <a:t> 3</a:t>
                      </a:r>
                      <a:endParaRPr lang="en-GB" sz="2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extLst>
                  <a:ext uri="{0D108BD9-81ED-4DB2-BD59-A6C34878D82A}">
                    <a16:rowId xmlns:a16="http://schemas.microsoft.com/office/drawing/2014/main" val="2999675141"/>
                  </a:ext>
                </a:extLst>
              </a:tr>
              <a:tr h="370840">
                <a:tc>
                  <a:txBody>
                    <a:bodyPr/>
                    <a:lstStyle/>
                    <a:p>
                      <a:r>
                        <a:rPr lang="en-GB" sz="2400" dirty="0">
                          <a:latin typeface="Arial" panose="020B0604020202020204" pitchFamily="34" charset="0"/>
                          <a:cs typeface="Arial" panose="020B0604020202020204" pitchFamily="34" charset="0"/>
                        </a:rPr>
                        <a:t>5 minutes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r>
                        <a:rPr lang="en-GB" sz="2400" dirty="0">
                          <a:latin typeface="Arial" panose="020B0604020202020204" pitchFamily="34" charset="0"/>
                          <a:cs typeface="Arial" panose="020B0604020202020204" pitchFamily="34" charset="0"/>
                        </a:rPr>
                        <a:t>Check answer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extLst>
                  <a:ext uri="{0D108BD9-81ED-4DB2-BD59-A6C34878D82A}">
                    <a16:rowId xmlns:a16="http://schemas.microsoft.com/office/drawing/2014/main" val="2491660108"/>
                  </a:ext>
                </a:extLst>
              </a:tr>
            </a:tbl>
          </a:graphicData>
        </a:graphic>
      </p:graphicFrame>
      <p:sp>
        <p:nvSpPr>
          <p:cNvPr id="9" name="object 3"/>
          <p:cNvSpPr txBox="1">
            <a:spLocks/>
          </p:cNvSpPr>
          <p:nvPr/>
        </p:nvSpPr>
        <p:spPr>
          <a:xfrm>
            <a:off x="5628468" y="3246251"/>
            <a:ext cx="2684259" cy="873957"/>
          </a:xfrm>
          <a:prstGeom prst="rect">
            <a:avLst/>
          </a:prstGeom>
        </p:spPr>
        <p:txBody>
          <a:bodyPr vert="horz" wrap="square" lIns="0" tIns="12065"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a:lnSpc>
                <a:spcPct val="100000"/>
              </a:lnSpc>
              <a:spcBef>
                <a:spcPts val="95"/>
              </a:spcBef>
            </a:pPr>
            <a:r>
              <a:rPr lang="en-GB" sz="2800" b="1" spc="-5" dirty="0">
                <a:latin typeface="Arial" panose="020B0604020202020204" pitchFamily="34" charset="0"/>
                <a:cs typeface="Arial" panose="020B0604020202020204" pitchFamily="34" charset="0"/>
              </a:rPr>
              <a:t>3</a:t>
            </a:r>
            <a:r>
              <a:rPr lang="en-GB" sz="2800" b="1" spc="-75" dirty="0">
                <a:latin typeface="Arial" panose="020B0604020202020204" pitchFamily="34" charset="0"/>
                <a:cs typeface="Arial" panose="020B0604020202020204" pitchFamily="34" charset="0"/>
              </a:rPr>
              <a:t> QUESTIONS (25 marks each)</a:t>
            </a:r>
            <a:endParaRPr lang="en-GB" sz="2800" b="1" dirty="0">
              <a:latin typeface="Arial" panose="020B0604020202020204" pitchFamily="34" charset="0"/>
              <a:cs typeface="Arial" panose="020B0604020202020204" pitchFamily="34" charset="0"/>
            </a:endParaRPr>
          </a:p>
        </p:txBody>
      </p:sp>
      <p:sp>
        <p:nvSpPr>
          <p:cNvPr id="10" name="object 4"/>
          <p:cNvSpPr txBox="1"/>
          <p:nvPr/>
        </p:nvSpPr>
        <p:spPr>
          <a:xfrm>
            <a:off x="5628468" y="2503131"/>
            <a:ext cx="3484443" cy="594393"/>
          </a:xfrm>
          <a:prstGeom prst="rect">
            <a:avLst/>
          </a:prstGeom>
        </p:spPr>
        <p:txBody>
          <a:bodyPr vert="horz" wrap="square" lIns="0" tIns="161925" rIns="0" bIns="0" rtlCol="0">
            <a:spAutoFit/>
          </a:bodyPr>
          <a:lstStyle/>
          <a:p>
            <a:pPr marL="12700">
              <a:lnSpc>
                <a:spcPct val="100000"/>
              </a:lnSpc>
              <a:spcBef>
                <a:spcPts val="2080"/>
              </a:spcBef>
            </a:pPr>
            <a:r>
              <a:rPr sz="2800" b="1" spc="-5" dirty="0">
                <a:latin typeface="Arial" panose="020B0604020202020204" pitchFamily="34" charset="0"/>
                <a:cs typeface="Arial" panose="020B0604020202020204" pitchFamily="34" charset="0"/>
              </a:rPr>
              <a:t>3 </a:t>
            </a:r>
            <a:r>
              <a:rPr sz="2800" b="1" spc="-135" dirty="0">
                <a:latin typeface="Arial" panose="020B0604020202020204" pitchFamily="34" charset="0"/>
                <a:cs typeface="Arial" panose="020B0604020202020204" pitchFamily="34" charset="0"/>
              </a:rPr>
              <a:t>HOUR</a:t>
            </a:r>
            <a:r>
              <a:rPr sz="2800" b="1" spc="-65" dirty="0">
                <a:latin typeface="Arial" panose="020B0604020202020204" pitchFamily="34" charset="0"/>
                <a:cs typeface="Arial" panose="020B0604020202020204" pitchFamily="34" charset="0"/>
              </a:rPr>
              <a:t> </a:t>
            </a:r>
            <a:r>
              <a:rPr sz="2800" b="1" spc="-110" dirty="0">
                <a:latin typeface="Arial" panose="020B0604020202020204" pitchFamily="34" charset="0"/>
                <a:cs typeface="Arial" panose="020B0604020202020204" pitchFamily="34" charset="0"/>
              </a:rPr>
              <a:t>PAPER</a:t>
            </a:r>
            <a:endParaRPr sz="2800" b="1" dirty="0">
              <a:latin typeface="Arial" panose="020B0604020202020204" pitchFamily="34" charset="0"/>
              <a:cs typeface="Arial" panose="020B0604020202020204" pitchFamily="34" charset="0"/>
            </a:endParaRPr>
          </a:p>
        </p:txBody>
      </p:sp>
      <p:sp>
        <p:nvSpPr>
          <p:cNvPr id="11" name="object 5"/>
          <p:cNvSpPr txBox="1"/>
          <p:nvPr/>
        </p:nvSpPr>
        <p:spPr>
          <a:xfrm>
            <a:off x="5633434" y="4268936"/>
            <a:ext cx="3601553" cy="1480534"/>
          </a:xfrm>
          <a:prstGeom prst="rect">
            <a:avLst/>
          </a:prstGeom>
        </p:spPr>
        <p:txBody>
          <a:bodyPr vert="horz" wrap="square" lIns="0" tIns="11430" rIns="0" bIns="0" rtlCol="0">
            <a:spAutoFit/>
          </a:bodyPr>
          <a:lstStyle/>
          <a:p>
            <a:pPr marL="12700" marR="432434">
              <a:lnSpc>
                <a:spcPct val="100800"/>
              </a:lnSpc>
              <a:spcBef>
                <a:spcPts val="90"/>
              </a:spcBef>
            </a:pPr>
            <a:r>
              <a:rPr sz="2400" spc="-70" dirty="0">
                <a:latin typeface="Arial" panose="020B0604020202020204" pitchFamily="34" charset="0"/>
                <a:cs typeface="Arial" panose="020B0604020202020204" pitchFamily="34" charset="0"/>
              </a:rPr>
              <a:t>Make </a:t>
            </a:r>
            <a:r>
              <a:rPr sz="2400" spc="-50" dirty="0">
                <a:latin typeface="Arial" panose="020B0604020202020204" pitchFamily="34" charset="0"/>
                <a:cs typeface="Arial" panose="020B0604020202020204" pitchFamily="34" charset="0"/>
              </a:rPr>
              <a:t>sure </a:t>
            </a:r>
            <a:r>
              <a:rPr sz="2400" spc="-55" dirty="0">
                <a:latin typeface="Arial" panose="020B0604020202020204" pitchFamily="34" charset="0"/>
                <a:cs typeface="Arial" panose="020B0604020202020204" pitchFamily="34" charset="0"/>
              </a:rPr>
              <a:t>that </a:t>
            </a:r>
            <a:r>
              <a:rPr sz="2400" spc="-30" dirty="0">
                <a:latin typeface="Arial" panose="020B0604020202020204" pitchFamily="34" charset="0"/>
                <a:cs typeface="Arial" panose="020B0604020202020204" pitchFamily="34" charset="0"/>
              </a:rPr>
              <a:t>when  </a:t>
            </a:r>
            <a:r>
              <a:rPr sz="2400" spc="-40" dirty="0">
                <a:latin typeface="Arial" panose="020B0604020202020204" pitchFamily="34" charset="0"/>
                <a:cs typeface="Arial" panose="020B0604020202020204" pitchFamily="34" charset="0"/>
              </a:rPr>
              <a:t>you are </a:t>
            </a:r>
            <a:r>
              <a:rPr sz="2400" spc="-60" dirty="0">
                <a:latin typeface="Arial" panose="020B0604020202020204" pitchFamily="34" charset="0"/>
                <a:cs typeface="Arial" panose="020B0604020202020204" pitchFamily="34" charset="0"/>
              </a:rPr>
              <a:t>attempting</a:t>
            </a:r>
            <a:r>
              <a:rPr sz="2400" spc="40" dirty="0">
                <a:latin typeface="Arial" panose="020B0604020202020204" pitchFamily="34" charset="0"/>
                <a:cs typeface="Arial" panose="020B0604020202020204" pitchFamily="34" charset="0"/>
              </a:rPr>
              <a:t> </a:t>
            </a:r>
            <a:r>
              <a:rPr sz="2400" spc="-20" dirty="0">
                <a:latin typeface="Arial" panose="020B0604020202020204" pitchFamily="34" charset="0"/>
                <a:cs typeface="Arial" panose="020B0604020202020204" pitchFamily="34" charset="0"/>
              </a:rPr>
              <a:t>past</a:t>
            </a:r>
            <a:r>
              <a:rPr lang="en-GB" sz="2400" dirty="0">
                <a:latin typeface="Arial" panose="020B0604020202020204" pitchFamily="34" charset="0"/>
                <a:cs typeface="Arial" panose="020B0604020202020204" pitchFamily="34" charset="0"/>
              </a:rPr>
              <a:t> </a:t>
            </a:r>
            <a:r>
              <a:rPr sz="2400" spc="-30" dirty="0">
                <a:latin typeface="Arial" panose="020B0604020202020204" pitchFamily="34" charset="0"/>
                <a:cs typeface="Arial" panose="020B0604020202020204" pitchFamily="34" charset="0"/>
              </a:rPr>
              <a:t>papers, </a:t>
            </a:r>
            <a:r>
              <a:rPr sz="2400" spc="-40" dirty="0">
                <a:latin typeface="Arial" panose="020B0604020202020204" pitchFamily="34" charset="0"/>
                <a:cs typeface="Arial" panose="020B0604020202020204" pitchFamily="34" charset="0"/>
              </a:rPr>
              <a:t>you </a:t>
            </a:r>
            <a:r>
              <a:rPr sz="2400" spc="-50" dirty="0">
                <a:latin typeface="Arial" panose="020B0604020202020204" pitchFamily="34" charset="0"/>
                <a:cs typeface="Arial" panose="020B0604020202020204" pitchFamily="34" charset="0"/>
              </a:rPr>
              <a:t>remember to </a:t>
            </a:r>
            <a:r>
              <a:rPr sz="2400" spc="-35" dirty="0">
                <a:latin typeface="Arial" panose="020B0604020202020204" pitchFamily="34" charset="0"/>
                <a:cs typeface="Arial" panose="020B0604020202020204" pitchFamily="34" charset="0"/>
              </a:rPr>
              <a:t>set </a:t>
            </a:r>
            <a:r>
              <a:rPr sz="2400" spc="10" dirty="0">
                <a:latin typeface="Arial" panose="020B0604020202020204" pitchFamily="34" charset="0"/>
                <a:cs typeface="Arial" panose="020B0604020202020204" pitchFamily="34" charset="0"/>
              </a:rPr>
              <a:t>a</a:t>
            </a:r>
            <a:r>
              <a:rPr sz="2400" spc="30" dirty="0">
                <a:latin typeface="Arial" panose="020B0604020202020204" pitchFamily="34" charset="0"/>
                <a:cs typeface="Arial" panose="020B0604020202020204" pitchFamily="34" charset="0"/>
              </a:rPr>
              <a:t> </a:t>
            </a:r>
            <a:r>
              <a:rPr sz="2400" spc="-65" dirty="0">
                <a:latin typeface="Arial" panose="020B0604020202020204" pitchFamily="34" charset="0"/>
                <a:cs typeface="Arial" panose="020B0604020202020204" pitchFamily="34" charset="0"/>
              </a:rPr>
              <a:t>timer!</a:t>
            </a:r>
            <a:endParaRPr sz="2400" dirty="0">
              <a:latin typeface="Arial" panose="020B0604020202020204" pitchFamily="34" charset="0"/>
              <a:cs typeface="Arial" panose="020B0604020202020204" pitchFamily="34" charset="0"/>
            </a:endParaRPr>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t="21072" b="16975"/>
          <a:stretch/>
        </p:blipFill>
        <p:spPr>
          <a:xfrm rot="16200000">
            <a:off x="7342632" y="2014433"/>
            <a:ext cx="6863801" cy="2834936"/>
          </a:xfrm>
          <a:prstGeom prst="rect">
            <a:avLst/>
          </a:prstGeom>
        </p:spPr>
      </p:pic>
    </p:spTree>
    <p:extLst>
      <p:ext uri="{BB962C8B-B14F-4D97-AF65-F5344CB8AC3E}">
        <p14:creationId xmlns:p14="http://schemas.microsoft.com/office/powerpoint/2010/main" val="13673537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7118" y="0"/>
            <a:ext cx="12192000" cy="6858000"/>
          </a:xfrm>
          <a:prstGeom prst="rect">
            <a:avLst/>
          </a:prstGeom>
          <a:solidFill>
            <a:srgbClr val="7764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object 3"/>
          <p:cNvSpPr txBox="1">
            <a:spLocks/>
          </p:cNvSpPr>
          <p:nvPr/>
        </p:nvSpPr>
        <p:spPr>
          <a:xfrm>
            <a:off x="384527" y="1383757"/>
            <a:ext cx="11268710" cy="2250424"/>
          </a:xfrm>
          <a:prstGeom prst="rect">
            <a:avLst/>
          </a:prstGeom>
        </p:spPr>
        <p:txBody>
          <a:bodyPr vert="horz" wrap="square" lIns="0" tIns="328930"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5565">
              <a:lnSpc>
                <a:spcPct val="100000"/>
              </a:lnSpc>
              <a:spcBef>
                <a:spcPts val="2590"/>
              </a:spcBef>
            </a:pPr>
            <a:r>
              <a:rPr lang="en-GB" sz="7200" b="1" spc="-240" dirty="0">
                <a:solidFill>
                  <a:srgbClr val="FFFFFF"/>
                </a:solidFill>
                <a:latin typeface="Arial Narrow" panose="020B0606020202030204" pitchFamily="34" charset="0"/>
                <a:cs typeface="DIN Condensed"/>
              </a:rPr>
              <a:t>QUICK</a:t>
            </a:r>
            <a:r>
              <a:rPr lang="en-GB" sz="7200" b="1" spc="-55" dirty="0">
                <a:solidFill>
                  <a:srgbClr val="FFFFFF"/>
                </a:solidFill>
                <a:latin typeface="Arial Narrow" panose="020B0606020202030204" pitchFamily="34" charset="0"/>
                <a:cs typeface="DIN Condensed"/>
              </a:rPr>
              <a:t> </a:t>
            </a:r>
            <a:r>
              <a:rPr lang="en-GB" sz="7200" b="1" spc="-220" dirty="0">
                <a:solidFill>
                  <a:srgbClr val="FFFFFF"/>
                </a:solidFill>
                <a:latin typeface="Arial Narrow" panose="020B0606020202030204" pitchFamily="34" charset="0"/>
                <a:cs typeface="DIN Condensed"/>
              </a:rPr>
              <a:t>TEST...</a:t>
            </a:r>
            <a:endParaRPr lang="en-GB" sz="7200" b="1" dirty="0">
              <a:latin typeface="Arial Narrow" panose="020B0606020202030204" pitchFamily="34" charset="0"/>
              <a:cs typeface="DIN Condensed"/>
            </a:endParaRPr>
          </a:p>
          <a:p>
            <a:pPr marL="12700" marR="5080" indent="1296035">
              <a:lnSpc>
                <a:spcPct val="77800"/>
              </a:lnSpc>
              <a:spcBef>
                <a:spcPts val="2210"/>
              </a:spcBef>
            </a:pPr>
            <a:r>
              <a:rPr lang="en-GB" dirty="0">
                <a:latin typeface="Arial Narrow" panose="020B0606020202030204" pitchFamily="34" charset="0"/>
              </a:rPr>
              <a:t>Can </a:t>
            </a:r>
            <a:r>
              <a:rPr lang="en-GB" spc="-15" dirty="0">
                <a:latin typeface="Arial Narrow" panose="020B0606020202030204" pitchFamily="34" charset="0"/>
              </a:rPr>
              <a:t>you remember </a:t>
            </a:r>
            <a:r>
              <a:rPr lang="en-GB" dirty="0">
                <a:latin typeface="Arial Narrow" panose="020B0606020202030204" pitchFamily="34" charset="0"/>
              </a:rPr>
              <a:t>THREE of our </a:t>
            </a:r>
            <a:r>
              <a:rPr lang="en-GB" spc="-20" dirty="0">
                <a:solidFill>
                  <a:srgbClr val="FFFF00"/>
                </a:solidFill>
                <a:latin typeface="Arial Narrow" panose="020B0606020202030204" pitchFamily="34" charset="0"/>
              </a:rPr>
              <a:t>yellow</a:t>
            </a:r>
            <a:r>
              <a:rPr lang="en-GB" spc="-80" dirty="0">
                <a:solidFill>
                  <a:srgbClr val="FFFF00"/>
                </a:solidFill>
                <a:latin typeface="Arial Narrow" panose="020B0606020202030204" pitchFamily="34" charset="0"/>
              </a:rPr>
              <a:t> </a:t>
            </a:r>
            <a:r>
              <a:rPr lang="en-GB" spc="-10" dirty="0">
                <a:solidFill>
                  <a:srgbClr val="FFFF00"/>
                </a:solidFill>
                <a:latin typeface="Arial Narrow" panose="020B0606020202030204" pitchFamily="34" charset="0"/>
              </a:rPr>
              <a:t>foods?</a:t>
            </a:r>
          </a:p>
        </p:txBody>
      </p:sp>
    </p:spTree>
    <p:extLst>
      <p:ext uri="{BB962C8B-B14F-4D97-AF65-F5344CB8AC3E}">
        <p14:creationId xmlns:p14="http://schemas.microsoft.com/office/powerpoint/2010/main" val="6660460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9552" r="18471"/>
          <a:stretch/>
        </p:blipFill>
        <p:spPr>
          <a:xfrm>
            <a:off x="9348186" y="0"/>
            <a:ext cx="2835575" cy="6862254"/>
          </a:xfrm>
          <a:prstGeom prst="rect">
            <a:avLst/>
          </a:prstGeom>
        </p:spPr>
      </p:pic>
      <p:sp>
        <p:nvSpPr>
          <p:cNvPr id="5" name="Rectangle 4"/>
          <p:cNvSpPr/>
          <p:nvPr/>
        </p:nvSpPr>
        <p:spPr>
          <a:xfrm>
            <a:off x="724026" y="874057"/>
            <a:ext cx="6668813" cy="911019"/>
          </a:xfrm>
          <a:prstGeom prst="rect">
            <a:avLst/>
          </a:prstGeom>
        </p:spPr>
        <p:txBody>
          <a:bodyPr wrap="none">
            <a:spAutoFit/>
          </a:bodyPr>
          <a:lstStyle/>
          <a:p>
            <a:pPr>
              <a:lnSpc>
                <a:spcPct val="70000"/>
              </a:lnSpc>
            </a:pPr>
            <a:r>
              <a:rPr lang="en-GB" sz="4400" b="1" cap="all" spc="-100" dirty="0">
                <a:solidFill>
                  <a:srgbClr val="77649E"/>
                </a:solidFill>
                <a:latin typeface="Arial Narrow" panose="020B0606020202030204" pitchFamily="34" charset="0"/>
                <a:cs typeface="Arial" panose="020B0604020202020204" pitchFamily="34" charset="0"/>
              </a:rPr>
              <a:t>Planning your study time</a:t>
            </a:r>
          </a:p>
          <a:p>
            <a:pPr>
              <a:lnSpc>
                <a:spcPct val="70000"/>
              </a:lnSpc>
            </a:pPr>
            <a:r>
              <a:rPr lang="en-GB" sz="3200" b="1" cap="all" spc="-100" dirty="0">
                <a:latin typeface="Arial Narrow" panose="020B0606020202030204" pitchFamily="34" charset="0"/>
                <a:cs typeface="Arial" panose="020B0604020202020204" pitchFamily="34" charset="0"/>
              </a:rPr>
              <a:t>Create a revision timetable</a:t>
            </a:r>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2136" r="1855"/>
          <a:stretch/>
        </p:blipFill>
        <p:spPr>
          <a:xfrm>
            <a:off x="724026" y="2038119"/>
            <a:ext cx="4441823" cy="4368499"/>
          </a:xfrm>
          <a:prstGeom prst="rect">
            <a:avLst/>
          </a:prstGeom>
        </p:spPr>
      </p:pic>
      <p:sp>
        <p:nvSpPr>
          <p:cNvPr id="6" name="object 4"/>
          <p:cNvSpPr txBox="1"/>
          <p:nvPr/>
        </p:nvSpPr>
        <p:spPr>
          <a:xfrm>
            <a:off x="5280986" y="2038119"/>
            <a:ext cx="3952063" cy="4143185"/>
          </a:xfrm>
          <a:prstGeom prst="rect">
            <a:avLst/>
          </a:prstGeom>
        </p:spPr>
        <p:txBody>
          <a:bodyPr vert="horz" wrap="square" lIns="0" tIns="11430" rIns="0" bIns="0" rtlCol="0">
            <a:spAutoFit/>
          </a:bodyPr>
          <a:lstStyle/>
          <a:p>
            <a:pPr marL="698500" marR="5080" indent="-685800">
              <a:lnSpc>
                <a:spcPct val="100800"/>
              </a:lnSpc>
              <a:spcBef>
                <a:spcPts val="90"/>
              </a:spcBef>
              <a:buFont typeface="Arial" panose="020B0604020202020204" pitchFamily="34" charset="0"/>
              <a:buChar char="•"/>
            </a:pPr>
            <a:r>
              <a:rPr lang="en-GB" sz="2400" spc="-55" dirty="0" err="1">
                <a:latin typeface="Arial" panose="020B0604020202020204" pitchFamily="34" charset="0"/>
                <a:cs typeface="Arial" panose="020B0604020202020204" pitchFamily="34" charset="0"/>
              </a:rPr>
              <a:t>GetRevising</a:t>
            </a:r>
            <a:r>
              <a:rPr lang="en-GB" sz="2400" spc="-55" dirty="0">
                <a:latin typeface="Arial" panose="020B0604020202020204" pitchFamily="34" charset="0"/>
                <a:cs typeface="Arial" panose="020B0604020202020204" pitchFamily="34" charset="0"/>
              </a:rPr>
              <a:t> will create a timetable for you</a:t>
            </a:r>
          </a:p>
          <a:p>
            <a:pPr marL="12700" marR="5080">
              <a:lnSpc>
                <a:spcPct val="100800"/>
              </a:lnSpc>
              <a:spcBef>
                <a:spcPts val="90"/>
              </a:spcBef>
            </a:pPr>
            <a:endParaRPr lang="en-GB" sz="2400" spc="-55" dirty="0">
              <a:latin typeface="Arial" panose="020B0604020202020204" pitchFamily="34" charset="0"/>
              <a:cs typeface="Arial" panose="020B0604020202020204" pitchFamily="34" charset="0"/>
            </a:endParaRPr>
          </a:p>
          <a:p>
            <a:pPr marL="698500" marR="5080" indent="-685800">
              <a:lnSpc>
                <a:spcPct val="100800"/>
              </a:lnSpc>
              <a:spcBef>
                <a:spcPts val="90"/>
              </a:spcBef>
              <a:buFont typeface="Arial" panose="020B0604020202020204" pitchFamily="34" charset="0"/>
              <a:buChar char="•"/>
            </a:pPr>
            <a:r>
              <a:rPr lang="en-GB" sz="2400" spc="-55" dirty="0">
                <a:latin typeface="Arial" panose="020B0604020202020204" pitchFamily="34" charset="0"/>
                <a:cs typeface="Arial" panose="020B0604020202020204" pitchFamily="34" charset="0"/>
              </a:rPr>
              <a:t>You can input the dates of your exams and any commitments you have e.g. football practice, a birthday party</a:t>
            </a:r>
          </a:p>
          <a:p>
            <a:pPr marL="698500" marR="5080" indent="-685800">
              <a:lnSpc>
                <a:spcPct val="100800"/>
              </a:lnSpc>
              <a:spcBef>
                <a:spcPts val="90"/>
              </a:spcBef>
              <a:buFont typeface="Arial" panose="020B0604020202020204" pitchFamily="34" charset="0"/>
              <a:buChar char="•"/>
            </a:pPr>
            <a:endParaRPr lang="en-GB" sz="2400" spc="-55" dirty="0">
              <a:latin typeface="Arial" panose="020B0604020202020204" pitchFamily="34" charset="0"/>
              <a:cs typeface="Arial" panose="020B0604020202020204" pitchFamily="34" charset="0"/>
            </a:endParaRPr>
          </a:p>
          <a:p>
            <a:pPr marL="698500" marR="5080" indent="-685800">
              <a:lnSpc>
                <a:spcPct val="100800"/>
              </a:lnSpc>
              <a:spcBef>
                <a:spcPts val="90"/>
              </a:spcBef>
              <a:buFont typeface="Arial" panose="020B0604020202020204" pitchFamily="34" charset="0"/>
              <a:buChar char="•"/>
            </a:pPr>
            <a:r>
              <a:rPr lang="en-GB" sz="2400" spc="-55" dirty="0">
                <a:latin typeface="Arial" panose="020B0604020202020204" pitchFamily="34" charset="0"/>
                <a:cs typeface="Arial" panose="020B0604020202020204" pitchFamily="34" charset="0"/>
              </a:rPr>
              <a:t>You can prioritise certain subjects and topics</a:t>
            </a:r>
            <a:endParaRPr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394058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46216" t="12974"/>
          <a:stretch/>
        </p:blipFill>
        <p:spPr>
          <a:xfrm>
            <a:off x="9365943" y="-1"/>
            <a:ext cx="2826058" cy="6859165"/>
          </a:xfrm>
          <a:prstGeom prst="rect">
            <a:avLst/>
          </a:prstGeom>
        </p:spPr>
      </p:pic>
      <p:sp>
        <p:nvSpPr>
          <p:cNvPr id="4" name="Rectangle 3"/>
          <p:cNvSpPr/>
          <p:nvPr/>
        </p:nvSpPr>
        <p:spPr>
          <a:xfrm>
            <a:off x="724026" y="874057"/>
            <a:ext cx="6668813" cy="911019"/>
          </a:xfrm>
          <a:prstGeom prst="rect">
            <a:avLst/>
          </a:prstGeom>
        </p:spPr>
        <p:txBody>
          <a:bodyPr wrap="none">
            <a:spAutoFit/>
          </a:bodyPr>
          <a:lstStyle/>
          <a:p>
            <a:pPr>
              <a:lnSpc>
                <a:spcPct val="70000"/>
              </a:lnSpc>
            </a:pPr>
            <a:r>
              <a:rPr lang="en-GB" sz="4400" b="1" cap="all" spc="-100" dirty="0">
                <a:solidFill>
                  <a:srgbClr val="77649E"/>
                </a:solidFill>
                <a:latin typeface="Arial Narrow" panose="020B0606020202030204" pitchFamily="34" charset="0"/>
                <a:cs typeface="Arial" panose="020B0604020202020204" pitchFamily="34" charset="0"/>
              </a:rPr>
              <a:t>Planning your study time</a:t>
            </a:r>
          </a:p>
          <a:p>
            <a:pPr>
              <a:lnSpc>
                <a:spcPct val="70000"/>
              </a:lnSpc>
            </a:pPr>
            <a:r>
              <a:rPr lang="en-GB" sz="3200" b="1" cap="all" spc="-100" dirty="0">
                <a:latin typeface="Arial Narrow" panose="020B0606020202030204" pitchFamily="34" charset="0"/>
                <a:cs typeface="Arial" panose="020B0604020202020204" pitchFamily="34" charset="0"/>
              </a:rPr>
              <a:t>The ‘</a:t>
            </a:r>
            <a:r>
              <a:rPr lang="en-GB" sz="3200" b="1" cap="all" spc="-100" dirty="0" err="1">
                <a:latin typeface="Arial Narrow" panose="020B0606020202030204" pitchFamily="34" charset="0"/>
                <a:cs typeface="Arial" panose="020B0604020202020204" pitchFamily="34" charset="0"/>
              </a:rPr>
              <a:t>pomodoro</a:t>
            </a:r>
            <a:r>
              <a:rPr lang="en-GB" sz="3200" b="1" cap="all" spc="-100" dirty="0">
                <a:latin typeface="Arial Narrow" panose="020B0606020202030204" pitchFamily="34" charset="0"/>
                <a:cs typeface="Arial" panose="020B0604020202020204" pitchFamily="34" charset="0"/>
              </a:rPr>
              <a:t>’ technique </a:t>
            </a:r>
          </a:p>
        </p:txBody>
      </p:sp>
      <p:graphicFrame>
        <p:nvGraphicFramePr>
          <p:cNvPr id="6" name="Table 5"/>
          <p:cNvGraphicFramePr>
            <a:graphicFrameLocks noGrp="1"/>
          </p:cNvGraphicFramePr>
          <p:nvPr>
            <p:extLst>
              <p:ext uri="{D42A27DB-BD31-4B8C-83A1-F6EECF244321}">
                <p14:modId xmlns:p14="http://schemas.microsoft.com/office/powerpoint/2010/main" val="2485757634"/>
              </p:ext>
            </p:extLst>
          </p:nvPr>
        </p:nvGraphicFramePr>
        <p:xfrm>
          <a:off x="724026" y="1939313"/>
          <a:ext cx="3539501" cy="4629773"/>
        </p:xfrm>
        <a:graphic>
          <a:graphicData uri="http://schemas.openxmlformats.org/drawingml/2006/table">
            <a:tbl>
              <a:tblPr bandRow="1">
                <a:tableStyleId>{5C22544A-7EE6-4342-B048-85BDC9FD1C3A}</a:tableStyleId>
              </a:tblPr>
              <a:tblGrid>
                <a:gridCol w="3539501">
                  <a:extLst>
                    <a:ext uri="{9D8B030D-6E8A-4147-A177-3AD203B41FA5}">
                      <a16:colId xmlns:a16="http://schemas.microsoft.com/office/drawing/2014/main" val="20000"/>
                    </a:ext>
                  </a:extLst>
                </a:gridCol>
              </a:tblGrid>
              <a:tr h="765192">
                <a:tc>
                  <a:txBody>
                    <a:bodyPr/>
                    <a:lstStyle/>
                    <a:p>
                      <a:pPr algn="ctr">
                        <a:lnSpc>
                          <a:spcPct val="100000"/>
                        </a:lnSpc>
                      </a:pPr>
                      <a:r>
                        <a:rPr lang="en-GB" sz="2400" dirty="0">
                          <a:solidFill>
                            <a:schemeClr val="tx1"/>
                          </a:solidFill>
                          <a:latin typeface="Arial" panose="020B0604020202020204" pitchFamily="34" charset="0"/>
                          <a:cs typeface="Arial" panose="020B0604020202020204" pitchFamily="34" charset="0"/>
                        </a:rPr>
                        <a:t>25 : ENGLISH LITERATURE</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0"/>
                  </a:ext>
                </a:extLst>
              </a:tr>
              <a:tr h="502480">
                <a:tc>
                  <a:txBody>
                    <a:bodyPr/>
                    <a:lstStyle/>
                    <a:p>
                      <a:pPr algn="ctr">
                        <a:lnSpc>
                          <a:spcPct val="100000"/>
                        </a:lnSpc>
                      </a:pPr>
                      <a:r>
                        <a:rPr lang="en-GB" sz="2400" b="0" dirty="0">
                          <a:solidFill>
                            <a:schemeClr val="tx1"/>
                          </a:solidFill>
                          <a:latin typeface="Arial" panose="020B0604020202020204" pitchFamily="34" charset="0"/>
                          <a:cs typeface="Arial" panose="020B0604020202020204" pitchFamily="34" charset="0"/>
                        </a:rPr>
                        <a:t>5 :</a:t>
                      </a:r>
                      <a:r>
                        <a:rPr lang="en-GB" sz="2400" b="0" baseline="0" dirty="0">
                          <a:solidFill>
                            <a:schemeClr val="tx1"/>
                          </a:solidFill>
                          <a:latin typeface="Arial" panose="020B0604020202020204" pitchFamily="34" charset="0"/>
                          <a:cs typeface="Arial" panose="020B0604020202020204" pitchFamily="34" charset="0"/>
                        </a:rPr>
                        <a:t> Social media break</a:t>
                      </a:r>
                      <a:endParaRPr lang="en-GB" sz="2400" b="0" dirty="0">
                        <a:solidFill>
                          <a:schemeClr val="tx1"/>
                        </a:solidFill>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CCCCFF"/>
                    </a:solidFill>
                  </a:tcPr>
                </a:tc>
                <a:extLst>
                  <a:ext uri="{0D108BD9-81ED-4DB2-BD59-A6C34878D82A}">
                    <a16:rowId xmlns:a16="http://schemas.microsoft.com/office/drawing/2014/main" val="10001"/>
                  </a:ext>
                </a:extLst>
              </a:tr>
              <a:tr h="765192">
                <a:tc>
                  <a:txBody>
                    <a:bodyPr/>
                    <a:lstStyle/>
                    <a:p>
                      <a:pPr marL="0" algn="ctr">
                        <a:lnSpc>
                          <a:spcPct val="100000"/>
                        </a:lnSpc>
                      </a:pPr>
                      <a:r>
                        <a:rPr lang="en-GB" sz="2400" dirty="0">
                          <a:solidFill>
                            <a:schemeClr val="tx1"/>
                          </a:solidFill>
                          <a:latin typeface="Arial" panose="020B0604020202020204" pitchFamily="34" charset="0"/>
                          <a:ea typeface="+mn-ea"/>
                          <a:cs typeface="Arial" panose="020B0604020202020204" pitchFamily="34" charset="0"/>
                        </a:rPr>
                        <a:t>25 : BUSINESS STUDIES</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2"/>
                  </a:ext>
                </a:extLst>
              </a:tr>
              <a:tr h="425107">
                <a:tc>
                  <a:txBody>
                    <a:bodyPr/>
                    <a:lstStyle/>
                    <a:p>
                      <a:pPr marL="0" algn="ctr">
                        <a:lnSpc>
                          <a:spcPct val="100000"/>
                        </a:lnSpc>
                      </a:pPr>
                      <a:r>
                        <a:rPr lang="en-GB" sz="2400" b="0" dirty="0">
                          <a:solidFill>
                            <a:schemeClr val="tx1"/>
                          </a:solidFill>
                          <a:latin typeface="Arial" panose="020B0604020202020204" pitchFamily="34" charset="0"/>
                          <a:ea typeface="+mn-ea"/>
                          <a:cs typeface="Arial" panose="020B0604020202020204" pitchFamily="34" charset="0"/>
                        </a:rPr>
                        <a:t>5 : Grab a snack</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CCCCFF"/>
                    </a:solidFill>
                  </a:tcPr>
                </a:tc>
                <a:extLst>
                  <a:ext uri="{0D108BD9-81ED-4DB2-BD59-A6C34878D82A}">
                    <a16:rowId xmlns:a16="http://schemas.microsoft.com/office/drawing/2014/main" val="10003"/>
                  </a:ext>
                </a:extLst>
              </a:tr>
              <a:tr h="507231">
                <a:tc>
                  <a:txBody>
                    <a:bodyPr/>
                    <a:lstStyle/>
                    <a:p>
                      <a:pPr marL="0" algn="ctr">
                        <a:lnSpc>
                          <a:spcPct val="100000"/>
                        </a:lnSpc>
                      </a:pPr>
                      <a:r>
                        <a:rPr lang="en-GB" sz="2400" dirty="0">
                          <a:solidFill>
                            <a:schemeClr val="tx1"/>
                          </a:solidFill>
                          <a:latin typeface="Arial" panose="020B0604020202020204" pitchFamily="34" charset="0"/>
                          <a:ea typeface="+mn-ea"/>
                          <a:cs typeface="Arial" panose="020B0604020202020204" pitchFamily="34" charset="0"/>
                        </a:rPr>
                        <a:t>25 : PSYCHOLOGY</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4"/>
                  </a:ext>
                </a:extLst>
              </a:tr>
              <a:tr h="502480">
                <a:tc>
                  <a:txBody>
                    <a:bodyPr/>
                    <a:lstStyle/>
                    <a:p>
                      <a:pPr marL="0" algn="ctr">
                        <a:lnSpc>
                          <a:spcPct val="100000"/>
                        </a:lnSpc>
                      </a:pPr>
                      <a:r>
                        <a:rPr lang="en-GB" sz="2400" b="0" dirty="0">
                          <a:solidFill>
                            <a:schemeClr val="tx1"/>
                          </a:solidFill>
                          <a:latin typeface="Arial" panose="020B0604020202020204" pitchFamily="34" charset="0"/>
                          <a:ea typeface="+mn-ea"/>
                          <a:cs typeface="Arial" panose="020B0604020202020204" pitchFamily="34" charset="0"/>
                        </a:rPr>
                        <a:t>5 :</a:t>
                      </a:r>
                      <a:r>
                        <a:rPr lang="en-GB" sz="2400" b="0" baseline="0" dirty="0">
                          <a:solidFill>
                            <a:schemeClr val="tx1"/>
                          </a:solidFill>
                          <a:latin typeface="Arial" panose="020B0604020202020204" pitchFamily="34" charset="0"/>
                          <a:ea typeface="+mn-ea"/>
                          <a:cs typeface="Arial" panose="020B0604020202020204" pitchFamily="34" charset="0"/>
                        </a:rPr>
                        <a:t> Play with the dog</a:t>
                      </a:r>
                      <a:endParaRPr lang="en-GB" sz="2400" b="0" dirty="0">
                        <a:solidFill>
                          <a:schemeClr val="tx1"/>
                        </a:solidFill>
                        <a:latin typeface="Arial" panose="020B0604020202020204" pitchFamily="34" charset="0"/>
                        <a:ea typeface="+mn-ea"/>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CCCCFF"/>
                    </a:solidFill>
                  </a:tcPr>
                </a:tc>
                <a:extLst>
                  <a:ext uri="{0D108BD9-81ED-4DB2-BD59-A6C34878D82A}">
                    <a16:rowId xmlns:a16="http://schemas.microsoft.com/office/drawing/2014/main" val="10005"/>
                  </a:ext>
                </a:extLst>
              </a:tr>
              <a:tr h="507231">
                <a:tc>
                  <a:txBody>
                    <a:bodyPr/>
                    <a:lstStyle/>
                    <a:p>
                      <a:pPr marL="0" algn="ctr">
                        <a:lnSpc>
                          <a:spcPct val="100000"/>
                        </a:lnSpc>
                      </a:pPr>
                      <a:r>
                        <a:rPr lang="en-GB" sz="2400" dirty="0">
                          <a:solidFill>
                            <a:schemeClr val="tx1"/>
                          </a:solidFill>
                          <a:latin typeface="Arial" panose="020B0604020202020204" pitchFamily="34" charset="0"/>
                          <a:ea typeface="+mn-ea"/>
                          <a:cs typeface="Arial" panose="020B0604020202020204" pitchFamily="34" charset="0"/>
                        </a:rPr>
                        <a:t>25 : HISTORY</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6"/>
                  </a:ext>
                </a:extLst>
              </a:tr>
              <a:tr h="507231">
                <a:tc>
                  <a:txBody>
                    <a:bodyPr/>
                    <a:lstStyle/>
                    <a:p>
                      <a:pPr marL="0" algn="ctr">
                        <a:lnSpc>
                          <a:spcPct val="100000"/>
                        </a:lnSpc>
                      </a:pPr>
                      <a:r>
                        <a:rPr lang="en-GB" sz="2400" dirty="0">
                          <a:solidFill>
                            <a:schemeClr val="tx1"/>
                          </a:solidFill>
                          <a:latin typeface="Arial" panose="020B0604020202020204" pitchFamily="34" charset="0"/>
                          <a:ea typeface="+mn-ea"/>
                          <a:cs typeface="Arial" panose="020B0604020202020204" pitchFamily="34" charset="0"/>
                        </a:rPr>
                        <a:t>30: Go for</a:t>
                      </a:r>
                      <a:r>
                        <a:rPr lang="en-GB" sz="2400" baseline="0" dirty="0">
                          <a:solidFill>
                            <a:schemeClr val="tx1"/>
                          </a:solidFill>
                          <a:latin typeface="Arial" panose="020B0604020202020204" pitchFamily="34" charset="0"/>
                          <a:ea typeface="+mn-ea"/>
                          <a:cs typeface="Arial" panose="020B0604020202020204" pitchFamily="34" charset="0"/>
                        </a:rPr>
                        <a:t> a walk</a:t>
                      </a:r>
                      <a:endParaRPr lang="en-GB" sz="2400" dirty="0">
                        <a:solidFill>
                          <a:schemeClr val="tx1"/>
                        </a:solidFill>
                        <a:latin typeface="Arial" panose="020B0604020202020204" pitchFamily="34" charset="0"/>
                        <a:ea typeface="+mn-ea"/>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CCCCFF"/>
                    </a:solidFill>
                  </a:tcPr>
                </a:tc>
                <a:extLst>
                  <a:ext uri="{0D108BD9-81ED-4DB2-BD59-A6C34878D82A}">
                    <a16:rowId xmlns:a16="http://schemas.microsoft.com/office/drawing/2014/main" val="4202933785"/>
                  </a:ext>
                </a:extLst>
              </a:tr>
            </a:tbl>
          </a:graphicData>
        </a:graphic>
      </p:graphicFrame>
      <p:sp>
        <p:nvSpPr>
          <p:cNvPr id="2" name="Rectangle 1"/>
          <p:cNvSpPr/>
          <p:nvPr/>
        </p:nvSpPr>
        <p:spPr>
          <a:xfrm>
            <a:off x="4505381" y="2173266"/>
            <a:ext cx="4618707" cy="4685898"/>
          </a:xfrm>
          <a:prstGeom prst="rect">
            <a:avLst/>
          </a:prstGeom>
        </p:spPr>
        <p:txBody>
          <a:bodyPr wrap="square">
            <a:spAutoFit/>
          </a:bodyPr>
          <a:lstStyle/>
          <a:p>
            <a:pPr marL="12700">
              <a:lnSpc>
                <a:spcPct val="100000"/>
              </a:lnSpc>
              <a:spcBef>
                <a:spcPts val="135"/>
              </a:spcBef>
            </a:pPr>
            <a:r>
              <a:rPr lang="en-GB" sz="2400" spc="-20" dirty="0">
                <a:latin typeface="Arial" panose="020B0604020202020204" pitchFamily="34" charset="0"/>
                <a:cs typeface="Arial" panose="020B0604020202020204" pitchFamily="34" charset="0"/>
              </a:rPr>
              <a:t>25 </a:t>
            </a:r>
            <a:r>
              <a:rPr lang="en-GB" sz="2400" spc="-60" dirty="0">
                <a:latin typeface="Arial" panose="020B0604020202020204" pitchFamily="34" charset="0"/>
                <a:cs typeface="Arial" panose="020B0604020202020204" pitchFamily="34" charset="0"/>
              </a:rPr>
              <a:t>minutes</a:t>
            </a:r>
            <a:r>
              <a:rPr lang="en-GB" sz="2400" spc="-5" dirty="0">
                <a:latin typeface="Arial" panose="020B0604020202020204" pitchFamily="34" charset="0"/>
                <a:cs typeface="Arial" panose="020B0604020202020204" pitchFamily="34" charset="0"/>
              </a:rPr>
              <a:t> </a:t>
            </a:r>
            <a:r>
              <a:rPr lang="en-GB" sz="2400" spc="-30" dirty="0">
                <a:latin typeface="Arial" panose="020B0604020202020204" pitchFamily="34" charset="0"/>
                <a:cs typeface="Arial" panose="020B0604020202020204" pitchFamily="34" charset="0"/>
              </a:rPr>
              <a:t>study x 4</a:t>
            </a:r>
            <a:endParaRPr lang="en-GB" sz="2400" dirty="0">
              <a:latin typeface="Arial" panose="020B0604020202020204" pitchFamily="34" charset="0"/>
              <a:cs typeface="Arial" panose="020B0604020202020204" pitchFamily="34" charset="0"/>
            </a:endParaRPr>
          </a:p>
          <a:p>
            <a:pPr marL="12700">
              <a:lnSpc>
                <a:spcPct val="100000"/>
              </a:lnSpc>
              <a:spcBef>
                <a:spcPts val="40"/>
              </a:spcBef>
            </a:pPr>
            <a:r>
              <a:rPr lang="en-GB" sz="2400" spc="10" dirty="0">
                <a:latin typeface="Arial" panose="020B0604020202020204" pitchFamily="34" charset="0"/>
                <a:cs typeface="Arial" panose="020B0604020202020204" pitchFamily="34" charset="0"/>
              </a:rPr>
              <a:t>+ 5 </a:t>
            </a:r>
            <a:r>
              <a:rPr lang="en-GB" sz="2400" spc="-60" dirty="0">
                <a:latin typeface="Arial" panose="020B0604020202020204" pitchFamily="34" charset="0"/>
                <a:cs typeface="Arial" panose="020B0604020202020204" pitchFamily="34" charset="0"/>
              </a:rPr>
              <a:t>minute</a:t>
            </a:r>
            <a:r>
              <a:rPr lang="en-GB" sz="2400" spc="-65" dirty="0">
                <a:latin typeface="Arial" panose="020B0604020202020204" pitchFamily="34" charset="0"/>
                <a:cs typeface="Arial" panose="020B0604020202020204" pitchFamily="34" charset="0"/>
              </a:rPr>
              <a:t> </a:t>
            </a:r>
            <a:r>
              <a:rPr lang="en-GB" sz="2400" spc="-45" dirty="0">
                <a:latin typeface="Arial" panose="020B0604020202020204" pitchFamily="34" charset="0"/>
                <a:cs typeface="Arial" panose="020B0604020202020204" pitchFamily="34" charset="0"/>
              </a:rPr>
              <a:t>break x3</a:t>
            </a:r>
          </a:p>
          <a:p>
            <a:pPr marL="12700">
              <a:lnSpc>
                <a:spcPct val="100000"/>
              </a:lnSpc>
              <a:spcBef>
                <a:spcPts val="40"/>
              </a:spcBef>
            </a:pPr>
            <a:r>
              <a:rPr lang="en-GB" sz="2400" spc="-45" dirty="0">
                <a:latin typeface="Arial" panose="020B0604020202020204" pitchFamily="34" charset="0"/>
                <a:cs typeface="Arial" panose="020B0604020202020204" pitchFamily="34" charset="0"/>
              </a:rPr>
              <a:t>+30 minute break x1</a:t>
            </a:r>
          </a:p>
          <a:p>
            <a:pPr marL="12700">
              <a:lnSpc>
                <a:spcPct val="100000"/>
              </a:lnSpc>
              <a:spcBef>
                <a:spcPts val="40"/>
              </a:spcBef>
            </a:pPr>
            <a:endParaRPr lang="en-GB" sz="2400" spc="-45" dirty="0">
              <a:latin typeface="Arial" panose="020B0604020202020204" pitchFamily="34" charset="0"/>
              <a:cs typeface="Arial" panose="020B0604020202020204" pitchFamily="34" charset="0"/>
            </a:endParaRPr>
          </a:p>
          <a:p>
            <a:pPr marL="12700">
              <a:lnSpc>
                <a:spcPct val="100000"/>
              </a:lnSpc>
              <a:spcBef>
                <a:spcPts val="135"/>
              </a:spcBef>
            </a:pPr>
            <a:r>
              <a:rPr lang="en-GB" sz="2400" spc="-95" dirty="0">
                <a:latin typeface="Arial" panose="020B0604020202020204" pitchFamily="34" charset="0"/>
                <a:cs typeface="Arial" panose="020B0604020202020204" pitchFamily="34" charset="0"/>
              </a:rPr>
              <a:t>It’s easier for your brain to retain short chunks of information.</a:t>
            </a:r>
          </a:p>
          <a:p>
            <a:pPr marL="12700">
              <a:lnSpc>
                <a:spcPct val="100000"/>
              </a:lnSpc>
              <a:spcBef>
                <a:spcPts val="135"/>
              </a:spcBef>
            </a:pPr>
            <a:endParaRPr lang="en-GB" sz="2400" spc="-95" dirty="0">
              <a:latin typeface="Arial" panose="020B0604020202020204" pitchFamily="34" charset="0"/>
              <a:cs typeface="Arial" panose="020B0604020202020204" pitchFamily="34" charset="0"/>
            </a:endParaRPr>
          </a:p>
          <a:p>
            <a:pPr marL="12700">
              <a:lnSpc>
                <a:spcPct val="100000"/>
              </a:lnSpc>
              <a:spcBef>
                <a:spcPts val="135"/>
              </a:spcBef>
            </a:pPr>
            <a:r>
              <a:rPr lang="en-GB" sz="2400" spc="-95" dirty="0">
                <a:latin typeface="Arial" panose="020B0604020202020204" pitchFamily="34" charset="0"/>
                <a:cs typeface="Arial" panose="020B0604020202020204" pitchFamily="34" charset="0"/>
              </a:rPr>
              <a:t>Short breaks means you can refresh your brain and stay focused.</a:t>
            </a:r>
            <a:endParaRPr lang="en-GB" sz="2400" dirty="0">
              <a:latin typeface="Arial" panose="020B0604020202020204" pitchFamily="34" charset="0"/>
              <a:cs typeface="Arial" panose="020B0604020202020204" pitchFamily="34" charset="0"/>
            </a:endParaRPr>
          </a:p>
          <a:p>
            <a:pPr marL="12700">
              <a:lnSpc>
                <a:spcPct val="100000"/>
              </a:lnSpc>
              <a:spcBef>
                <a:spcPts val="40"/>
              </a:spcBef>
            </a:pPr>
            <a:endParaRPr lang="en-GB" sz="2800" spc="-45" dirty="0">
              <a:latin typeface="Arial" panose="020B0604020202020204" pitchFamily="34" charset="0"/>
              <a:cs typeface="Arial" panose="020B0604020202020204" pitchFamily="34" charset="0"/>
            </a:endParaRPr>
          </a:p>
          <a:p>
            <a:pPr marL="12700">
              <a:lnSpc>
                <a:spcPct val="100000"/>
              </a:lnSpc>
              <a:spcBef>
                <a:spcPts val="40"/>
              </a:spcBef>
            </a:pPr>
            <a:endParaRPr lang="en-GB"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480877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24026" y="874057"/>
            <a:ext cx="6668813" cy="911019"/>
          </a:xfrm>
          <a:prstGeom prst="rect">
            <a:avLst/>
          </a:prstGeom>
        </p:spPr>
        <p:txBody>
          <a:bodyPr wrap="none">
            <a:spAutoFit/>
          </a:bodyPr>
          <a:lstStyle/>
          <a:p>
            <a:pPr>
              <a:lnSpc>
                <a:spcPct val="70000"/>
              </a:lnSpc>
            </a:pPr>
            <a:r>
              <a:rPr lang="en-GB" sz="4400" b="1" cap="all" spc="-100" dirty="0">
                <a:solidFill>
                  <a:srgbClr val="77649E"/>
                </a:solidFill>
                <a:latin typeface="Arial Narrow" panose="020B0606020202030204" pitchFamily="34" charset="0"/>
                <a:cs typeface="Arial" panose="020B0604020202020204" pitchFamily="34" charset="0"/>
              </a:rPr>
              <a:t>Planning your study time</a:t>
            </a:r>
          </a:p>
          <a:p>
            <a:pPr>
              <a:lnSpc>
                <a:spcPct val="70000"/>
              </a:lnSpc>
            </a:pPr>
            <a:r>
              <a:rPr lang="en-GB" sz="3200" b="1" cap="all" spc="-100" dirty="0">
                <a:latin typeface="Arial Narrow" panose="020B0606020202030204" pitchFamily="34" charset="0"/>
                <a:cs typeface="Arial" panose="020B0604020202020204" pitchFamily="34" charset="0"/>
              </a:rPr>
              <a:t>Rewarding yourself</a:t>
            </a:r>
          </a:p>
        </p:txBody>
      </p:sp>
      <p:sp>
        <p:nvSpPr>
          <p:cNvPr id="5" name="object 4"/>
          <p:cNvSpPr txBox="1">
            <a:spLocks/>
          </p:cNvSpPr>
          <p:nvPr/>
        </p:nvSpPr>
        <p:spPr>
          <a:xfrm>
            <a:off x="775232" y="1774955"/>
            <a:ext cx="7826209" cy="1792286"/>
          </a:xfrm>
          <a:prstGeom prst="rect">
            <a:avLst/>
          </a:prstGeom>
        </p:spPr>
        <p:txBody>
          <a:bodyPr vert="horz" wrap="square" lIns="0" tIns="297180"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marR="5080" algn="just">
              <a:lnSpc>
                <a:spcPct val="100800"/>
              </a:lnSpc>
              <a:spcBef>
                <a:spcPts val="750"/>
              </a:spcBef>
            </a:pPr>
            <a:r>
              <a:rPr lang="en-GB" sz="2400" spc="-30" dirty="0">
                <a:latin typeface="Arial" panose="020B0604020202020204" pitchFamily="34" charset="0"/>
                <a:cs typeface="Arial" panose="020B0604020202020204" pitchFamily="34" charset="0"/>
              </a:rPr>
              <a:t>Set </a:t>
            </a:r>
            <a:r>
              <a:rPr lang="en-GB" sz="2400" spc="-50" dirty="0">
                <a:latin typeface="Arial" panose="020B0604020202020204" pitchFamily="34" charset="0"/>
                <a:cs typeface="Arial" panose="020B0604020202020204" pitchFamily="34" charset="0"/>
              </a:rPr>
              <a:t>yourself </a:t>
            </a:r>
            <a:r>
              <a:rPr lang="en-GB" sz="2400" spc="-55" dirty="0">
                <a:latin typeface="Arial" panose="020B0604020202020204" pitchFamily="34" charset="0"/>
                <a:cs typeface="Arial" panose="020B0604020202020204" pitchFamily="34" charset="0"/>
              </a:rPr>
              <a:t>realistic </a:t>
            </a:r>
            <a:r>
              <a:rPr lang="en-GB" sz="2400" spc="-15" dirty="0">
                <a:latin typeface="Arial" panose="020B0604020202020204" pitchFamily="34" charset="0"/>
                <a:cs typeface="Arial" panose="020B0604020202020204" pitchFamily="34" charset="0"/>
              </a:rPr>
              <a:t>short </a:t>
            </a:r>
            <a:r>
              <a:rPr lang="en-GB" sz="2400" spc="-35" dirty="0">
                <a:latin typeface="Arial" panose="020B0604020202020204" pitchFamily="34" charset="0"/>
                <a:cs typeface="Arial" panose="020B0604020202020204" pitchFamily="34" charset="0"/>
              </a:rPr>
              <a:t>term </a:t>
            </a:r>
            <a:r>
              <a:rPr lang="en-GB" sz="2400" spc="-20" dirty="0">
                <a:latin typeface="Arial" panose="020B0604020202020204" pitchFamily="34" charset="0"/>
                <a:cs typeface="Arial" panose="020B0604020202020204" pitchFamily="34" charset="0"/>
              </a:rPr>
              <a:t>goals, </a:t>
            </a:r>
            <a:r>
              <a:rPr lang="en-GB" sz="2400" spc="-10" dirty="0">
                <a:latin typeface="Arial" panose="020B0604020202020204" pitchFamily="34" charset="0"/>
                <a:cs typeface="Arial" panose="020B0604020202020204" pitchFamily="34" charset="0"/>
              </a:rPr>
              <a:t>so </a:t>
            </a:r>
            <a:r>
              <a:rPr lang="en-GB" sz="2400" spc="-55" dirty="0">
                <a:latin typeface="Arial" panose="020B0604020202020204" pitchFamily="34" charset="0"/>
                <a:cs typeface="Arial" panose="020B0604020202020204" pitchFamily="34" charset="0"/>
              </a:rPr>
              <a:t>that </a:t>
            </a:r>
            <a:r>
              <a:rPr lang="en-GB" sz="2400" spc="-40" dirty="0">
                <a:latin typeface="Arial" panose="020B0604020202020204" pitchFamily="34" charset="0"/>
                <a:cs typeface="Arial" panose="020B0604020202020204" pitchFamily="34" charset="0"/>
              </a:rPr>
              <a:t>you </a:t>
            </a:r>
            <a:r>
              <a:rPr lang="en-GB" sz="2400" spc="-50" dirty="0">
                <a:latin typeface="Arial" panose="020B0604020202020204" pitchFamily="34" charset="0"/>
                <a:cs typeface="Arial" panose="020B0604020202020204" pitchFamily="34" charset="0"/>
              </a:rPr>
              <a:t>have </a:t>
            </a:r>
            <a:r>
              <a:rPr lang="en-GB" sz="2400" spc="-60" dirty="0">
                <a:latin typeface="Arial" panose="020B0604020202020204" pitchFamily="34" charset="0"/>
                <a:cs typeface="Arial" panose="020B0604020202020204" pitchFamily="34" charset="0"/>
              </a:rPr>
              <a:t>something </a:t>
            </a:r>
            <a:r>
              <a:rPr lang="en-GB" sz="2400" spc="-50" dirty="0">
                <a:latin typeface="Arial" panose="020B0604020202020204" pitchFamily="34" charset="0"/>
                <a:cs typeface="Arial" panose="020B0604020202020204" pitchFamily="34" charset="0"/>
              </a:rPr>
              <a:t>to </a:t>
            </a:r>
            <a:r>
              <a:rPr lang="en-GB" sz="2400" spc="-25" dirty="0">
                <a:latin typeface="Arial" panose="020B0604020202020204" pitchFamily="34" charset="0"/>
                <a:cs typeface="Arial" panose="020B0604020202020204" pitchFamily="34" charset="0"/>
              </a:rPr>
              <a:t>work </a:t>
            </a:r>
            <a:r>
              <a:rPr lang="en-GB" sz="2400" spc="-40" dirty="0">
                <a:latin typeface="Arial" panose="020B0604020202020204" pitchFamily="34" charset="0"/>
                <a:cs typeface="Arial" panose="020B0604020202020204" pitchFamily="34" charset="0"/>
              </a:rPr>
              <a:t>towards – this will motivate you, give you something to look forward to and also help you relax during the revision period. </a:t>
            </a:r>
            <a:endParaRPr lang="en-GB" sz="2400" dirty="0">
              <a:latin typeface="Arial" panose="020B0604020202020204" pitchFamily="34" charset="0"/>
              <a:cs typeface="Arial" panose="020B0604020202020204" pitchFamily="34" charset="0"/>
            </a:endParaRPr>
          </a:p>
        </p:txBody>
      </p:sp>
      <p:sp>
        <p:nvSpPr>
          <p:cNvPr id="10" name="TextBox 9"/>
          <p:cNvSpPr txBox="1"/>
          <p:nvPr/>
        </p:nvSpPr>
        <p:spPr>
          <a:xfrm>
            <a:off x="1010467" y="3991081"/>
            <a:ext cx="2000088" cy="1384995"/>
          </a:xfrm>
          <a:prstGeom prst="rect">
            <a:avLst/>
          </a:prstGeom>
          <a:noFill/>
        </p:spPr>
        <p:txBody>
          <a:bodyPr wrap="square" rtlCol="0">
            <a:spAutoFit/>
          </a:bodyPr>
          <a:lstStyle/>
          <a:p>
            <a:pPr algn="ctr"/>
            <a:r>
              <a:rPr lang="en-GB" sz="2800" b="1" dirty="0">
                <a:solidFill>
                  <a:srgbClr val="77649E"/>
                </a:solidFill>
                <a:latin typeface="Arial Narrow" panose="020B0606020202030204" pitchFamily="34" charset="0"/>
                <a:cs typeface="Arial" panose="020B0604020202020204" pitchFamily="34" charset="0"/>
              </a:rPr>
              <a:t>Completed a practice paper</a:t>
            </a:r>
          </a:p>
        </p:txBody>
      </p:sp>
      <p:sp>
        <p:nvSpPr>
          <p:cNvPr id="11" name="TextBox 10"/>
          <p:cNvSpPr txBox="1"/>
          <p:nvPr/>
        </p:nvSpPr>
        <p:spPr>
          <a:xfrm>
            <a:off x="4974779" y="3991081"/>
            <a:ext cx="3094359" cy="1384995"/>
          </a:xfrm>
          <a:prstGeom prst="rect">
            <a:avLst/>
          </a:prstGeom>
          <a:noFill/>
        </p:spPr>
        <p:txBody>
          <a:bodyPr wrap="square" rtlCol="0">
            <a:spAutoFit/>
          </a:bodyPr>
          <a:lstStyle/>
          <a:p>
            <a:pPr algn="ctr"/>
            <a:r>
              <a:rPr lang="en-GB" sz="2800" b="1" dirty="0">
                <a:solidFill>
                  <a:srgbClr val="77649E"/>
                </a:solidFill>
                <a:latin typeface="Arial Narrow" panose="020B0606020202030204" pitchFamily="34" charset="0"/>
                <a:cs typeface="Arial" panose="020B0604020202020204" pitchFamily="34" charset="0"/>
              </a:rPr>
              <a:t>Have a chilled out movie night, free of revision</a:t>
            </a:r>
          </a:p>
        </p:txBody>
      </p:sp>
      <p:sp>
        <p:nvSpPr>
          <p:cNvPr id="12" name="Right Arrow 11"/>
          <p:cNvSpPr/>
          <p:nvPr/>
        </p:nvSpPr>
        <p:spPr>
          <a:xfrm>
            <a:off x="3311753" y="4385097"/>
            <a:ext cx="1447894" cy="602940"/>
          </a:xfrm>
          <a:prstGeom prst="rightArrow">
            <a:avLst/>
          </a:prstGeom>
          <a:solidFill>
            <a:srgbClr val="CCCCFF"/>
          </a:solidFill>
          <a:ln w="76200" cap="flat" cmpd="sng" algn="ctr">
            <a:solidFill>
              <a:srgbClr val="77649E"/>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77649E"/>
              </a:solidFill>
              <a:effectLst/>
              <a:uLnTx/>
              <a:uFillTx/>
              <a:latin typeface="Calibri"/>
              <a:ea typeface="+mn-ea"/>
              <a:cs typeface="+mn-cs"/>
            </a:endParaRPr>
          </a:p>
        </p:txBody>
      </p:sp>
      <p:sp>
        <p:nvSpPr>
          <p:cNvPr id="3" name="Rectangle 2"/>
          <p:cNvSpPr/>
          <p:nvPr/>
        </p:nvSpPr>
        <p:spPr>
          <a:xfrm>
            <a:off x="724025" y="5581370"/>
            <a:ext cx="7659954" cy="838435"/>
          </a:xfrm>
          <a:prstGeom prst="rect">
            <a:avLst/>
          </a:prstGeom>
        </p:spPr>
        <p:txBody>
          <a:bodyPr wrap="square">
            <a:spAutoFit/>
          </a:bodyPr>
          <a:lstStyle/>
          <a:p>
            <a:pPr marL="12700" marR="5080" lvl="0" algn="just">
              <a:lnSpc>
                <a:spcPct val="100800"/>
              </a:lnSpc>
              <a:spcBef>
                <a:spcPts val="750"/>
              </a:spcBef>
            </a:pPr>
            <a:r>
              <a:rPr lang="en-GB" sz="2400" spc="-25" dirty="0">
                <a:solidFill>
                  <a:prstClr val="black"/>
                </a:solidFill>
                <a:latin typeface="Arial" panose="020B0604020202020204" pitchFamily="34" charset="0"/>
                <a:cs typeface="Arial" panose="020B0604020202020204" pitchFamily="34" charset="0"/>
              </a:rPr>
              <a:t>These </a:t>
            </a:r>
            <a:r>
              <a:rPr lang="en-GB" sz="2400" spc="-20" dirty="0">
                <a:solidFill>
                  <a:prstClr val="black"/>
                </a:solidFill>
                <a:latin typeface="Arial" panose="020B0604020202020204" pitchFamily="34" charset="0"/>
                <a:cs typeface="Arial" panose="020B0604020202020204" pitchFamily="34" charset="0"/>
              </a:rPr>
              <a:t>can </a:t>
            </a:r>
            <a:r>
              <a:rPr lang="en-GB" sz="2400" spc="-15" dirty="0">
                <a:solidFill>
                  <a:prstClr val="black"/>
                </a:solidFill>
                <a:latin typeface="Arial" panose="020B0604020202020204" pitchFamily="34" charset="0"/>
                <a:cs typeface="Arial" panose="020B0604020202020204" pitchFamily="34" charset="0"/>
              </a:rPr>
              <a:t>be </a:t>
            </a:r>
            <a:r>
              <a:rPr lang="en-GB" sz="2400" spc="-80" dirty="0">
                <a:solidFill>
                  <a:prstClr val="black"/>
                </a:solidFill>
                <a:latin typeface="Arial" panose="020B0604020202020204" pitchFamily="34" charset="0"/>
                <a:cs typeface="Arial" panose="020B0604020202020204" pitchFamily="34" charset="0"/>
              </a:rPr>
              <a:t>hourly, </a:t>
            </a:r>
            <a:r>
              <a:rPr lang="en-GB" sz="2400" spc="-65" dirty="0">
                <a:solidFill>
                  <a:prstClr val="black"/>
                </a:solidFill>
                <a:latin typeface="Arial" panose="020B0604020202020204" pitchFamily="34" charset="0"/>
                <a:cs typeface="Arial" panose="020B0604020202020204" pitchFamily="34" charset="0"/>
              </a:rPr>
              <a:t>daily </a:t>
            </a:r>
            <a:r>
              <a:rPr lang="en-GB" sz="2400" spc="-30" dirty="0">
                <a:solidFill>
                  <a:prstClr val="black"/>
                </a:solidFill>
                <a:latin typeface="Arial" panose="020B0604020202020204" pitchFamily="34" charset="0"/>
                <a:cs typeface="Arial" panose="020B0604020202020204" pitchFamily="34" charset="0"/>
              </a:rPr>
              <a:t>or </a:t>
            </a:r>
            <a:r>
              <a:rPr lang="en-GB" sz="2400" spc="-60" dirty="0">
                <a:solidFill>
                  <a:prstClr val="black"/>
                </a:solidFill>
                <a:latin typeface="Arial" panose="020B0604020202020204" pitchFamily="34" charset="0"/>
                <a:cs typeface="Arial" panose="020B0604020202020204" pitchFamily="34" charset="0"/>
              </a:rPr>
              <a:t>weekly </a:t>
            </a:r>
            <a:r>
              <a:rPr lang="en-GB" sz="2400" spc="-25" dirty="0">
                <a:solidFill>
                  <a:prstClr val="black"/>
                </a:solidFill>
                <a:latin typeface="Arial" panose="020B0604020202020204" pitchFamily="34" charset="0"/>
                <a:cs typeface="Arial" panose="020B0604020202020204" pitchFamily="34" charset="0"/>
              </a:rPr>
              <a:t>tasks </a:t>
            </a:r>
            <a:r>
              <a:rPr lang="en-GB" sz="2400" spc="-55" dirty="0">
                <a:solidFill>
                  <a:prstClr val="black"/>
                </a:solidFill>
                <a:latin typeface="Arial" panose="020B0604020202020204" pitchFamily="34" charset="0"/>
                <a:cs typeface="Arial" panose="020B0604020202020204" pitchFamily="34" charset="0"/>
              </a:rPr>
              <a:t>that </a:t>
            </a:r>
            <a:r>
              <a:rPr lang="en-GB" sz="2400" spc="-40" dirty="0">
                <a:solidFill>
                  <a:prstClr val="black"/>
                </a:solidFill>
                <a:latin typeface="Arial" panose="020B0604020202020204" pitchFamily="34" charset="0"/>
                <a:cs typeface="Arial" panose="020B0604020202020204" pitchFamily="34" charset="0"/>
              </a:rPr>
              <a:t>you are </a:t>
            </a:r>
            <a:r>
              <a:rPr lang="en-GB" sz="2400" spc="-60" dirty="0">
                <a:solidFill>
                  <a:prstClr val="black"/>
                </a:solidFill>
                <a:latin typeface="Arial" panose="020B0604020202020204" pitchFamily="34" charset="0"/>
                <a:cs typeface="Arial" panose="020B0604020202020204" pitchFamily="34" charset="0"/>
              </a:rPr>
              <a:t>aiming </a:t>
            </a:r>
            <a:r>
              <a:rPr lang="en-GB" sz="2400" spc="-50" dirty="0">
                <a:solidFill>
                  <a:prstClr val="black"/>
                </a:solidFill>
                <a:latin typeface="Arial" panose="020B0604020202020204" pitchFamily="34" charset="0"/>
                <a:cs typeface="Arial" panose="020B0604020202020204" pitchFamily="34" charset="0"/>
              </a:rPr>
              <a:t>to</a:t>
            </a:r>
            <a:r>
              <a:rPr lang="en-GB" sz="2400" spc="204" dirty="0">
                <a:solidFill>
                  <a:prstClr val="black"/>
                </a:solidFill>
                <a:latin typeface="Arial" panose="020B0604020202020204" pitchFamily="34" charset="0"/>
                <a:cs typeface="Arial" panose="020B0604020202020204" pitchFamily="34" charset="0"/>
              </a:rPr>
              <a:t> </a:t>
            </a:r>
            <a:r>
              <a:rPr lang="en-GB" sz="2400" spc="-70" dirty="0">
                <a:solidFill>
                  <a:prstClr val="black"/>
                </a:solidFill>
                <a:latin typeface="Arial" panose="020B0604020202020204" pitchFamily="34" charset="0"/>
                <a:cs typeface="Arial" panose="020B0604020202020204" pitchFamily="34" charset="0"/>
              </a:rPr>
              <a:t>complete with small or big rewards.</a:t>
            </a:r>
            <a:endParaRPr lang="en-GB" sz="2400" dirty="0">
              <a:solidFill>
                <a:prstClr val="black"/>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l="15408" r="22615"/>
          <a:stretch/>
        </p:blipFill>
        <p:spPr>
          <a:xfrm>
            <a:off x="9357064" y="0"/>
            <a:ext cx="2834935" cy="6860708"/>
          </a:xfrm>
          <a:prstGeom prst="rect">
            <a:avLst/>
          </a:prstGeom>
        </p:spPr>
      </p:pic>
    </p:spTree>
    <p:extLst>
      <p:ext uri="{BB962C8B-B14F-4D97-AF65-F5344CB8AC3E}">
        <p14:creationId xmlns:p14="http://schemas.microsoft.com/office/powerpoint/2010/main" val="2102702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24026" y="874057"/>
            <a:ext cx="6668813" cy="911019"/>
          </a:xfrm>
          <a:prstGeom prst="rect">
            <a:avLst/>
          </a:prstGeom>
          <a:noFill/>
        </p:spPr>
        <p:txBody>
          <a:bodyPr wrap="none">
            <a:spAutoFit/>
          </a:bodyPr>
          <a:lstStyle/>
          <a:p>
            <a:pPr>
              <a:lnSpc>
                <a:spcPct val="70000"/>
              </a:lnSpc>
            </a:pPr>
            <a:r>
              <a:rPr lang="en-GB" sz="4400" b="1" cap="all" spc="-100" dirty="0">
                <a:solidFill>
                  <a:srgbClr val="77649E"/>
                </a:solidFill>
                <a:latin typeface="Arial Narrow" panose="020B0606020202030204" pitchFamily="34" charset="0"/>
                <a:cs typeface="Arial" panose="020B0604020202020204" pitchFamily="34" charset="0"/>
              </a:rPr>
              <a:t>Planning your study time</a:t>
            </a:r>
          </a:p>
          <a:p>
            <a:pPr>
              <a:lnSpc>
                <a:spcPct val="70000"/>
              </a:lnSpc>
            </a:pPr>
            <a:r>
              <a:rPr lang="en-GB" sz="3200" b="1" cap="all" spc="-100" dirty="0">
                <a:latin typeface="Arial Narrow" panose="020B0606020202030204" pitchFamily="34" charset="0"/>
                <a:cs typeface="Arial" panose="020B0604020202020204" pitchFamily="34" charset="0"/>
              </a:rPr>
              <a:t>Avoiding distractions</a:t>
            </a: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35745" r="36707"/>
          <a:stretch/>
        </p:blipFill>
        <p:spPr>
          <a:xfrm>
            <a:off x="9358184" y="1"/>
            <a:ext cx="2833816" cy="6858000"/>
          </a:xfrm>
          <a:prstGeom prst="rect">
            <a:avLst/>
          </a:prstGeom>
        </p:spPr>
      </p:pic>
      <p:sp>
        <p:nvSpPr>
          <p:cNvPr id="8" name="object 5"/>
          <p:cNvSpPr txBox="1">
            <a:spLocks/>
          </p:cNvSpPr>
          <p:nvPr/>
        </p:nvSpPr>
        <p:spPr>
          <a:xfrm>
            <a:off x="1105804" y="3377979"/>
            <a:ext cx="2251255" cy="443070"/>
          </a:xfrm>
          <a:prstGeom prst="rect">
            <a:avLst/>
          </a:prstGeom>
          <a:noFill/>
        </p:spPr>
        <p:txBody>
          <a:bodyPr vert="horz" wrap="square" lIns="0" tIns="12065"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algn="ctr">
              <a:lnSpc>
                <a:spcPct val="100000"/>
              </a:lnSpc>
              <a:spcBef>
                <a:spcPts val="95"/>
              </a:spcBef>
            </a:pPr>
            <a:r>
              <a:rPr lang="en-GB" sz="2800" b="1" spc="-75" dirty="0">
                <a:solidFill>
                  <a:sysClr val="windowText" lastClr="000000"/>
                </a:solidFill>
                <a:latin typeface="Arial" panose="020B0604020202020204" pitchFamily="34" charset="0"/>
                <a:cs typeface="Arial" panose="020B0604020202020204" pitchFamily="34" charset="0"/>
              </a:rPr>
              <a:t>CHECKLIST</a:t>
            </a:r>
            <a:endParaRPr lang="en-GB" sz="2800" b="1" dirty="0">
              <a:solidFill>
                <a:sysClr val="windowText" lastClr="000000"/>
              </a:solidFill>
              <a:latin typeface="Arial" panose="020B0604020202020204" pitchFamily="34" charset="0"/>
              <a:cs typeface="Arial" panose="020B0604020202020204" pitchFamily="34" charset="0"/>
            </a:endParaRPr>
          </a:p>
        </p:txBody>
      </p:sp>
      <p:sp>
        <p:nvSpPr>
          <p:cNvPr id="9" name="object 6"/>
          <p:cNvSpPr txBox="1"/>
          <p:nvPr/>
        </p:nvSpPr>
        <p:spPr>
          <a:xfrm>
            <a:off x="335210" y="3841729"/>
            <a:ext cx="4364440" cy="2182007"/>
          </a:xfrm>
          <a:prstGeom prst="rect">
            <a:avLst/>
          </a:prstGeom>
        </p:spPr>
        <p:txBody>
          <a:bodyPr vert="horz" wrap="square" lIns="0" tIns="14604" rIns="0" bIns="0" rtlCol="0">
            <a:spAutoFit/>
          </a:bodyPr>
          <a:lstStyle/>
          <a:p>
            <a:pPr marL="12065" marR="5080" algn="ctr">
              <a:lnSpc>
                <a:spcPct val="100000"/>
              </a:lnSpc>
              <a:spcBef>
                <a:spcPts val="114"/>
              </a:spcBef>
            </a:pPr>
            <a:r>
              <a:rPr sz="2000" spc="-15" dirty="0">
                <a:latin typeface="Arial" panose="020B0604020202020204" pitchFamily="34" charset="0"/>
                <a:cs typeface="Arial" panose="020B0604020202020204" pitchFamily="34" charset="0"/>
              </a:rPr>
              <a:t>Spend </a:t>
            </a:r>
            <a:r>
              <a:rPr sz="2000" spc="-70" dirty="0">
                <a:latin typeface="Arial" panose="020B0604020202020204" pitchFamily="34" charset="0"/>
                <a:cs typeface="Arial" panose="020B0604020202020204" pitchFamily="34" charset="0"/>
              </a:rPr>
              <a:t>10 </a:t>
            </a:r>
            <a:r>
              <a:rPr sz="2000" spc="-25" dirty="0">
                <a:latin typeface="Arial" panose="020B0604020202020204" pitchFamily="34" charset="0"/>
                <a:cs typeface="Arial" panose="020B0604020202020204" pitchFamily="34" charset="0"/>
              </a:rPr>
              <a:t>minutes </a:t>
            </a:r>
            <a:r>
              <a:rPr sz="2000" spc="-15" dirty="0">
                <a:latin typeface="Arial" panose="020B0604020202020204" pitchFamily="34" charset="0"/>
                <a:cs typeface="Arial" panose="020B0604020202020204" pitchFamily="34" charset="0"/>
              </a:rPr>
              <a:t>at </a:t>
            </a:r>
            <a:r>
              <a:rPr sz="2000" spc="-20" dirty="0">
                <a:latin typeface="Arial" panose="020B0604020202020204" pitchFamily="34" charset="0"/>
                <a:cs typeface="Arial" panose="020B0604020202020204" pitchFamily="34" charset="0"/>
              </a:rPr>
              <a:t>the  </a:t>
            </a:r>
            <a:r>
              <a:rPr sz="2000" spc="10" dirty="0">
                <a:latin typeface="Arial" panose="020B0604020202020204" pitchFamily="34" charset="0"/>
                <a:cs typeface="Arial" panose="020B0604020202020204" pitchFamily="34" charset="0"/>
              </a:rPr>
              <a:t>start </a:t>
            </a:r>
            <a:r>
              <a:rPr sz="2000" spc="-15" dirty="0">
                <a:latin typeface="Arial" panose="020B0604020202020204" pitchFamily="34" charset="0"/>
                <a:cs typeface="Arial" panose="020B0604020202020204" pitchFamily="34" charset="0"/>
              </a:rPr>
              <a:t>of </a:t>
            </a:r>
            <a:r>
              <a:rPr sz="2000" spc="-20" dirty="0">
                <a:latin typeface="Arial" panose="020B0604020202020204" pitchFamily="34" charset="0"/>
                <a:cs typeface="Arial" panose="020B0604020202020204" pitchFamily="34" charset="0"/>
              </a:rPr>
              <a:t>the </a:t>
            </a:r>
            <a:r>
              <a:rPr sz="2000" spc="-15" dirty="0">
                <a:latin typeface="Arial" panose="020B0604020202020204" pitchFamily="34" charset="0"/>
                <a:cs typeface="Arial" panose="020B0604020202020204" pitchFamily="34" charset="0"/>
              </a:rPr>
              <a:t>day writing </a:t>
            </a:r>
            <a:r>
              <a:rPr sz="2000" spc="0" dirty="0">
                <a:latin typeface="Arial" panose="020B0604020202020204" pitchFamily="34" charset="0"/>
                <a:cs typeface="Arial" panose="020B0604020202020204" pitchFamily="34" charset="0"/>
              </a:rPr>
              <a:t>a </a:t>
            </a:r>
            <a:r>
              <a:rPr sz="2000" spc="-10" dirty="0">
                <a:latin typeface="Arial" panose="020B0604020202020204" pitchFamily="34" charset="0"/>
                <a:cs typeface="Arial" panose="020B0604020202020204" pitchFamily="34" charset="0"/>
              </a:rPr>
              <a:t>list  </a:t>
            </a:r>
            <a:r>
              <a:rPr sz="2000" spc="-15" dirty="0">
                <a:latin typeface="Arial" panose="020B0604020202020204" pitchFamily="34" charset="0"/>
                <a:cs typeface="Arial" panose="020B0604020202020204" pitchFamily="34" charset="0"/>
              </a:rPr>
              <a:t>of </a:t>
            </a:r>
            <a:r>
              <a:rPr sz="2000" dirty="0">
                <a:latin typeface="Arial" panose="020B0604020202020204" pitchFamily="34" charset="0"/>
                <a:cs typeface="Arial" panose="020B0604020202020204" pitchFamily="34" charset="0"/>
              </a:rPr>
              <a:t>everything </a:t>
            </a:r>
            <a:r>
              <a:rPr sz="2000" spc="-25" dirty="0">
                <a:latin typeface="Arial" panose="020B0604020202020204" pitchFamily="34" charset="0"/>
                <a:cs typeface="Arial" panose="020B0604020202020204" pitchFamily="34" charset="0"/>
              </a:rPr>
              <a:t>that </a:t>
            </a:r>
            <a:r>
              <a:rPr sz="2000" spc="-15" dirty="0">
                <a:latin typeface="Arial" panose="020B0604020202020204" pitchFamily="34" charset="0"/>
                <a:cs typeface="Arial" panose="020B0604020202020204" pitchFamily="34" charset="0"/>
              </a:rPr>
              <a:t>you </a:t>
            </a:r>
            <a:r>
              <a:rPr sz="2000" spc="-20" dirty="0">
                <a:latin typeface="Arial" panose="020B0604020202020204" pitchFamily="34" charset="0"/>
                <a:cs typeface="Arial" panose="020B0604020202020204" pitchFamily="34" charset="0"/>
              </a:rPr>
              <a:t>would </a:t>
            </a:r>
            <a:r>
              <a:rPr sz="2000" spc="-35" dirty="0">
                <a:latin typeface="Arial" panose="020B0604020202020204" pitchFamily="34" charset="0"/>
                <a:cs typeface="Arial" panose="020B0604020202020204" pitchFamily="34" charset="0"/>
              </a:rPr>
              <a:t>like </a:t>
            </a:r>
            <a:r>
              <a:rPr sz="2000" spc="-25" dirty="0">
                <a:latin typeface="Arial" panose="020B0604020202020204" pitchFamily="34" charset="0"/>
                <a:cs typeface="Arial" panose="020B0604020202020204" pitchFamily="34" charset="0"/>
              </a:rPr>
              <a:t>to</a:t>
            </a:r>
            <a:r>
              <a:rPr sz="2000" spc="25" dirty="0">
                <a:latin typeface="Arial" panose="020B0604020202020204" pitchFamily="34" charset="0"/>
                <a:cs typeface="Arial" panose="020B0604020202020204" pitchFamily="34" charset="0"/>
              </a:rPr>
              <a:t> </a:t>
            </a:r>
            <a:r>
              <a:rPr sz="2000" spc="-30" dirty="0">
                <a:latin typeface="Arial" panose="020B0604020202020204" pitchFamily="34" charset="0"/>
                <a:cs typeface="Arial" panose="020B0604020202020204" pitchFamily="34" charset="0"/>
              </a:rPr>
              <a:t>achieve.</a:t>
            </a:r>
            <a:endParaRPr sz="2000" dirty="0">
              <a:latin typeface="Arial" panose="020B0604020202020204" pitchFamily="34" charset="0"/>
              <a:cs typeface="Arial" panose="020B0604020202020204" pitchFamily="34" charset="0"/>
            </a:endParaRPr>
          </a:p>
          <a:p>
            <a:pPr marL="31750" marR="23495" algn="ctr">
              <a:lnSpc>
                <a:spcPct val="100000"/>
              </a:lnSpc>
              <a:spcBef>
                <a:spcPts val="2495"/>
              </a:spcBef>
            </a:pPr>
            <a:r>
              <a:rPr sz="2000" spc="-20" dirty="0">
                <a:latin typeface="Arial" panose="020B0604020202020204" pitchFamily="34" charset="0"/>
                <a:cs typeface="Arial" panose="020B0604020202020204" pitchFamily="34" charset="0"/>
              </a:rPr>
              <a:t>Crossing </a:t>
            </a:r>
            <a:r>
              <a:rPr sz="2000" spc="-25" dirty="0">
                <a:latin typeface="Arial" panose="020B0604020202020204" pitchFamily="34" charset="0"/>
                <a:cs typeface="Arial" panose="020B0604020202020204" pitchFamily="34" charset="0"/>
              </a:rPr>
              <a:t>things </a:t>
            </a:r>
            <a:r>
              <a:rPr sz="2000" dirty="0">
                <a:latin typeface="Arial" panose="020B0604020202020204" pitchFamily="34" charset="0"/>
                <a:cs typeface="Arial" panose="020B0604020202020204" pitchFamily="34" charset="0"/>
              </a:rPr>
              <a:t>off </a:t>
            </a:r>
            <a:r>
              <a:rPr sz="2000" spc="-15" dirty="0">
                <a:latin typeface="Arial" panose="020B0604020202020204" pitchFamily="34" charset="0"/>
                <a:cs typeface="Arial" panose="020B0604020202020204" pitchFamily="34" charset="0"/>
              </a:rPr>
              <a:t>releases  </a:t>
            </a:r>
            <a:r>
              <a:rPr sz="2000" spc="-20" dirty="0">
                <a:latin typeface="Arial" panose="020B0604020202020204" pitchFamily="34" charset="0"/>
                <a:cs typeface="Arial" panose="020B0604020202020204" pitchFamily="34" charset="0"/>
              </a:rPr>
              <a:t>dopamine </a:t>
            </a:r>
            <a:r>
              <a:rPr sz="2000" spc="-30" dirty="0">
                <a:latin typeface="Arial" panose="020B0604020202020204" pitchFamily="34" charset="0"/>
                <a:cs typeface="Arial" panose="020B0604020202020204" pitchFamily="34" charset="0"/>
              </a:rPr>
              <a:t>into your  </a:t>
            </a:r>
            <a:r>
              <a:rPr sz="2000" spc="-20" dirty="0">
                <a:latin typeface="Arial" panose="020B0604020202020204" pitchFamily="34" charset="0"/>
                <a:cs typeface="Arial" panose="020B0604020202020204" pitchFamily="34" charset="0"/>
              </a:rPr>
              <a:t>bloodstream </a:t>
            </a:r>
            <a:r>
              <a:rPr sz="2000" spc="0" dirty="0">
                <a:latin typeface="Arial" panose="020B0604020202020204" pitchFamily="34" charset="0"/>
                <a:cs typeface="Arial" panose="020B0604020202020204" pitchFamily="34" charset="0"/>
              </a:rPr>
              <a:t>– </a:t>
            </a:r>
            <a:r>
              <a:rPr sz="2000" spc="-15" dirty="0">
                <a:latin typeface="Arial" panose="020B0604020202020204" pitchFamily="34" charset="0"/>
                <a:cs typeface="Arial" panose="020B0604020202020204" pitchFamily="34" charset="0"/>
              </a:rPr>
              <a:t>making you </a:t>
            </a:r>
            <a:r>
              <a:rPr sz="2000" spc="-20" dirty="0">
                <a:latin typeface="Arial" panose="020B0604020202020204" pitchFamily="34" charset="0"/>
                <a:cs typeface="Arial" panose="020B0604020202020204" pitchFamily="34" charset="0"/>
              </a:rPr>
              <a:t>feel</a:t>
            </a:r>
            <a:r>
              <a:rPr sz="2000" spc="-5" dirty="0">
                <a:latin typeface="Arial" panose="020B0604020202020204" pitchFamily="34" charset="0"/>
                <a:cs typeface="Arial" panose="020B0604020202020204" pitchFamily="34" charset="0"/>
              </a:rPr>
              <a:t> </a:t>
            </a:r>
            <a:r>
              <a:rPr sz="2000" spc="-20" dirty="0">
                <a:latin typeface="Arial" panose="020B0604020202020204" pitchFamily="34" charset="0"/>
                <a:cs typeface="Arial" panose="020B0604020202020204" pitchFamily="34" charset="0"/>
              </a:rPr>
              <a:t>happy!</a:t>
            </a:r>
            <a:endParaRPr sz="2000" dirty="0">
              <a:latin typeface="Arial" panose="020B0604020202020204" pitchFamily="34" charset="0"/>
              <a:cs typeface="Arial" panose="020B0604020202020204" pitchFamily="34" charset="0"/>
            </a:endParaRPr>
          </a:p>
        </p:txBody>
      </p:sp>
      <p:sp>
        <p:nvSpPr>
          <p:cNvPr id="10" name="object 7"/>
          <p:cNvSpPr txBox="1"/>
          <p:nvPr/>
        </p:nvSpPr>
        <p:spPr>
          <a:xfrm>
            <a:off x="4699650" y="3840403"/>
            <a:ext cx="3818034" cy="2487219"/>
          </a:xfrm>
          <a:prstGeom prst="rect">
            <a:avLst/>
          </a:prstGeom>
        </p:spPr>
        <p:txBody>
          <a:bodyPr vert="horz" wrap="square" lIns="0" tIns="12065" rIns="0" bIns="0" rtlCol="0">
            <a:spAutoFit/>
          </a:bodyPr>
          <a:lstStyle/>
          <a:p>
            <a:pPr marL="151130" marR="142875" algn="ctr">
              <a:lnSpc>
                <a:spcPct val="100000"/>
              </a:lnSpc>
              <a:spcBef>
                <a:spcPts val="2240"/>
              </a:spcBef>
            </a:pPr>
            <a:r>
              <a:rPr sz="2000" spc="-20" dirty="0">
                <a:latin typeface="Arial" panose="020B0604020202020204" pitchFamily="34" charset="0"/>
                <a:cs typeface="Arial" panose="020B0604020202020204" pitchFamily="34" charset="0"/>
              </a:rPr>
              <a:t>Listening </a:t>
            </a:r>
            <a:r>
              <a:rPr sz="2000" spc="-25" dirty="0">
                <a:latin typeface="Arial" panose="020B0604020202020204" pitchFamily="34" charset="0"/>
                <a:cs typeface="Arial" panose="020B0604020202020204" pitchFamily="34" charset="0"/>
              </a:rPr>
              <a:t>to music </a:t>
            </a:r>
            <a:r>
              <a:rPr sz="2000" spc="-5" dirty="0">
                <a:latin typeface="Arial" panose="020B0604020202020204" pitchFamily="34" charset="0"/>
                <a:cs typeface="Arial" panose="020B0604020202020204" pitchFamily="34" charset="0"/>
              </a:rPr>
              <a:t>can </a:t>
            </a:r>
            <a:r>
              <a:rPr sz="2000" spc="-20" dirty="0">
                <a:latin typeface="Arial" panose="020B0604020202020204" pitchFamily="34" charset="0"/>
                <a:cs typeface="Arial" panose="020B0604020202020204" pitchFamily="34" charset="0"/>
              </a:rPr>
              <a:t>help  </a:t>
            </a:r>
            <a:r>
              <a:rPr sz="2000" spc="-35" dirty="0">
                <a:latin typeface="Arial" panose="020B0604020202020204" pitchFamily="34" charset="0"/>
                <a:cs typeface="Arial" panose="020B0604020202020204" pitchFamily="34" charset="0"/>
              </a:rPr>
              <a:t>keep </a:t>
            </a:r>
            <a:r>
              <a:rPr sz="2000" spc="-15" dirty="0">
                <a:latin typeface="Arial" panose="020B0604020202020204" pitchFamily="34" charset="0"/>
                <a:cs typeface="Arial" panose="020B0604020202020204" pitchFamily="34" charset="0"/>
              </a:rPr>
              <a:t>distraction at</a:t>
            </a:r>
            <a:r>
              <a:rPr sz="2000" spc="30" dirty="0">
                <a:latin typeface="Arial" panose="020B0604020202020204" pitchFamily="34" charset="0"/>
                <a:cs typeface="Arial" panose="020B0604020202020204" pitchFamily="34" charset="0"/>
              </a:rPr>
              <a:t> </a:t>
            </a:r>
            <a:r>
              <a:rPr sz="2000" spc="-45" dirty="0">
                <a:latin typeface="Arial" panose="020B0604020202020204" pitchFamily="34" charset="0"/>
                <a:cs typeface="Arial" panose="020B0604020202020204" pitchFamily="34" charset="0"/>
              </a:rPr>
              <a:t>bay.</a:t>
            </a:r>
            <a:endParaRPr sz="2000" dirty="0">
              <a:latin typeface="Arial" panose="020B0604020202020204" pitchFamily="34" charset="0"/>
              <a:cs typeface="Arial" panose="020B0604020202020204" pitchFamily="34" charset="0"/>
            </a:endParaRPr>
          </a:p>
          <a:p>
            <a:pPr marL="12700" marR="5080" algn="ctr">
              <a:lnSpc>
                <a:spcPct val="100000"/>
              </a:lnSpc>
              <a:spcBef>
                <a:spcPts val="2485"/>
              </a:spcBef>
            </a:pPr>
            <a:r>
              <a:rPr sz="2000" spc="-25" dirty="0">
                <a:latin typeface="Arial" panose="020B0604020202020204" pitchFamily="34" charset="0"/>
                <a:cs typeface="Arial" panose="020B0604020202020204" pitchFamily="34" charset="0"/>
              </a:rPr>
              <a:t>Studies </a:t>
            </a:r>
            <a:r>
              <a:rPr sz="2000" spc="-10" dirty="0">
                <a:latin typeface="Arial" panose="020B0604020202020204" pitchFamily="34" charset="0"/>
                <a:cs typeface="Arial" panose="020B0604020202020204" pitchFamily="34" charset="0"/>
              </a:rPr>
              <a:t>suggest </a:t>
            </a:r>
            <a:r>
              <a:rPr sz="2000" spc="-25" dirty="0">
                <a:latin typeface="Arial" panose="020B0604020202020204" pitchFamily="34" charset="0"/>
                <a:cs typeface="Arial" panose="020B0604020202020204" pitchFamily="34" charset="0"/>
              </a:rPr>
              <a:t>that  </a:t>
            </a:r>
            <a:r>
              <a:rPr sz="2000" spc="-20" dirty="0">
                <a:latin typeface="Arial" panose="020B0604020202020204" pitchFamily="34" charset="0"/>
                <a:cs typeface="Arial" panose="020B0604020202020204" pitchFamily="34" charset="0"/>
              </a:rPr>
              <a:t>instrumental/unfamiliar  </a:t>
            </a:r>
            <a:r>
              <a:rPr sz="2000" spc="-15" dirty="0">
                <a:latin typeface="Arial" panose="020B0604020202020204" pitchFamily="34" charset="0"/>
                <a:cs typeface="Arial" panose="020B0604020202020204" pitchFamily="34" charset="0"/>
              </a:rPr>
              <a:t>songs may </a:t>
            </a:r>
            <a:r>
              <a:rPr sz="2000" spc="-5" dirty="0">
                <a:latin typeface="Arial" panose="020B0604020202020204" pitchFamily="34" charset="0"/>
                <a:cs typeface="Arial" panose="020B0604020202020204" pitchFamily="34" charset="0"/>
              </a:rPr>
              <a:t>be </a:t>
            </a:r>
            <a:r>
              <a:rPr sz="2000" spc="-15" dirty="0">
                <a:latin typeface="Arial" panose="020B0604020202020204" pitchFamily="34" charset="0"/>
                <a:cs typeface="Arial" panose="020B0604020202020204" pitchFamily="34" charset="0"/>
              </a:rPr>
              <a:t>more  </a:t>
            </a:r>
            <a:r>
              <a:rPr sz="2000" spc="-20" dirty="0">
                <a:latin typeface="Arial" panose="020B0604020202020204" pitchFamily="34" charset="0"/>
                <a:cs typeface="Arial" panose="020B0604020202020204" pitchFamily="34" charset="0"/>
              </a:rPr>
              <a:t>beneficial </a:t>
            </a:r>
            <a:r>
              <a:rPr sz="2000" spc="-30" dirty="0">
                <a:latin typeface="Arial" panose="020B0604020202020204" pitchFamily="34" charset="0"/>
                <a:cs typeface="Arial" panose="020B0604020202020204" pitchFamily="34" charset="0"/>
              </a:rPr>
              <a:t>(and </a:t>
            </a:r>
            <a:r>
              <a:rPr sz="2000" spc="-25" dirty="0">
                <a:latin typeface="Arial" panose="020B0604020202020204" pitchFamily="34" charset="0"/>
                <a:cs typeface="Arial" panose="020B0604020202020204" pitchFamily="34" charset="0"/>
              </a:rPr>
              <a:t>prevent </a:t>
            </a:r>
            <a:r>
              <a:rPr sz="2000" spc="-15" dirty="0">
                <a:latin typeface="Arial" panose="020B0604020202020204" pitchFamily="34" charset="0"/>
                <a:cs typeface="Arial" panose="020B0604020202020204" pitchFamily="34" charset="0"/>
              </a:rPr>
              <a:t>you  from </a:t>
            </a:r>
            <a:r>
              <a:rPr sz="2000" spc="-20" dirty="0">
                <a:latin typeface="Arial" panose="020B0604020202020204" pitchFamily="34" charset="0"/>
                <a:cs typeface="Arial" panose="020B0604020202020204" pitchFamily="34" charset="0"/>
              </a:rPr>
              <a:t>getting </a:t>
            </a:r>
            <a:r>
              <a:rPr sz="2000" spc="-5" dirty="0">
                <a:latin typeface="Arial" panose="020B0604020202020204" pitchFamily="34" charset="0"/>
                <a:cs typeface="Arial" panose="020B0604020202020204" pitchFamily="34" charset="0"/>
              </a:rPr>
              <a:t>carried </a:t>
            </a:r>
            <a:r>
              <a:rPr sz="2000" spc="-10" dirty="0">
                <a:latin typeface="Arial" panose="020B0604020202020204" pitchFamily="34" charset="0"/>
                <a:cs typeface="Arial" panose="020B0604020202020204" pitchFamily="34" charset="0"/>
              </a:rPr>
              <a:t>away </a:t>
            </a:r>
            <a:r>
              <a:rPr sz="2000" spc="-20" dirty="0">
                <a:latin typeface="Arial" panose="020B0604020202020204" pitchFamily="34" charset="0"/>
                <a:cs typeface="Arial" panose="020B0604020202020204" pitchFamily="34" charset="0"/>
              </a:rPr>
              <a:t>lip  </a:t>
            </a:r>
            <a:r>
              <a:rPr sz="2000" spc="-30" dirty="0">
                <a:latin typeface="Arial" panose="020B0604020202020204" pitchFamily="34" charset="0"/>
                <a:cs typeface="Arial" panose="020B0604020202020204" pitchFamily="34" charset="0"/>
              </a:rPr>
              <a:t>synching!)</a:t>
            </a:r>
            <a:endParaRPr sz="2000" dirty="0">
              <a:latin typeface="Arial" panose="020B0604020202020204" pitchFamily="34" charset="0"/>
              <a:cs typeface="Arial" panose="020B0604020202020204" pitchFamily="34" charset="0"/>
            </a:endParaRPr>
          </a:p>
        </p:txBody>
      </p:sp>
      <p:sp>
        <p:nvSpPr>
          <p:cNvPr id="13" name="L-Shape 12"/>
          <p:cNvSpPr/>
          <p:nvPr/>
        </p:nvSpPr>
        <p:spPr>
          <a:xfrm rot="18833106">
            <a:off x="1724744" y="2258696"/>
            <a:ext cx="939870" cy="494774"/>
          </a:xfrm>
          <a:prstGeom prst="corner">
            <a:avLst/>
          </a:prstGeom>
          <a:solidFill>
            <a:srgbClr val="CC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1443481" y="1871904"/>
            <a:ext cx="1477012" cy="1402766"/>
          </a:xfrm>
          <a:prstGeom prst="ellipse">
            <a:avLst/>
          </a:prstGeom>
          <a:noFill/>
          <a:ln w="76200">
            <a:solidFill>
              <a:srgbClr val="CC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4469" y="1657105"/>
            <a:ext cx="1260236" cy="1260236"/>
          </a:xfrm>
          <a:prstGeom prst="rect">
            <a:avLst/>
          </a:prstGeom>
          <a:noFill/>
        </p:spPr>
      </p:pic>
      <p:sp>
        <p:nvSpPr>
          <p:cNvPr id="3" name="Block Arc 2"/>
          <p:cNvSpPr/>
          <p:nvPr/>
        </p:nvSpPr>
        <p:spPr>
          <a:xfrm>
            <a:off x="5884614" y="1923093"/>
            <a:ext cx="1448107" cy="1575239"/>
          </a:xfrm>
          <a:prstGeom prst="blockArc">
            <a:avLst>
              <a:gd name="adj1" fmla="val 10641823"/>
              <a:gd name="adj2" fmla="val 5402"/>
              <a:gd name="adj3" fmla="val 14011"/>
            </a:avLst>
          </a:prstGeom>
          <a:solidFill>
            <a:srgbClr val="CCCCFF"/>
          </a:solidFill>
          <a:ln>
            <a:solidFill>
              <a:srgbClr val="CC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7" name="Flowchart: Delay 16"/>
          <p:cNvSpPr/>
          <p:nvPr/>
        </p:nvSpPr>
        <p:spPr>
          <a:xfrm>
            <a:off x="7124733" y="2708138"/>
            <a:ext cx="451691" cy="542582"/>
          </a:xfrm>
          <a:prstGeom prst="flowChartDelay">
            <a:avLst/>
          </a:prstGeom>
          <a:solidFill>
            <a:srgbClr val="CCCCFF"/>
          </a:solidFill>
          <a:ln>
            <a:solidFill>
              <a:srgbClr val="CC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Flowchart: Delay 17"/>
          <p:cNvSpPr/>
          <p:nvPr/>
        </p:nvSpPr>
        <p:spPr>
          <a:xfrm rot="10800000">
            <a:off x="5690038" y="2710712"/>
            <a:ext cx="389151" cy="542582"/>
          </a:xfrm>
          <a:prstGeom prst="flowChartDelay">
            <a:avLst/>
          </a:prstGeom>
          <a:solidFill>
            <a:srgbClr val="CCCCFF"/>
          </a:solidFill>
          <a:ln>
            <a:solidFill>
              <a:srgbClr val="CC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bject 5"/>
          <p:cNvSpPr txBox="1">
            <a:spLocks/>
          </p:cNvSpPr>
          <p:nvPr/>
        </p:nvSpPr>
        <p:spPr>
          <a:xfrm>
            <a:off x="5483039" y="3322739"/>
            <a:ext cx="2251255" cy="443070"/>
          </a:xfrm>
          <a:prstGeom prst="rect">
            <a:avLst/>
          </a:prstGeom>
          <a:noFill/>
        </p:spPr>
        <p:txBody>
          <a:bodyPr vert="horz" wrap="square" lIns="0" tIns="12065"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algn="ctr">
              <a:lnSpc>
                <a:spcPct val="100000"/>
              </a:lnSpc>
              <a:spcBef>
                <a:spcPts val="95"/>
              </a:spcBef>
            </a:pPr>
            <a:r>
              <a:rPr lang="en-GB" sz="2800" b="1" dirty="0">
                <a:solidFill>
                  <a:sysClr val="windowText" lastClr="000000"/>
                </a:solidFill>
                <a:latin typeface="Arial" panose="020B0604020202020204" pitchFamily="34" charset="0"/>
                <a:cs typeface="Arial" panose="020B0604020202020204" pitchFamily="34" charset="0"/>
              </a:rPr>
              <a:t>MUSIC</a:t>
            </a:r>
          </a:p>
        </p:txBody>
      </p:sp>
    </p:spTree>
    <p:extLst>
      <p:ext uri="{BB962C8B-B14F-4D97-AF65-F5344CB8AC3E}">
        <p14:creationId xmlns:p14="http://schemas.microsoft.com/office/powerpoint/2010/main" val="1623348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24026" y="874057"/>
            <a:ext cx="6668813" cy="911019"/>
          </a:xfrm>
          <a:prstGeom prst="rect">
            <a:avLst/>
          </a:prstGeom>
          <a:noFill/>
        </p:spPr>
        <p:txBody>
          <a:bodyPr wrap="none">
            <a:spAutoFit/>
          </a:bodyPr>
          <a:lstStyle/>
          <a:p>
            <a:pPr>
              <a:lnSpc>
                <a:spcPct val="70000"/>
              </a:lnSpc>
            </a:pPr>
            <a:r>
              <a:rPr lang="en-GB" sz="4400" b="1" cap="all" spc="-100" dirty="0">
                <a:solidFill>
                  <a:srgbClr val="77649E"/>
                </a:solidFill>
                <a:latin typeface="Arial Narrow" panose="020B0606020202030204" pitchFamily="34" charset="0"/>
                <a:cs typeface="Arial" panose="020B0604020202020204" pitchFamily="34" charset="0"/>
              </a:rPr>
              <a:t>Planning your study time</a:t>
            </a:r>
          </a:p>
          <a:p>
            <a:pPr>
              <a:lnSpc>
                <a:spcPct val="70000"/>
              </a:lnSpc>
            </a:pPr>
            <a:r>
              <a:rPr lang="en-GB" sz="3200" b="1" cap="all" spc="-100" dirty="0">
                <a:latin typeface="Arial Narrow" panose="020B0606020202030204" pitchFamily="34" charset="0"/>
                <a:cs typeface="Arial" panose="020B0604020202020204" pitchFamily="34" charset="0"/>
              </a:rPr>
              <a:t>Avoiding distractions</a:t>
            </a:r>
          </a:p>
        </p:txBody>
      </p:sp>
      <p:sp>
        <p:nvSpPr>
          <p:cNvPr id="8" name="object 5"/>
          <p:cNvSpPr txBox="1">
            <a:spLocks/>
          </p:cNvSpPr>
          <p:nvPr/>
        </p:nvSpPr>
        <p:spPr>
          <a:xfrm>
            <a:off x="1105804" y="3377979"/>
            <a:ext cx="2251255" cy="443070"/>
          </a:xfrm>
          <a:prstGeom prst="rect">
            <a:avLst/>
          </a:prstGeom>
          <a:noFill/>
        </p:spPr>
        <p:txBody>
          <a:bodyPr vert="horz" wrap="square" lIns="0" tIns="12065"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algn="ctr">
              <a:lnSpc>
                <a:spcPct val="100000"/>
              </a:lnSpc>
              <a:spcBef>
                <a:spcPts val="95"/>
              </a:spcBef>
            </a:pPr>
            <a:r>
              <a:rPr lang="en-GB" sz="2800" b="1" dirty="0">
                <a:solidFill>
                  <a:sysClr val="windowText" lastClr="000000"/>
                </a:solidFill>
                <a:latin typeface="Arial" panose="020B0604020202020204" pitchFamily="34" charset="0"/>
                <a:cs typeface="Arial" panose="020B0604020202020204" pitchFamily="34" charset="0"/>
              </a:rPr>
              <a:t>BE BRAVE</a:t>
            </a:r>
          </a:p>
        </p:txBody>
      </p:sp>
      <p:sp>
        <p:nvSpPr>
          <p:cNvPr id="9" name="object 6"/>
          <p:cNvSpPr txBox="1"/>
          <p:nvPr/>
        </p:nvSpPr>
        <p:spPr>
          <a:xfrm>
            <a:off x="335210" y="3841729"/>
            <a:ext cx="4106161" cy="2489783"/>
          </a:xfrm>
          <a:prstGeom prst="rect">
            <a:avLst/>
          </a:prstGeom>
        </p:spPr>
        <p:txBody>
          <a:bodyPr vert="horz" wrap="square" lIns="0" tIns="14604" rIns="0" bIns="0" rtlCol="0">
            <a:spAutoFit/>
          </a:bodyPr>
          <a:lstStyle/>
          <a:p>
            <a:pPr marL="267335" marR="259079" algn="ctr">
              <a:lnSpc>
                <a:spcPct val="100000"/>
              </a:lnSpc>
              <a:spcBef>
                <a:spcPts val="2240"/>
              </a:spcBef>
            </a:pPr>
            <a:r>
              <a:rPr lang="en-GB" sz="2000" spc="-65" dirty="0">
                <a:latin typeface="Arial" panose="020B0604020202020204" pitchFamily="34" charset="0"/>
                <a:cs typeface="Arial" panose="020B0604020202020204" pitchFamily="34" charset="0"/>
              </a:rPr>
              <a:t>It’s </a:t>
            </a:r>
            <a:r>
              <a:rPr lang="en-GB" sz="2000" spc="-30" dirty="0">
                <a:latin typeface="Arial" panose="020B0604020202020204" pitchFamily="34" charset="0"/>
                <a:cs typeface="Arial" panose="020B0604020202020204" pitchFamily="34" charset="0"/>
              </a:rPr>
              <a:t>tempting </a:t>
            </a:r>
            <a:r>
              <a:rPr lang="en-GB" sz="2000" spc="-25" dirty="0">
                <a:latin typeface="Arial" panose="020B0604020202020204" pitchFamily="34" charset="0"/>
                <a:cs typeface="Arial" panose="020B0604020202020204" pitchFamily="34" charset="0"/>
              </a:rPr>
              <a:t>to avoid </a:t>
            </a:r>
            <a:r>
              <a:rPr lang="en-GB" sz="2000" spc="-20" dirty="0">
                <a:latin typeface="Arial" panose="020B0604020202020204" pitchFamily="34" charset="0"/>
                <a:cs typeface="Arial" panose="020B0604020202020204" pitchFamily="34" charset="0"/>
              </a:rPr>
              <a:t>your  </a:t>
            </a:r>
            <a:r>
              <a:rPr lang="en-GB" sz="2000" spc="-5" dirty="0">
                <a:latin typeface="Arial" panose="020B0604020202020204" pitchFamily="34" charset="0"/>
                <a:cs typeface="Arial" panose="020B0604020202020204" pitchFamily="34" charset="0"/>
              </a:rPr>
              <a:t>worst </a:t>
            </a:r>
            <a:r>
              <a:rPr lang="en-GB" sz="2000" spc="-10" dirty="0">
                <a:latin typeface="Arial" panose="020B0604020202020204" pitchFamily="34" charset="0"/>
                <a:cs typeface="Arial" panose="020B0604020202020204" pitchFamily="34" charset="0"/>
              </a:rPr>
              <a:t>subjects </a:t>
            </a:r>
            <a:r>
              <a:rPr lang="en-GB" sz="2000" spc="-15" dirty="0">
                <a:latin typeface="Arial" panose="020B0604020202020204" pitchFamily="34" charset="0"/>
                <a:cs typeface="Arial" panose="020B0604020202020204" pitchFamily="34" charset="0"/>
              </a:rPr>
              <a:t>and </a:t>
            </a:r>
            <a:r>
              <a:rPr lang="en-GB" sz="2000" spc="-10" dirty="0">
                <a:latin typeface="Arial" panose="020B0604020202020204" pitchFamily="34" charset="0"/>
                <a:cs typeface="Arial" panose="020B0604020202020204" pitchFamily="34" charset="0"/>
              </a:rPr>
              <a:t>do </a:t>
            </a:r>
            <a:r>
              <a:rPr lang="en-GB" sz="2000" spc="-30" dirty="0">
                <a:latin typeface="Arial" panose="020B0604020202020204" pitchFamily="34" charset="0"/>
                <a:cs typeface="Arial" panose="020B0604020202020204" pitchFamily="34" charset="0"/>
              </a:rPr>
              <a:t>absolutely </a:t>
            </a:r>
            <a:r>
              <a:rPr lang="en-GB" sz="2000" dirty="0">
                <a:latin typeface="Arial" panose="020B0604020202020204" pitchFamily="34" charset="0"/>
                <a:cs typeface="Arial" panose="020B0604020202020204" pitchFamily="34" charset="0"/>
              </a:rPr>
              <a:t>everything  else</a:t>
            </a:r>
            <a:r>
              <a:rPr lang="en-GB" sz="2000" spc="-10" dirty="0">
                <a:latin typeface="Arial" panose="020B0604020202020204" pitchFamily="34" charset="0"/>
                <a:cs typeface="Arial" panose="020B0604020202020204" pitchFamily="34" charset="0"/>
              </a:rPr>
              <a:t> </a:t>
            </a:r>
            <a:r>
              <a:rPr lang="en-GB" sz="2000" dirty="0">
                <a:latin typeface="Arial" panose="020B0604020202020204" pitchFamily="34" charset="0"/>
                <a:cs typeface="Arial" panose="020B0604020202020204" pitchFamily="34" charset="0"/>
              </a:rPr>
              <a:t>first…</a:t>
            </a:r>
          </a:p>
          <a:p>
            <a:pPr marL="12700" marR="5080" algn="ctr">
              <a:lnSpc>
                <a:spcPct val="100000"/>
              </a:lnSpc>
              <a:spcBef>
                <a:spcPts val="2495"/>
              </a:spcBef>
            </a:pPr>
            <a:r>
              <a:rPr lang="en-GB" sz="2000" spc="-55" dirty="0">
                <a:latin typeface="Arial" panose="020B0604020202020204" pitchFamily="34" charset="0"/>
                <a:cs typeface="Arial" panose="020B0604020202020204" pitchFamily="34" charset="0"/>
              </a:rPr>
              <a:t>However, </a:t>
            </a:r>
            <a:r>
              <a:rPr lang="en-GB" sz="2000" spc="-15" dirty="0">
                <a:latin typeface="Arial" panose="020B0604020202020204" pitchFamily="34" charset="0"/>
                <a:cs typeface="Arial" panose="020B0604020202020204" pitchFamily="34" charset="0"/>
              </a:rPr>
              <a:t>if you </a:t>
            </a:r>
            <a:r>
              <a:rPr lang="en-GB" sz="2000" spc="10" dirty="0">
                <a:latin typeface="Arial" panose="020B0604020202020204" pitchFamily="34" charset="0"/>
                <a:cs typeface="Arial" panose="020B0604020202020204" pitchFamily="34" charset="0"/>
              </a:rPr>
              <a:t>start </a:t>
            </a:r>
            <a:r>
              <a:rPr lang="en-GB" sz="2000" spc="-15" dirty="0">
                <a:latin typeface="Arial" panose="020B0604020202020204" pitchFamily="34" charset="0"/>
                <a:cs typeface="Arial" panose="020B0604020202020204" pitchFamily="34" charset="0"/>
              </a:rPr>
              <a:t>with  </a:t>
            </a:r>
            <a:r>
              <a:rPr lang="en-GB" sz="2000" spc="-20" dirty="0">
                <a:latin typeface="Arial" panose="020B0604020202020204" pitchFamily="34" charset="0"/>
                <a:cs typeface="Arial" panose="020B0604020202020204" pitchFamily="34" charset="0"/>
              </a:rPr>
              <a:t>the </a:t>
            </a:r>
            <a:r>
              <a:rPr lang="en-GB" sz="2000" spc="-15" dirty="0">
                <a:latin typeface="Arial" panose="020B0604020202020204" pitchFamily="34" charset="0"/>
                <a:cs typeface="Arial" panose="020B0604020202020204" pitchFamily="34" charset="0"/>
              </a:rPr>
              <a:t>‘hard </a:t>
            </a:r>
            <a:r>
              <a:rPr lang="en-GB" sz="2000" dirty="0">
                <a:latin typeface="Arial" panose="020B0604020202020204" pitchFamily="34" charset="0"/>
                <a:cs typeface="Arial" panose="020B0604020202020204" pitchFamily="34" charset="0"/>
              </a:rPr>
              <a:t>stuff’ </a:t>
            </a:r>
            <a:r>
              <a:rPr lang="en-GB" sz="2000" spc="-15" dirty="0">
                <a:latin typeface="Arial" panose="020B0604020202020204" pitchFamily="34" charset="0"/>
                <a:cs typeface="Arial" panose="020B0604020202020204" pitchFamily="34" charset="0"/>
              </a:rPr>
              <a:t>you </a:t>
            </a:r>
            <a:r>
              <a:rPr lang="en-GB" sz="2000" spc="-5" dirty="0">
                <a:latin typeface="Arial" panose="020B0604020202020204" pitchFamily="34" charset="0"/>
                <a:cs typeface="Arial" panose="020B0604020202020204" pitchFamily="34" charset="0"/>
              </a:rPr>
              <a:t>can relax  </a:t>
            </a:r>
            <a:r>
              <a:rPr lang="en-GB" sz="2000" spc="-15" dirty="0">
                <a:latin typeface="Arial" panose="020B0604020202020204" pitchFamily="34" charset="0"/>
                <a:cs typeface="Arial" panose="020B0604020202020204" pitchFamily="34" charset="0"/>
              </a:rPr>
              <a:t>knowing </a:t>
            </a:r>
            <a:r>
              <a:rPr lang="en-GB" sz="2000" spc="-10" dirty="0">
                <a:latin typeface="Arial" panose="020B0604020202020204" pitchFamily="34" charset="0"/>
                <a:cs typeface="Arial" panose="020B0604020202020204" pitchFamily="34" charset="0"/>
              </a:rPr>
              <a:t>it </a:t>
            </a:r>
            <a:r>
              <a:rPr lang="en-GB" sz="2000" spc="-5" dirty="0">
                <a:latin typeface="Arial" panose="020B0604020202020204" pitchFamily="34" charset="0"/>
                <a:cs typeface="Arial" panose="020B0604020202020204" pitchFamily="34" charset="0"/>
              </a:rPr>
              <a:t>can</a:t>
            </a:r>
            <a:r>
              <a:rPr lang="en-GB" sz="2000" spc="5" dirty="0">
                <a:latin typeface="Arial" panose="020B0604020202020204" pitchFamily="34" charset="0"/>
                <a:cs typeface="Arial" panose="020B0604020202020204" pitchFamily="34" charset="0"/>
              </a:rPr>
              <a:t> </a:t>
            </a:r>
            <a:r>
              <a:rPr lang="en-GB" sz="2000" spc="-30" dirty="0">
                <a:latin typeface="Arial" panose="020B0604020202020204" pitchFamily="34" charset="0"/>
                <a:cs typeface="Arial" panose="020B0604020202020204" pitchFamily="34" charset="0"/>
              </a:rPr>
              <a:t>only</a:t>
            </a:r>
            <a:endParaRPr lang="en-GB" sz="2000" dirty="0">
              <a:latin typeface="Arial" panose="020B0604020202020204" pitchFamily="34" charset="0"/>
              <a:cs typeface="Arial" panose="020B0604020202020204" pitchFamily="34" charset="0"/>
            </a:endParaRPr>
          </a:p>
          <a:p>
            <a:pPr algn="ctr">
              <a:lnSpc>
                <a:spcPct val="100000"/>
              </a:lnSpc>
              <a:spcBef>
                <a:spcPts val="10"/>
              </a:spcBef>
            </a:pPr>
            <a:r>
              <a:rPr lang="en-GB" sz="2000" spc="-15" dirty="0">
                <a:latin typeface="Arial" panose="020B0604020202020204" pitchFamily="34" charset="0"/>
                <a:cs typeface="Arial" panose="020B0604020202020204" pitchFamily="34" charset="0"/>
              </a:rPr>
              <a:t>get</a:t>
            </a:r>
            <a:r>
              <a:rPr lang="en-GB" sz="2000" spc="-5" dirty="0">
                <a:latin typeface="Arial" panose="020B0604020202020204" pitchFamily="34" charset="0"/>
                <a:cs typeface="Arial" panose="020B0604020202020204" pitchFamily="34" charset="0"/>
              </a:rPr>
              <a:t> </a:t>
            </a:r>
            <a:r>
              <a:rPr lang="en-GB" sz="2000" spc="-25" dirty="0">
                <a:latin typeface="Arial" panose="020B0604020202020204" pitchFamily="34" charset="0"/>
                <a:cs typeface="Arial" panose="020B0604020202020204" pitchFamily="34" charset="0"/>
              </a:rPr>
              <a:t>easier!</a:t>
            </a:r>
            <a:endParaRPr lang="en-GB" sz="2000" dirty="0">
              <a:latin typeface="Arial" panose="020B0604020202020204" pitchFamily="34" charset="0"/>
              <a:cs typeface="Arial" panose="020B0604020202020204" pitchFamily="34" charset="0"/>
            </a:endParaRPr>
          </a:p>
        </p:txBody>
      </p:sp>
      <p:sp>
        <p:nvSpPr>
          <p:cNvPr id="10" name="object 7"/>
          <p:cNvSpPr txBox="1"/>
          <p:nvPr/>
        </p:nvSpPr>
        <p:spPr>
          <a:xfrm>
            <a:off x="4669168" y="3841729"/>
            <a:ext cx="3818034" cy="2871940"/>
          </a:xfrm>
          <a:prstGeom prst="rect">
            <a:avLst/>
          </a:prstGeom>
        </p:spPr>
        <p:txBody>
          <a:bodyPr vert="horz" wrap="square" lIns="0" tIns="12065" rIns="0" bIns="0" rtlCol="0">
            <a:spAutoFit/>
          </a:bodyPr>
          <a:lstStyle/>
          <a:p>
            <a:pPr marL="35560" marR="27940" algn="ctr">
              <a:lnSpc>
                <a:spcPct val="100000"/>
              </a:lnSpc>
              <a:spcBef>
                <a:spcPts val="114"/>
              </a:spcBef>
            </a:pPr>
            <a:r>
              <a:rPr lang="en-GB" sz="2000" spc="-15" dirty="0">
                <a:latin typeface="DIN Offc Medium"/>
                <a:cs typeface="DIN Offc Medium"/>
              </a:rPr>
              <a:t>There </a:t>
            </a:r>
            <a:r>
              <a:rPr lang="en-GB" sz="2000" spc="-10" dirty="0">
                <a:latin typeface="DIN Offc Medium"/>
                <a:cs typeface="DIN Offc Medium"/>
              </a:rPr>
              <a:t>is no </a:t>
            </a:r>
            <a:r>
              <a:rPr lang="en-GB" sz="2000" spc="-20" dirty="0">
                <a:latin typeface="DIN Offc Medium"/>
                <a:cs typeface="DIN Offc Medium"/>
              </a:rPr>
              <a:t>point </a:t>
            </a:r>
            <a:r>
              <a:rPr lang="en-GB" sz="2000" dirty="0">
                <a:latin typeface="DIN Offc Medium"/>
                <a:cs typeface="DIN Offc Medium"/>
              </a:rPr>
              <a:t>trying </a:t>
            </a:r>
            <a:r>
              <a:rPr lang="en-GB" sz="2000" spc="-25" dirty="0">
                <a:latin typeface="DIN Offc Medium"/>
                <a:cs typeface="DIN Offc Medium"/>
              </a:rPr>
              <a:t>to  </a:t>
            </a:r>
            <a:r>
              <a:rPr lang="en-GB" sz="2000" spc="-15" dirty="0">
                <a:latin typeface="DIN Offc Medium"/>
                <a:cs typeface="DIN Offc Medium"/>
              </a:rPr>
              <a:t>focus if you are</a:t>
            </a:r>
            <a:r>
              <a:rPr lang="en-GB" sz="2000" dirty="0">
                <a:latin typeface="DIN Offc Medium"/>
                <a:cs typeface="DIN Offc Medium"/>
              </a:rPr>
              <a:t> </a:t>
            </a:r>
            <a:r>
              <a:rPr lang="en-GB" sz="2000" spc="-5" dirty="0">
                <a:latin typeface="DIN Offc Medium"/>
                <a:cs typeface="DIN Offc Medium"/>
              </a:rPr>
              <a:t>hungry!</a:t>
            </a:r>
            <a:endParaRPr lang="en-GB" sz="2000" dirty="0">
              <a:latin typeface="DIN Offc Medium"/>
              <a:cs typeface="DIN Offc Medium"/>
            </a:endParaRPr>
          </a:p>
          <a:p>
            <a:pPr marL="12700" marR="5080" indent="-635" algn="ctr">
              <a:lnSpc>
                <a:spcPct val="100000"/>
              </a:lnSpc>
              <a:spcBef>
                <a:spcPts val="3310"/>
              </a:spcBef>
            </a:pPr>
            <a:r>
              <a:rPr lang="en-GB" sz="2000" spc="-20" dirty="0">
                <a:latin typeface="DIN Offc Medium"/>
                <a:cs typeface="DIN Offc Medium"/>
              </a:rPr>
              <a:t>Keep </a:t>
            </a:r>
            <a:r>
              <a:rPr lang="en-GB" sz="2000" dirty="0">
                <a:latin typeface="DIN Offc Medium"/>
                <a:cs typeface="DIN Offc Medium"/>
              </a:rPr>
              <a:t>a </a:t>
            </a:r>
            <a:r>
              <a:rPr lang="en-GB" sz="2000" spc="-20" dirty="0">
                <a:latin typeface="DIN Offc Medium"/>
                <a:cs typeface="DIN Offc Medium"/>
              </a:rPr>
              <a:t>stock </a:t>
            </a:r>
            <a:r>
              <a:rPr lang="en-GB" sz="2000" spc="-15" dirty="0">
                <a:latin typeface="DIN Offc Medium"/>
                <a:cs typeface="DIN Offc Medium"/>
              </a:rPr>
              <a:t>of </a:t>
            </a:r>
            <a:r>
              <a:rPr lang="en-GB" sz="2000" spc="-30" dirty="0">
                <a:latin typeface="DIN Offc Medium"/>
                <a:cs typeface="DIN Offc Medium"/>
              </a:rPr>
              <a:t>healthy  </a:t>
            </a:r>
            <a:r>
              <a:rPr lang="en-GB" sz="2000" spc="-10" dirty="0">
                <a:latin typeface="DIN Offc Medium"/>
                <a:cs typeface="DIN Offc Medium"/>
              </a:rPr>
              <a:t>snacks </a:t>
            </a:r>
            <a:r>
              <a:rPr lang="en-GB" sz="2000" spc="-15" dirty="0">
                <a:latin typeface="DIN Offc Medium"/>
                <a:cs typeface="DIN Offc Medium"/>
              </a:rPr>
              <a:t>near </a:t>
            </a:r>
            <a:r>
              <a:rPr lang="en-GB" sz="2000" spc="-20" dirty="0">
                <a:latin typeface="DIN Offc Medium"/>
                <a:cs typeface="DIN Offc Medium"/>
              </a:rPr>
              <a:t>your </a:t>
            </a:r>
            <a:r>
              <a:rPr lang="en-GB" sz="2000" spc="-10" dirty="0">
                <a:latin typeface="DIN Offc Medium"/>
                <a:cs typeface="DIN Offc Medium"/>
              </a:rPr>
              <a:t>desk </a:t>
            </a:r>
            <a:r>
              <a:rPr lang="en-GB" sz="2000" dirty="0">
                <a:latin typeface="DIN Offc Medium"/>
                <a:cs typeface="DIN Offc Medium"/>
              </a:rPr>
              <a:t>so  </a:t>
            </a:r>
            <a:r>
              <a:rPr lang="en-GB" sz="2000" spc="-25" dirty="0">
                <a:latin typeface="DIN Offc Medium"/>
                <a:cs typeface="DIN Offc Medium"/>
              </a:rPr>
              <a:t>that </a:t>
            </a:r>
            <a:r>
              <a:rPr lang="en-GB" sz="2000" spc="-15" dirty="0">
                <a:latin typeface="DIN Offc Medium"/>
                <a:cs typeface="DIN Offc Medium"/>
              </a:rPr>
              <a:t>you </a:t>
            </a:r>
            <a:r>
              <a:rPr lang="en-GB" sz="2000" spc="-50" dirty="0">
                <a:latin typeface="DIN Offc Medium"/>
                <a:cs typeface="DIN Offc Medium"/>
              </a:rPr>
              <a:t>don’t </a:t>
            </a:r>
            <a:r>
              <a:rPr lang="en-GB" sz="2000" spc="-20" dirty="0">
                <a:latin typeface="DIN Offc Medium"/>
                <a:cs typeface="DIN Offc Medium"/>
              </a:rPr>
              <a:t>have </a:t>
            </a:r>
            <a:r>
              <a:rPr lang="en-GB" sz="2000" spc="-25" dirty="0">
                <a:latin typeface="DIN Offc Medium"/>
                <a:cs typeface="DIN Offc Medium"/>
              </a:rPr>
              <a:t>to </a:t>
            </a:r>
            <a:r>
              <a:rPr lang="en-GB" sz="2000" spc="-20" dirty="0">
                <a:latin typeface="DIN Offc Medium"/>
                <a:cs typeface="DIN Offc Medium"/>
              </a:rPr>
              <a:t>stop  </a:t>
            </a:r>
            <a:r>
              <a:rPr lang="en-GB" sz="2000" spc="-35" dirty="0">
                <a:latin typeface="DIN Offc Medium"/>
                <a:cs typeface="DIN Offc Medium"/>
              </a:rPr>
              <a:t>‘mid </a:t>
            </a:r>
            <a:r>
              <a:rPr lang="en-GB" sz="2000" dirty="0">
                <a:latin typeface="DIN Offc Medium"/>
                <a:cs typeface="DIN Offc Medium"/>
              </a:rPr>
              <a:t>flow’ </a:t>
            </a:r>
            <a:r>
              <a:rPr lang="en-GB" sz="2000" spc="-25" dirty="0">
                <a:latin typeface="DIN Offc Medium"/>
                <a:cs typeface="DIN Offc Medium"/>
              </a:rPr>
              <a:t>to hunt </a:t>
            </a:r>
            <a:r>
              <a:rPr lang="en-GB" sz="2000" spc="-15" dirty="0">
                <a:latin typeface="DIN Offc Medium"/>
                <a:cs typeface="DIN Offc Medium"/>
              </a:rPr>
              <a:t>for</a:t>
            </a:r>
            <a:r>
              <a:rPr lang="en-GB" sz="2000" spc="35" dirty="0">
                <a:latin typeface="DIN Offc Medium"/>
                <a:cs typeface="DIN Offc Medium"/>
              </a:rPr>
              <a:t> </a:t>
            </a:r>
            <a:r>
              <a:rPr lang="en-GB" sz="2000" dirty="0">
                <a:latin typeface="DIN Offc Medium"/>
                <a:cs typeface="DIN Offc Medium"/>
              </a:rPr>
              <a:t>a Kit</a:t>
            </a:r>
            <a:r>
              <a:rPr lang="en-GB" sz="2000" spc="-5" dirty="0">
                <a:latin typeface="DIN Offc Medium"/>
                <a:cs typeface="DIN Offc Medium"/>
              </a:rPr>
              <a:t> </a:t>
            </a:r>
            <a:r>
              <a:rPr lang="en-GB" sz="2000" spc="-10" dirty="0">
                <a:latin typeface="DIN Offc Medium"/>
                <a:cs typeface="DIN Offc Medium"/>
              </a:rPr>
              <a:t>Kat...</a:t>
            </a:r>
            <a:endParaRPr lang="en-GB" sz="2000" dirty="0">
              <a:latin typeface="DIN Offc Medium"/>
              <a:cs typeface="DIN Offc Medium"/>
            </a:endParaRPr>
          </a:p>
          <a:p>
            <a:pPr marL="151130" marR="142875" algn="ctr">
              <a:lnSpc>
                <a:spcPct val="100000"/>
              </a:lnSpc>
              <a:spcBef>
                <a:spcPts val="2240"/>
              </a:spcBef>
            </a:pPr>
            <a:endParaRPr sz="2000" dirty="0">
              <a:latin typeface="Arial" panose="020B0604020202020204" pitchFamily="34" charset="0"/>
              <a:cs typeface="Arial" panose="020B0604020202020204" pitchFamily="34" charset="0"/>
            </a:endParaRPr>
          </a:p>
        </p:txBody>
      </p:sp>
      <p:sp>
        <p:nvSpPr>
          <p:cNvPr id="20" name="object 5"/>
          <p:cNvSpPr txBox="1">
            <a:spLocks/>
          </p:cNvSpPr>
          <p:nvPr/>
        </p:nvSpPr>
        <p:spPr>
          <a:xfrm>
            <a:off x="5166804" y="3377979"/>
            <a:ext cx="2822762" cy="443070"/>
          </a:xfrm>
          <a:prstGeom prst="rect">
            <a:avLst/>
          </a:prstGeom>
          <a:noFill/>
        </p:spPr>
        <p:txBody>
          <a:bodyPr vert="horz" wrap="square" lIns="0" tIns="12065"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algn="ctr">
              <a:lnSpc>
                <a:spcPct val="100000"/>
              </a:lnSpc>
              <a:spcBef>
                <a:spcPts val="95"/>
              </a:spcBef>
            </a:pPr>
            <a:r>
              <a:rPr lang="en-GB" sz="2800" b="1" dirty="0">
                <a:solidFill>
                  <a:sysClr val="windowText" lastClr="000000"/>
                </a:solidFill>
                <a:latin typeface="Arial" panose="020B0604020202020204" pitchFamily="34" charset="0"/>
                <a:cs typeface="Arial" panose="020B0604020202020204" pitchFamily="34" charset="0"/>
              </a:rPr>
              <a:t>BRING SNACKS</a:t>
            </a:r>
          </a:p>
        </p:txBody>
      </p:sp>
      <p:sp>
        <p:nvSpPr>
          <p:cNvPr id="19" name="object 9"/>
          <p:cNvSpPr/>
          <p:nvPr/>
        </p:nvSpPr>
        <p:spPr>
          <a:xfrm>
            <a:off x="2082188" y="1972020"/>
            <a:ext cx="288871" cy="1214392"/>
          </a:xfrm>
          <a:custGeom>
            <a:avLst/>
            <a:gdLst/>
            <a:ahLst/>
            <a:cxnLst/>
            <a:rect l="l" t="t" r="r" b="b"/>
            <a:pathLst>
              <a:path w="340359" h="1892935">
                <a:moveTo>
                  <a:pt x="340209" y="0"/>
                </a:moveTo>
                <a:lnTo>
                  <a:pt x="0" y="0"/>
                </a:lnTo>
                <a:lnTo>
                  <a:pt x="103661" y="1424626"/>
                </a:lnTo>
                <a:lnTo>
                  <a:pt x="236558" y="1424626"/>
                </a:lnTo>
                <a:lnTo>
                  <a:pt x="340209" y="0"/>
                </a:lnTo>
                <a:close/>
              </a:path>
              <a:path w="340359" h="1892935">
                <a:moveTo>
                  <a:pt x="305655" y="1621311"/>
                </a:moveTo>
                <a:lnTo>
                  <a:pt x="34553" y="1621311"/>
                </a:lnTo>
                <a:lnTo>
                  <a:pt x="34553" y="1892413"/>
                </a:lnTo>
                <a:lnTo>
                  <a:pt x="305655" y="1892413"/>
                </a:lnTo>
                <a:lnTo>
                  <a:pt x="305655" y="1621311"/>
                </a:lnTo>
                <a:close/>
              </a:path>
            </a:pathLst>
          </a:custGeom>
          <a:solidFill>
            <a:srgbClr val="9999FF"/>
          </a:solidFill>
          <a:ln>
            <a:solidFill>
              <a:srgbClr val="CCCC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pic>
        <p:nvPicPr>
          <p:cNvPr id="26" name="Picture 25"/>
          <p:cNvPicPr>
            <a:picLocks noChangeAspect="1"/>
          </p:cNvPicPr>
          <p:nvPr/>
        </p:nvPicPr>
        <p:blipFill rotWithShape="1">
          <a:blip r:embed="rId3" cstate="print">
            <a:extLst>
              <a:ext uri="{28A0092B-C50C-407E-A947-70E740481C1C}">
                <a14:useLocalDpi xmlns:a14="http://schemas.microsoft.com/office/drawing/2010/main" val="0"/>
              </a:ext>
            </a:extLst>
          </a:blip>
          <a:srcRect l="33584" r="38384"/>
          <a:stretch/>
        </p:blipFill>
        <p:spPr>
          <a:xfrm>
            <a:off x="9301025" y="0"/>
            <a:ext cx="2890975" cy="6875169"/>
          </a:xfrm>
          <a:prstGeom prst="rect">
            <a:avLst/>
          </a:prstGeom>
        </p:spPr>
      </p:pic>
      <p:pic>
        <p:nvPicPr>
          <p:cNvPr id="2" name="Picture 1"/>
          <p:cNvPicPr>
            <a:picLocks noChangeAspect="1"/>
          </p:cNvPicPr>
          <p:nvPr/>
        </p:nvPicPr>
        <p:blipFill>
          <a:blip r:embed="rId4">
            <a:duotone>
              <a:prstClr val="black"/>
              <a:schemeClr val="accent5">
                <a:tint val="45000"/>
                <a:satMod val="400000"/>
              </a:schemeClr>
            </a:duotone>
            <a:extLst>
              <a:ext uri="{BEBA8EAE-BF5A-486C-A8C5-ECC9F3942E4B}">
                <a14:imgProps xmlns:a14="http://schemas.microsoft.com/office/drawing/2010/main">
                  <a14:imgLayer r:embed="rId5">
                    <a14:imgEffect>
                      <a14:saturation sat="0"/>
                    </a14:imgEffect>
                    <a14:imgEffect>
                      <a14:brightnessContrast bright="40000" contrast="40000"/>
                    </a14:imgEffect>
                  </a14:imgLayer>
                </a14:imgProps>
              </a:ext>
            </a:extLst>
          </a:blip>
          <a:stretch>
            <a:fillRect/>
          </a:stretch>
        </p:blipFill>
        <p:spPr>
          <a:xfrm>
            <a:off x="5532805" y="1239386"/>
            <a:ext cx="2456761" cy="2220534"/>
          </a:xfrm>
          <a:prstGeom prst="rect">
            <a:avLst/>
          </a:prstGeom>
        </p:spPr>
      </p:pic>
      <p:sp>
        <p:nvSpPr>
          <p:cNvPr id="3" name="Cloud 2"/>
          <p:cNvSpPr/>
          <p:nvPr/>
        </p:nvSpPr>
        <p:spPr>
          <a:xfrm>
            <a:off x="5365214" y="2202787"/>
            <a:ext cx="963828" cy="675467"/>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Cloud 12"/>
          <p:cNvSpPr/>
          <p:nvPr/>
        </p:nvSpPr>
        <p:spPr>
          <a:xfrm>
            <a:off x="5365214" y="2506917"/>
            <a:ext cx="963828" cy="675467"/>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53340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9"/>
                                        </p:tgtEl>
                                      </p:cBhvr>
                                    </p:animEffect>
                                    <p:animScale>
                                      <p:cBhvr>
                                        <p:cTn id="7" dur="250" autoRev="1" fill="hold"/>
                                        <p:tgtEl>
                                          <p:spTgt spid="19"/>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24026" y="874057"/>
            <a:ext cx="5091009" cy="911019"/>
          </a:xfrm>
          <a:prstGeom prst="rect">
            <a:avLst/>
          </a:prstGeom>
        </p:spPr>
        <p:txBody>
          <a:bodyPr wrap="none">
            <a:spAutoFit/>
          </a:bodyPr>
          <a:lstStyle/>
          <a:p>
            <a:pPr>
              <a:lnSpc>
                <a:spcPct val="70000"/>
              </a:lnSpc>
            </a:pPr>
            <a:r>
              <a:rPr lang="en-GB" sz="4400" b="1" cap="all" spc="-100" dirty="0" err="1">
                <a:solidFill>
                  <a:srgbClr val="77649E"/>
                </a:solidFill>
                <a:latin typeface="Arial Narrow" panose="020B0606020202030204" pitchFamily="34" charset="0"/>
                <a:cs typeface="Arial" panose="020B0604020202020204" pitchFamily="34" charset="0"/>
              </a:rPr>
              <a:t>MEmory</a:t>
            </a:r>
            <a:endParaRPr lang="en-GB" sz="4400" b="1" cap="all" spc="-100" dirty="0">
              <a:solidFill>
                <a:srgbClr val="77649E"/>
              </a:solidFill>
              <a:latin typeface="Arial Narrow" panose="020B0606020202030204" pitchFamily="34" charset="0"/>
              <a:cs typeface="Arial" panose="020B0604020202020204" pitchFamily="34" charset="0"/>
            </a:endParaRPr>
          </a:p>
          <a:p>
            <a:pPr>
              <a:lnSpc>
                <a:spcPct val="70000"/>
              </a:lnSpc>
            </a:pPr>
            <a:r>
              <a:rPr lang="en-GB" sz="3200" b="1" cap="all" spc="-100" dirty="0">
                <a:latin typeface="Arial Narrow" panose="020B0606020202030204" pitchFamily="34" charset="0"/>
                <a:cs typeface="Arial" panose="020B0604020202020204" pitchFamily="34" charset="0"/>
              </a:rPr>
              <a:t>How good is your memory?</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42312" r="29019"/>
          <a:stretch/>
        </p:blipFill>
        <p:spPr>
          <a:xfrm>
            <a:off x="9241808" y="-2"/>
            <a:ext cx="2949147" cy="6858001"/>
          </a:xfrm>
          <a:prstGeom prst="rect">
            <a:avLst/>
          </a:prstGeom>
        </p:spPr>
      </p:pic>
      <p:sp>
        <p:nvSpPr>
          <p:cNvPr id="5" name="Rectangle 4"/>
          <p:cNvSpPr/>
          <p:nvPr/>
        </p:nvSpPr>
        <p:spPr>
          <a:xfrm>
            <a:off x="724026" y="1874726"/>
            <a:ext cx="6845174" cy="1453283"/>
          </a:xfrm>
          <a:prstGeom prst="rect">
            <a:avLst/>
          </a:prstGeom>
        </p:spPr>
        <p:txBody>
          <a:bodyPr wrap="square">
            <a:spAutoFit/>
          </a:bodyPr>
          <a:lstStyle/>
          <a:p>
            <a:pPr marL="12700">
              <a:lnSpc>
                <a:spcPts val="5655"/>
              </a:lnSpc>
              <a:spcBef>
                <a:spcPts val="110"/>
              </a:spcBef>
            </a:pPr>
            <a:r>
              <a:rPr lang="en-GB" sz="2800" b="1" dirty="0">
                <a:latin typeface="Arial" panose="020B0604020202020204" pitchFamily="34" charset="0"/>
                <a:cs typeface="Arial" panose="020B0604020202020204" pitchFamily="34" charset="0"/>
              </a:rPr>
              <a:t>You have 60 </a:t>
            </a:r>
            <a:r>
              <a:rPr lang="en-GB" sz="2800" b="1" spc="-10" dirty="0">
                <a:latin typeface="Arial" panose="020B0604020202020204" pitchFamily="34" charset="0"/>
                <a:cs typeface="Arial" panose="020B0604020202020204" pitchFamily="34" charset="0"/>
              </a:rPr>
              <a:t>seconds </a:t>
            </a:r>
            <a:r>
              <a:rPr lang="en-GB" sz="2800" b="1" spc="-15" dirty="0">
                <a:latin typeface="Arial" panose="020B0604020202020204" pitchFamily="34" charset="0"/>
                <a:cs typeface="Arial" panose="020B0604020202020204" pitchFamily="34" charset="0"/>
              </a:rPr>
              <a:t>to</a:t>
            </a:r>
            <a:r>
              <a:rPr lang="en-GB" sz="2800" b="1" spc="-55" dirty="0">
                <a:latin typeface="Arial" panose="020B0604020202020204" pitchFamily="34" charset="0"/>
                <a:cs typeface="Arial" panose="020B0604020202020204" pitchFamily="34" charset="0"/>
              </a:rPr>
              <a:t> </a:t>
            </a:r>
            <a:r>
              <a:rPr lang="en-GB" sz="2800" b="1" spc="-15" dirty="0">
                <a:latin typeface="Arial" panose="020B0604020202020204" pitchFamily="34" charset="0"/>
                <a:cs typeface="Arial" panose="020B0604020202020204" pitchFamily="34" charset="0"/>
              </a:rPr>
              <a:t>remember</a:t>
            </a:r>
            <a:r>
              <a:rPr lang="en-GB" sz="2800" dirty="0">
                <a:latin typeface="Arial" panose="020B0604020202020204" pitchFamily="34" charset="0"/>
                <a:cs typeface="Arial" panose="020B0604020202020204" pitchFamily="34" charset="0"/>
              </a:rPr>
              <a:t> </a:t>
            </a:r>
            <a:r>
              <a:rPr lang="en-GB" sz="2800" b="1" dirty="0">
                <a:latin typeface="Arial" panose="020B0604020202020204" pitchFamily="34" charset="0"/>
                <a:cs typeface="Arial" panose="020B0604020202020204" pitchFamily="34" charset="0"/>
              </a:rPr>
              <a:t>as many shopping</a:t>
            </a:r>
            <a:r>
              <a:rPr lang="en-GB" sz="2800" b="1" spc="-35" dirty="0">
                <a:latin typeface="Arial" panose="020B0604020202020204" pitchFamily="34" charset="0"/>
                <a:cs typeface="Arial" panose="020B0604020202020204" pitchFamily="34" charset="0"/>
              </a:rPr>
              <a:t> </a:t>
            </a:r>
            <a:r>
              <a:rPr lang="en-GB" sz="2800" b="1" spc="-15" dirty="0">
                <a:latin typeface="Arial" panose="020B0604020202020204" pitchFamily="34" charset="0"/>
                <a:cs typeface="Arial" panose="020B0604020202020204" pitchFamily="34" charset="0"/>
              </a:rPr>
              <a:t>list  </a:t>
            </a:r>
            <a:r>
              <a:rPr lang="en-GB" sz="2800" b="1" spc="-5" dirty="0">
                <a:latin typeface="Arial" panose="020B0604020202020204" pitchFamily="34" charset="0"/>
                <a:cs typeface="Arial" panose="020B0604020202020204" pitchFamily="34" charset="0"/>
              </a:rPr>
              <a:t>items </a:t>
            </a:r>
            <a:r>
              <a:rPr lang="en-GB" sz="2800" b="1" dirty="0">
                <a:latin typeface="Arial" panose="020B0604020202020204" pitchFamily="34" charset="0"/>
                <a:cs typeface="Arial" panose="020B0604020202020204" pitchFamily="34" charset="0"/>
              </a:rPr>
              <a:t>as</a:t>
            </a:r>
            <a:r>
              <a:rPr lang="en-GB" sz="2800" b="1" spc="-15" dirty="0">
                <a:latin typeface="Arial" panose="020B0604020202020204" pitchFamily="34" charset="0"/>
                <a:cs typeface="Arial" panose="020B0604020202020204" pitchFamily="34" charset="0"/>
              </a:rPr>
              <a:t> </a:t>
            </a:r>
            <a:r>
              <a:rPr lang="en-GB" sz="2800" b="1" spc="-5" dirty="0">
                <a:latin typeface="Arial" panose="020B0604020202020204" pitchFamily="34" charset="0"/>
                <a:cs typeface="Arial" panose="020B0604020202020204" pitchFamily="34" charset="0"/>
              </a:rPr>
              <a:t>possible</a:t>
            </a:r>
            <a:endParaRPr lang="en-GB" sz="2800" dirty="0">
              <a:latin typeface="Arial" panose="020B0604020202020204" pitchFamily="34" charset="0"/>
              <a:cs typeface="Arial" panose="020B0604020202020204" pitchFamily="34" charset="0"/>
            </a:endParaRPr>
          </a:p>
        </p:txBody>
      </p:sp>
      <p:sp>
        <p:nvSpPr>
          <p:cNvPr id="6" name="object 6"/>
          <p:cNvSpPr/>
          <p:nvPr/>
        </p:nvSpPr>
        <p:spPr>
          <a:xfrm rot="21340761">
            <a:off x="5501164" y="3725333"/>
            <a:ext cx="2904340" cy="2812357"/>
          </a:xfrm>
          <a:custGeom>
            <a:avLst/>
            <a:gdLst/>
            <a:ahLst/>
            <a:cxnLst/>
            <a:rect l="l" t="t" r="r" b="b"/>
            <a:pathLst>
              <a:path w="4298950" h="4292600">
                <a:moveTo>
                  <a:pt x="2235339" y="4279900"/>
                </a:moveTo>
                <a:lnTo>
                  <a:pt x="1756368" y="4279900"/>
                </a:lnTo>
                <a:lnTo>
                  <a:pt x="1803646" y="4292600"/>
                </a:lnTo>
                <a:lnTo>
                  <a:pt x="2188063" y="4292600"/>
                </a:lnTo>
                <a:lnTo>
                  <a:pt x="2235339" y="4279900"/>
                </a:lnTo>
                <a:close/>
              </a:path>
              <a:path w="4298950" h="4292600">
                <a:moveTo>
                  <a:pt x="2328871" y="4267200"/>
                </a:moveTo>
                <a:lnTo>
                  <a:pt x="1662835" y="4267200"/>
                </a:lnTo>
                <a:lnTo>
                  <a:pt x="1709427" y="4279900"/>
                </a:lnTo>
                <a:lnTo>
                  <a:pt x="2282280" y="4279900"/>
                </a:lnTo>
                <a:lnTo>
                  <a:pt x="2328871" y="4267200"/>
                </a:lnTo>
                <a:close/>
              </a:path>
              <a:path w="4298950" h="4292600">
                <a:moveTo>
                  <a:pt x="2308155" y="330200"/>
                </a:moveTo>
                <a:lnTo>
                  <a:pt x="1662835" y="330200"/>
                </a:lnTo>
                <a:lnTo>
                  <a:pt x="1525283" y="368300"/>
                </a:lnTo>
                <a:lnTo>
                  <a:pt x="1480219" y="368300"/>
                </a:lnTo>
                <a:lnTo>
                  <a:pt x="1435568" y="381000"/>
                </a:lnTo>
                <a:lnTo>
                  <a:pt x="1391345" y="406400"/>
                </a:lnTo>
                <a:lnTo>
                  <a:pt x="1261373" y="444500"/>
                </a:lnTo>
                <a:lnTo>
                  <a:pt x="1218991" y="469900"/>
                </a:lnTo>
                <a:lnTo>
                  <a:pt x="1135719" y="495300"/>
                </a:lnTo>
                <a:lnTo>
                  <a:pt x="1054524" y="546100"/>
                </a:lnTo>
                <a:lnTo>
                  <a:pt x="1014737" y="558800"/>
                </a:lnTo>
                <a:lnTo>
                  <a:pt x="936852" y="609600"/>
                </a:lnTo>
                <a:lnTo>
                  <a:pt x="898780" y="635000"/>
                </a:lnTo>
                <a:lnTo>
                  <a:pt x="861305" y="660400"/>
                </a:lnTo>
                <a:lnTo>
                  <a:pt x="824441" y="685800"/>
                </a:lnTo>
                <a:lnTo>
                  <a:pt x="788200" y="711200"/>
                </a:lnTo>
                <a:lnTo>
                  <a:pt x="752596" y="736600"/>
                </a:lnTo>
                <a:lnTo>
                  <a:pt x="717642" y="774700"/>
                </a:lnTo>
                <a:lnTo>
                  <a:pt x="683350" y="800100"/>
                </a:lnTo>
                <a:lnTo>
                  <a:pt x="649735" y="825500"/>
                </a:lnTo>
                <a:lnTo>
                  <a:pt x="616808" y="863600"/>
                </a:lnTo>
                <a:lnTo>
                  <a:pt x="584584" y="889000"/>
                </a:lnTo>
                <a:lnTo>
                  <a:pt x="553074" y="927100"/>
                </a:lnTo>
                <a:lnTo>
                  <a:pt x="522293" y="952500"/>
                </a:lnTo>
                <a:lnTo>
                  <a:pt x="492253" y="990600"/>
                </a:lnTo>
                <a:lnTo>
                  <a:pt x="462968" y="1028700"/>
                </a:lnTo>
                <a:lnTo>
                  <a:pt x="434450" y="1054100"/>
                </a:lnTo>
                <a:lnTo>
                  <a:pt x="406712" y="1092200"/>
                </a:lnTo>
                <a:lnTo>
                  <a:pt x="379768" y="1130300"/>
                </a:lnTo>
                <a:lnTo>
                  <a:pt x="353631" y="1168400"/>
                </a:lnTo>
                <a:lnTo>
                  <a:pt x="328313" y="1206500"/>
                </a:lnTo>
                <a:lnTo>
                  <a:pt x="303828" y="1244600"/>
                </a:lnTo>
                <a:lnTo>
                  <a:pt x="280189" y="1282700"/>
                </a:lnTo>
                <a:lnTo>
                  <a:pt x="257408" y="1320800"/>
                </a:lnTo>
                <a:lnTo>
                  <a:pt x="235500" y="1358900"/>
                </a:lnTo>
                <a:lnTo>
                  <a:pt x="214477" y="1397000"/>
                </a:lnTo>
                <a:lnTo>
                  <a:pt x="194352" y="1447800"/>
                </a:lnTo>
                <a:lnTo>
                  <a:pt x="175138" y="1485900"/>
                </a:lnTo>
                <a:lnTo>
                  <a:pt x="156848" y="1524000"/>
                </a:lnTo>
                <a:lnTo>
                  <a:pt x="139496" y="1574800"/>
                </a:lnTo>
                <a:lnTo>
                  <a:pt x="123094" y="1612900"/>
                </a:lnTo>
                <a:lnTo>
                  <a:pt x="107655" y="1651000"/>
                </a:lnTo>
                <a:lnTo>
                  <a:pt x="93193" y="1701800"/>
                </a:lnTo>
                <a:lnTo>
                  <a:pt x="79721" y="1739900"/>
                </a:lnTo>
                <a:lnTo>
                  <a:pt x="67251" y="1790700"/>
                </a:lnTo>
                <a:lnTo>
                  <a:pt x="55797" y="1828800"/>
                </a:lnTo>
                <a:lnTo>
                  <a:pt x="45372" y="1879600"/>
                </a:lnTo>
                <a:lnTo>
                  <a:pt x="35989" y="1917700"/>
                </a:lnTo>
                <a:lnTo>
                  <a:pt x="27661" y="1968500"/>
                </a:lnTo>
                <a:lnTo>
                  <a:pt x="20400" y="2019300"/>
                </a:lnTo>
                <a:lnTo>
                  <a:pt x="14221" y="2057400"/>
                </a:lnTo>
                <a:lnTo>
                  <a:pt x="9136" y="2108200"/>
                </a:lnTo>
                <a:lnTo>
                  <a:pt x="5159" y="2159000"/>
                </a:lnTo>
                <a:lnTo>
                  <a:pt x="2301" y="2209800"/>
                </a:lnTo>
                <a:lnTo>
                  <a:pt x="577" y="2260600"/>
                </a:lnTo>
                <a:lnTo>
                  <a:pt x="0" y="2298700"/>
                </a:lnTo>
                <a:lnTo>
                  <a:pt x="577" y="2349500"/>
                </a:lnTo>
                <a:lnTo>
                  <a:pt x="2301" y="2400300"/>
                </a:lnTo>
                <a:lnTo>
                  <a:pt x="5159" y="2451100"/>
                </a:lnTo>
                <a:lnTo>
                  <a:pt x="9136" y="2489200"/>
                </a:lnTo>
                <a:lnTo>
                  <a:pt x="14221" y="2540000"/>
                </a:lnTo>
                <a:lnTo>
                  <a:pt x="20400" y="2590800"/>
                </a:lnTo>
                <a:lnTo>
                  <a:pt x="27661" y="2641600"/>
                </a:lnTo>
                <a:lnTo>
                  <a:pt x="35989" y="2679700"/>
                </a:lnTo>
                <a:lnTo>
                  <a:pt x="45372" y="2730500"/>
                </a:lnTo>
                <a:lnTo>
                  <a:pt x="55797" y="2768600"/>
                </a:lnTo>
                <a:lnTo>
                  <a:pt x="67251" y="2819400"/>
                </a:lnTo>
                <a:lnTo>
                  <a:pt x="79721" y="2857500"/>
                </a:lnTo>
                <a:lnTo>
                  <a:pt x="93193" y="2908300"/>
                </a:lnTo>
                <a:lnTo>
                  <a:pt x="107655" y="2946400"/>
                </a:lnTo>
                <a:lnTo>
                  <a:pt x="123094" y="2997200"/>
                </a:lnTo>
                <a:lnTo>
                  <a:pt x="139496" y="3035300"/>
                </a:lnTo>
                <a:lnTo>
                  <a:pt x="156848" y="3086100"/>
                </a:lnTo>
                <a:lnTo>
                  <a:pt x="175138" y="3124200"/>
                </a:lnTo>
                <a:lnTo>
                  <a:pt x="194352" y="3162300"/>
                </a:lnTo>
                <a:lnTo>
                  <a:pt x="214477" y="3200400"/>
                </a:lnTo>
                <a:lnTo>
                  <a:pt x="235500" y="3238500"/>
                </a:lnTo>
                <a:lnTo>
                  <a:pt x="257408" y="3289300"/>
                </a:lnTo>
                <a:lnTo>
                  <a:pt x="280189" y="3327400"/>
                </a:lnTo>
                <a:lnTo>
                  <a:pt x="303828" y="3365500"/>
                </a:lnTo>
                <a:lnTo>
                  <a:pt x="328313" y="3403600"/>
                </a:lnTo>
                <a:lnTo>
                  <a:pt x="353631" y="3441700"/>
                </a:lnTo>
                <a:lnTo>
                  <a:pt x="379768" y="3479800"/>
                </a:lnTo>
                <a:lnTo>
                  <a:pt x="406712" y="3505200"/>
                </a:lnTo>
                <a:lnTo>
                  <a:pt x="434450" y="3543300"/>
                </a:lnTo>
                <a:lnTo>
                  <a:pt x="462968" y="3581400"/>
                </a:lnTo>
                <a:lnTo>
                  <a:pt x="492253" y="3619500"/>
                </a:lnTo>
                <a:lnTo>
                  <a:pt x="522293" y="3644900"/>
                </a:lnTo>
                <a:lnTo>
                  <a:pt x="553074" y="3683000"/>
                </a:lnTo>
                <a:lnTo>
                  <a:pt x="584584" y="3708400"/>
                </a:lnTo>
                <a:lnTo>
                  <a:pt x="616808" y="3746500"/>
                </a:lnTo>
                <a:lnTo>
                  <a:pt x="649735" y="3771900"/>
                </a:lnTo>
                <a:lnTo>
                  <a:pt x="683350" y="3810000"/>
                </a:lnTo>
                <a:lnTo>
                  <a:pt x="717642" y="3835400"/>
                </a:lnTo>
                <a:lnTo>
                  <a:pt x="752596" y="3860800"/>
                </a:lnTo>
                <a:lnTo>
                  <a:pt x="788200" y="3886200"/>
                </a:lnTo>
                <a:lnTo>
                  <a:pt x="824441" y="3924300"/>
                </a:lnTo>
                <a:lnTo>
                  <a:pt x="861305" y="3949700"/>
                </a:lnTo>
                <a:lnTo>
                  <a:pt x="898780" y="3975100"/>
                </a:lnTo>
                <a:lnTo>
                  <a:pt x="936852" y="4000500"/>
                </a:lnTo>
                <a:lnTo>
                  <a:pt x="975509" y="4013200"/>
                </a:lnTo>
                <a:lnTo>
                  <a:pt x="1014737" y="4038600"/>
                </a:lnTo>
                <a:lnTo>
                  <a:pt x="1094856" y="4089400"/>
                </a:lnTo>
                <a:lnTo>
                  <a:pt x="1135719" y="4102100"/>
                </a:lnTo>
                <a:lnTo>
                  <a:pt x="1177102" y="4127500"/>
                </a:lnTo>
                <a:lnTo>
                  <a:pt x="1218991" y="4140200"/>
                </a:lnTo>
                <a:lnTo>
                  <a:pt x="1261373" y="4165600"/>
                </a:lnTo>
                <a:lnTo>
                  <a:pt x="1304235" y="4178300"/>
                </a:lnTo>
                <a:lnTo>
                  <a:pt x="1616605" y="4267200"/>
                </a:lnTo>
                <a:lnTo>
                  <a:pt x="2375099" y="4267200"/>
                </a:lnTo>
                <a:lnTo>
                  <a:pt x="2687456" y="4178300"/>
                </a:lnTo>
                <a:lnTo>
                  <a:pt x="2730315" y="4165600"/>
                </a:lnTo>
                <a:lnTo>
                  <a:pt x="2772694" y="4140200"/>
                </a:lnTo>
                <a:lnTo>
                  <a:pt x="2814580" y="4127500"/>
                </a:lnTo>
                <a:lnTo>
                  <a:pt x="2855961" y="4102100"/>
                </a:lnTo>
                <a:lnTo>
                  <a:pt x="2896822" y="4089400"/>
                </a:lnTo>
                <a:lnTo>
                  <a:pt x="2976934" y="4038600"/>
                </a:lnTo>
                <a:lnTo>
                  <a:pt x="3016159" y="4013200"/>
                </a:lnTo>
                <a:lnTo>
                  <a:pt x="3054813" y="4000500"/>
                </a:lnTo>
                <a:lnTo>
                  <a:pt x="3092882" y="3975100"/>
                </a:lnTo>
                <a:lnTo>
                  <a:pt x="3130354" y="3949700"/>
                </a:lnTo>
                <a:lnTo>
                  <a:pt x="3167215" y="3924300"/>
                </a:lnTo>
                <a:lnTo>
                  <a:pt x="3203452" y="3886200"/>
                </a:lnTo>
                <a:lnTo>
                  <a:pt x="3239053" y="3860800"/>
                </a:lnTo>
                <a:lnTo>
                  <a:pt x="3274004" y="3835400"/>
                </a:lnTo>
                <a:lnTo>
                  <a:pt x="3308292" y="3810000"/>
                </a:lnTo>
                <a:lnTo>
                  <a:pt x="3330700" y="3784600"/>
                </a:lnTo>
                <a:lnTo>
                  <a:pt x="1912329" y="3784600"/>
                </a:lnTo>
                <a:lnTo>
                  <a:pt x="1872229" y="3771900"/>
                </a:lnTo>
                <a:lnTo>
                  <a:pt x="1832371" y="3771900"/>
                </a:lnTo>
                <a:lnTo>
                  <a:pt x="1792636" y="3759200"/>
                </a:lnTo>
                <a:lnTo>
                  <a:pt x="1742063" y="3759200"/>
                </a:lnTo>
                <a:lnTo>
                  <a:pt x="1448913" y="3683000"/>
                </a:lnTo>
                <a:lnTo>
                  <a:pt x="1355878" y="3632200"/>
                </a:lnTo>
                <a:lnTo>
                  <a:pt x="1310382" y="3619500"/>
                </a:lnTo>
                <a:lnTo>
                  <a:pt x="1221591" y="3568700"/>
                </a:lnTo>
                <a:lnTo>
                  <a:pt x="1178360" y="3543300"/>
                </a:lnTo>
                <a:lnTo>
                  <a:pt x="1135948" y="3517900"/>
                </a:lnTo>
                <a:lnTo>
                  <a:pt x="1094386" y="3479800"/>
                </a:lnTo>
                <a:lnTo>
                  <a:pt x="1053706" y="3454400"/>
                </a:lnTo>
                <a:lnTo>
                  <a:pt x="1013941" y="3416300"/>
                </a:lnTo>
                <a:lnTo>
                  <a:pt x="975122" y="3378200"/>
                </a:lnTo>
                <a:lnTo>
                  <a:pt x="1067342" y="3289300"/>
                </a:lnTo>
                <a:lnTo>
                  <a:pt x="877973" y="3289300"/>
                </a:lnTo>
                <a:lnTo>
                  <a:pt x="843592" y="3251200"/>
                </a:lnTo>
                <a:lnTo>
                  <a:pt x="810773" y="3213100"/>
                </a:lnTo>
                <a:lnTo>
                  <a:pt x="779516" y="3162300"/>
                </a:lnTo>
                <a:lnTo>
                  <a:pt x="749823" y="3124200"/>
                </a:lnTo>
                <a:lnTo>
                  <a:pt x="721695" y="3086100"/>
                </a:lnTo>
                <a:lnTo>
                  <a:pt x="695133" y="3035300"/>
                </a:lnTo>
                <a:lnTo>
                  <a:pt x="670138" y="2997200"/>
                </a:lnTo>
                <a:lnTo>
                  <a:pt x="646712" y="2946400"/>
                </a:lnTo>
                <a:lnTo>
                  <a:pt x="624855" y="2908300"/>
                </a:lnTo>
                <a:lnTo>
                  <a:pt x="604569" y="2857500"/>
                </a:lnTo>
                <a:lnTo>
                  <a:pt x="585855" y="2819400"/>
                </a:lnTo>
                <a:lnTo>
                  <a:pt x="568713" y="2768600"/>
                </a:lnTo>
                <a:lnTo>
                  <a:pt x="553146" y="2717800"/>
                </a:lnTo>
                <a:lnTo>
                  <a:pt x="539154" y="2679700"/>
                </a:lnTo>
                <a:lnTo>
                  <a:pt x="526738" y="2628900"/>
                </a:lnTo>
                <a:lnTo>
                  <a:pt x="515899" y="2578100"/>
                </a:lnTo>
                <a:lnTo>
                  <a:pt x="506639" y="2527300"/>
                </a:lnTo>
                <a:lnTo>
                  <a:pt x="498959" y="2489200"/>
                </a:lnTo>
                <a:lnTo>
                  <a:pt x="492860" y="2438400"/>
                </a:lnTo>
                <a:lnTo>
                  <a:pt x="488343" y="2387600"/>
                </a:lnTo>
                <a:lnTo>
                  <a:pt x="485409" y="2336800"/>
                </a:lnTo>
                <a:lnTo>
                  <a:pt x="894087" y="2336800"/>
                </a:lnTo>
                <a:lnTo>
                  <a:pt x="894087" y="2209800"/>
                </a:lnTo>
                <a:lnTo>
                  <a:pt x="514120" y="2209800"/>
                </a:lnTo>
                <a:lnTo>
                  <a:pt x="514120" y="2197100"/>
                </a:lnTo>
                <a:lnTo>
                  <a:pt x="485409" y="2197100"/>
                </a:lnTo>
                <a:lnTo>
                  <a:pt x="488426" y="2146300"/>
                </a:lnTo>
                <a:lnTo>
                  <a:pt x="493010" y="2108200"/>
                </a:lnTo>
                <a:lnTo>
                  <a:pt x="499162" y="2057400"/>
                </a:lnTo>
                <a:lnTo>
                  <a:pt x="506883" y="2006600"/>
                </a:lnTo>
                <a:lnTo>
                  <a:pt x="516173" y="1955800"/>
                </a:lnTo>
                <a:lnTo>
                  <a:pt x="527032" y="1905000"/>
                </a:lnTo>
                <a:lnTo>
                  <a:pt x="539461" y="1866900"/>
                </a:lnTo>
                <a:lnTo>
                  <a:pt x="553461" y="1816100"/>
                </a:lnTo>
                <a:lnTo>
                  <a:pt x="569032" y="1765300"/>
                </a:lnTo>
                <a:lnTo>
                  <a:pt x="586174" y="1714500"/>
                </a:lnTo>
                <a:lnTo>
                  <a:pt x="604889" y="1676400"/>
                </a:lnTo>
                <a:lnTo>
                  <a:pt x="625176" y="1625600"/>
                </a:lnTo>
                <a:lnTo>
                  <a:pt x="647036" y="1587500"/>
                </a:lnTo>
                <a:lnTo>
                  <a:pt x="670470" y="1536700"/>
                </a:lnTo>
                <a:lnTo>
                  <a:pt x="695478" y="1498600"/>
                </a:lnTo>
                <a:lnTo>
                  <a:pt x="722060" y="1447800"/>
                </a:lnTo>
                <a:lnTo>
                  <a:pt x="750218" y="1409700"/>
                </a:lnTo>
                <a:lnTo>
                  <a:pt x="779952" y="1371600"/>
                </a:lnTo>
                <a:lnTo>
                  <a:pt x="811261" y="1333500"/>
                </a:lnTo>
                <a:lnTo>
                  <a:pt x="844148" y="1295400"/>
                </a:lnTo>
                <a:lnTo>
                  <a:pt x="878611" y="1244600"/>
                </a:lnTo>
                <a:lnTo>
                  <a:pt x="1063776" y="1244600"/>
                </a:lnTo>
                <a:lnTo>
                  <a:pt x="975760" y="1155700"/>
                </a:lnTo>
                <a:lnTo>
                  <a:pt x="1013632" y="1117600"/>
                </a:lnTo>
                <a:lnTo>
                  <a:pt x="1052438" y="1092200"/>
                </a:lnTo>
                <a:lnTo>
                  <a:pt x="1092146" y="1054100"/>
                </a:lnTo>
                <a:lnTo>
                  <a:pt x="1132724" y="1028700"/>
                </a:lnTo>
                <a:lnTo>
                  <a:pt x="1174140" y="1003300"/>
                </a:lnTo>
                <a:lnTo>
                  <a:pt x="1216361" y="977900"/>
                </a:lnTo>
                <a:lnTo>
                  <a:pt x="1259357" y="952500"/>
                </a:lnTo>
                <a:lnTo>
                  <a:pt x="1347544" y="901700"/>
                </a:lnTo>
                <a:lnTo>
                  <a:pt x="1392671" y="889000"/>
                </a:lnTo>
                <a:lnTo>
                  <a:pt x="1438444" y="863600"/>
                </a:lnTo>
                <a:lnTo>
                  <a:pt x="1484832" y="850900"/>
                </a:lnTo>
                <a:lnTo>
                  <a:pt x="1531802" y="825500"/>
                </a:lnTo>
                <a:lnTo>
                  <a:pt x="1675889" y="787400"/>
                </a:lnTo>
                <a:lnTo>
                  <a:pt x="1724870" y="787400"/>
                </a:lnTo>
                <a:lnTo>
                  <a:pt x="1824070" y="762000"/>
                </a:lnTo>
                <a:lnTo>
                  <a:pt x="3255895" y="762000"/>
                </a:lnTo>
                <a:lnTo>
                  <a:pt x="3217341" y="723900"/>
                </a:lnTo>
                <a:lnTo>
                  <a:pt x="3178024" y="698500"/>
                </a:lnTo>
                <a:lnTo>
                  <a:pt x="3137959" y="673100"/>
                </a:lnTo>
                <a:lnTo>
                  <a:pt x="3097164" y="635000"/>
                </a:lnTo>
                <a:lnTo>
                  <a:pt x="3055656" y="609600"/>
                </a:lnTo>
                <a:lnTo>
                  <a:pt x="2970566" y="558800"/>
                </a:lnTo>
                <a:lnTo>
                  <a:pt x="2927018" y="533400"/>
                </a:lnTo>
                <a:lnTo>
                  <a:pt x="2882823" y="520700"/>
                </a:lnTo>
                <a:lnTo>
                  <a:pt x="2792562" y="469900"/>
                </a:lnTo>
                <a:lnTo>
                  <a:pt x="2746528" y="457200"/>
                </a:lnTo>
                <a:lnTo>
                  <a:pt x="2699915" y="431800"/>
                </a:lnTo>
                <a:lnTo>
                  <a:pt x="2556765" y="393700"/>
                </a:lnTo>
                <a:lnTo>
                  <a:pt x="2508001" y="368300"/>
                </a:lnTo>
                <a:lnTo>
                  <a:pt x="2458742" y="355600"/>
                </a:lnTo>
                <a:lnTo>
                  <a:pt x="2409003" y="355600"/>
                </a:lnTo>
                <a:lnTo>
                  <a:pt x="2308155" y="330200"/>
                </a:lnTo>
                <a:close/>
              </a:path>
              <a:path w="4298950" h="4292600">
                <a:moveTo>
                  <a:pt x="2061895" y="3378200"/>
                </a:moveTo>
                <a:lnTo>
                  <a:pt x="1952788" y="3378200"/>
                </a:lnTo>
                <a:lnTo>
                  <a:pt x="1952788" y="3784600"/>
                </a:lnTo>
                <a:lnTo>
                  <a:pt x="2090449" y="3784600"/>
                </a:lnTo>
                <a:lnTo>
                  <a:pt x="2090449" y="3771900"/>
                </a:lnTo>
                <a:lnTo>
                  <a:pt x="2061895" y="3771900"/>
                </a:lnTo>
                <a:lnTo>
                  <a:pt x="2061895" y="3378200"/>
                </a:lnTo>
                <a:close/>
              </a:path>
              <a:path w="4298950" h="4292600">
                <a:moveTo>
                  <a:pt x="2835704" y="3009900"/>
                </a:moveTo>
                <a:lnTo>
                  <a:pt x="2750366" y="3098800"/>
                </a:lnTo>
                <a:lnTo>
                  <a:pt x="3039561" y="3390900"/>
                </a:lnTo>
                <a:lnTo>
                  <a:pt x="3001611" y="3416300"/>
                </a:lnTo>
                <a:lnTo>
                  <a:pt x="2962749" y="3454400"/>
                </a:lnTo>
                <a:lnTo>
                  <a:pt x="2923007" y="3479800"/>
                </a:lnTo>
                <a:lnTo>
                  <a:pt x="2882413" y="3517900"/>
                </a:lnTo>
                <a:lnTo>
                  <a:pt x="2840997" y="3543300"/>
                </a:lnTo>
                <a:lnTo>
                  <a:pt x="2798787" y="3568700"/>
                </a:lnTo>
                <a:lnTo>
                  <a:pt x="2755814" y="3594100"/>
                </a:lnTo>
                <a:lnTo>
                  <a:pt x="2667694" y="3644900"/>
                </a:lnTo>
                <a:lnTo>
                  <a:pt x="2622606" y="3657600"/>
                </a:lnTo>
                <a:lnTo>
                  <a:pt x="2576872" y="3683000"/>
                </a:lnTo>
                <a:lnTo>
                  <a:pt x="2530521" y="3695700"/>
                </a:lnTo>
                <a:lnTo>
                  <a:pt x="2241106" y="3771900"/>
                </a:lnTo>
                <a:lnTo>
                  <a:pt x="2141030" y="3771900"/>
                </a:lnTo>
                <a:lnTo>
                  <a:pt x="2090449" y="3784600"/>
                </a:lnTo>
                <a:lnTo>
                  <a:pt x="3330700" y="3784600"/>
                </a:lnTo>
                <a:lnTo>
                  <a:pt x="3341904" y="3771900"/>
                </a:lnTo>
                <a:lnTo>
                  <a:pt x="3374827" y="3746500"/>
                </a:lnTo>
                <a:lnTo>
                  <a:pt x="3407048" y="3708400"/>
                </a:lnTo>
                <a:lnTo>
                  <a:pt x="3438553" y="3683000"/>
                </a:lnTo>
                <a:lnTo>
                  <a:pt x="3469331" y="3644900"/>
                </a:lnTo>
                <a:lnTo>
                  <a:pt x="3499368" y="3619500"/>
                </a:lnTo>
                <a:lnTo>
                  <a:pt x="3528650" y="3581400"/>
                </a:lnTo>
                <a:lnTo>
                  <a:pt x="3557164" y="3543300"/>
                </a:lnTo>
                <a:lnTo>
                  <a:pt x="3584899" y="3505200"/>
                </a:lnTo>
                <a:lnTo>
                  <a:pt x="3611839" y="3479800"/>
                </a:lnTo>
                <a:lnTo>
                  <a:pt x="3637973" y="3441700"/>
                </a:lnTo>
                <a:lnTo>
                  <a:pt x="3663288" y="3403600"/>
                </a:lnTo>
                <a:lnTo>
                  <a:pt x="3687770" y="3365500"/>
                </a:lnTo>
                <a:lnTo>
                  <a:pt x="3711406" y="3327400"/>
                </a:lnTo>
                <a:lnTo>
                  <a:pt x="3734183" y="3289300"/>
                </a:lnTo>
                <a:lnTo>
                  <a:pt x="3107989" y="3289300"/>
                </a:lnTo>
                <a:lnTo>
                  <a:pt x="2835704" y="3009900"/>
                </a:lnTo>
                <a:close/>
              </a:path>
              <a:path w="4298950" h="4292600">
                <a:moveTo>
                  <a:pt x="896632" y="3276600"/>
                </a:moveTo>
                <a:lnTo>
                  <a:pt x="891051" y="3276600"/>
                </a:lnTo>
                <a:lnTo>
                  <a:pt x="877973" y="3289300"/>
                </a:lnTo>
                <a:lnTo>
                  <a:pt x="900946" y="3289300"/>
                </a:lnTo>
                <a:lnTo>
                  <a:pt x="896632" y="3276600"/>
                </a:lnTo>
                <a:close/>
              </a:path>
              <a:path w="4298950" h="4292600">
                <a:moveTo>
                  <a:pt x="1183922" y="3009900"/>
                </a:moveTo>
                <a:lnTo>
                  <a:pt x="906684" y="3289300"/>
                </a:lnTo>
                <a:lnTo>
                  <a:pt x="1067342" y="3289300"/>
                </a:lnTo>
                <a:lnTo>
                  <a:pt x="1264956" y="3098800"/>
                </a:lnTo>
                <a:lnTo>
                  <a:pt x="1183922" y="3009900"/>
                </a:lnTo>
                <a:close/>
              </a:path>
              <a:path w="4298950" h="4292600">
                <a:moveTo>
                  <a:pt x="3118679" y="3276600"/>
                </a:moveTo>
                <a:lnTo>
                  <a:pt x="3111821" y="3276600"/>
                </a:lnTo>
                <a:lnTo>
                  <a:pt x="3107989" y="3289300"/>
                </a:lnTo>
                <a:lnTo>
                  <a:pt x="3136710" y="3289300"/>
                </a:lnTo>
                <a:lnTo>
                  <a:pt x="3118679" y="3276600"/>
                </a:lnTo>
                <a:close/>
              </a:path>
              <a:path w="4298950" h="4292600">
                <a:moveTo>
                  <a:pt x="3686101" y="1244600"/>
                </a:moveTo>
                <a:lnTo>
                  <a:pt x="3107989" y="1244600"/>
                </a:lnTo>
                <a:lnTo>
                  <a:pt x="3113737" y="1257300"/>
                </a:lnTo>
                <a:lnTo>
                  <a:pt x="3136710" y="1257300"/>
                </a:lnTo>
                <a:lnTo>
                  <a:pt x="3170198" y="1295400"/>
                </a:lnTo>
                <a:lnTo>
                  <a:pt x="3202291" y="1333500"/>
                </a:lnTo>
                <a:lnTo>
                  <a:pt x="3232974" y="1371600"/>
                </a:lnTo>
                <a:lnTo>
                  <a:pt x="3262235" y="1409700"/>
                </a:lnTo>
                <a:lnTo>
                  <a:pt x="3290061" y="1460500"/>
                </a:lnTo>
                <a:lnTo>
                  <a:pt x="3316439" y="1498600"/>
                </a:lnTo>
                <a:lnTo>
                  <a:pt x="3341354" y="1536700"/>
                </a:lnTo>
                <a:lnTo>
                  <a:pt x="3364795" y="1587500"/>
                </a:lnTo>
                <a:lnTo>
                  <a:pt x="3386747" y="1625600"/>
                </a:lnTo>
                <a:lnTo>
                  <a:pt x="3407198" y="1676400"/>
                </a:lnTo>
                <a:lnTo>
                  <a:pt x="3426134" y="1714500"/>
                </a:lnTo>
                <a:lnTo>
                  <a:pt x="3443542" y="1765300"/>
                </a:lnTo>
                <a:lnTo>
                  <a:pt x="3459409" y="1816100"/>
                </a:lnTo>
                <a:lnTo>
                  <a:pt x="3473722" y="1854200"/>
                </a:lnTo>
                <a:lnTo>
                  <a:pt x="3486466" y="1905000"/>
                </a:lnTo>
                <a:lnTo>
                  <a:pt x="3497630" y="1955800"/>
                </a:lnTo>
                <a:lnTo>
                  <a:pt x="3507200" y="2006600"/>
                </a:lnTo>
                <a:lnTo>
                  <a:pt x="3515163" y="2057400"/>
                </a:lnTo>
                <a:lnTo>
                  <a:pt x="3521505" y="2108200"/>
                </a:lnTo>
                <a:lnTo>
                  <a:pt x="3526213" y="2159000"/>
                </a:lnTo>
                <a:lnTo>
                  <a:pt x="3529274" y="2209800"/>
                </a:lnTo>
                <a:lnTo>
                  <a:pt x="3120439" y="2209800"/>
                </a:lnTo>
                <a:lnTo>
                  <a:pt x="3120439" y="2336800"/>
                </a:lnTo>
                <a:lnTo>
                  <a:pt x="3529913" y="2336800"/>
                </a:lnTo>
                <a:lnTo>
                  <a:pt x="3526765" y="2387600"/>
                </a:lnTo>
                <a:lnTo>
                  <a:pt x="3521978" y="2438400"/>
                </a:lnTo>
                <a:lnTo>
                  <a:pt x="3515565" y="2489200"/>
                </a:lnTo>
                <a:lnTo>
                  <a:pt x="3507539" y="2540000"/>
                </a:lnTo>
                <a:lnTo>
                  <a:pt x="3497913" y="2590800"/>
                </a:lnTo>
                <a:lnTo>
                  <a:pt x="3486699" y="2641600"/>
                </a:lnTo>
                <a:lnTo>
                  <a:pt x="3473911" y="2692400"/>
                </a:lnTo>
                <a:lnTo>
                  <a:pt x="3459561" y="2730500"/>
                </a:lnTo>
                <a:lnTo>
                  <a:pt x="3443661" y="2781300"/>
                </a:lnTo>
                <a:lnTo>
                  <a:pt x="3426226" y="2832100"/>
                </a:lnTo>
                <a:lnTo>
                  <a:pt x="3407267" y="2870200"/>
                </a:lnTo>
                <a:lnTo>
                  <a:pt x="3386798" y="2921000"/>
                </a:lnTo>
                <a:lnTo>
                  <a:pt x="3364830" y="2959100"/>
                </a:lnTo>
                <a:lnTo>
                  <a:pt x="3341378" y="3009900"/>
                </a:lnTo>
                <a:lnTo>
                  <a:pt x="3316454" y="3048000"/>
                </a:lnTo>
                <a:lnTo>
                  <a:pt x="3290070" y="3098800"/>
                </a:lnTo>
                <a:lnTo>
                  <a:pt x="3262240" y="3136900"/>
                </a:lnTo>
                <a:lnTo>
                  <a:pt x="3232976" y="3175000"/>
                </a:lnTo>
                <a:lnTo>
                  <a:pt x="3202291" y="3213100"/>
                </a:lnTo>
                <a:lnTo>
                  <a:pt x="3170198" y="3251200"/>
                </a:lnTo>
                <a:lnTo>
                  <a:pt x="3136710" y="3289300"/>
                </a:lnTo>
                <a:lnTo>
                  <a:pt x="3734183" y="3289300"/>
                </a:lnTo>
                <a:lnTo>
                  <a:pt x="3756088" y="3238500"/>
                </a:lnTo>
                <a:lnTo>
                  <a:pt x="3777109" y="3200400"/>
                </a:lnTo>
                <a:lnTo>
                  <a:pt x="3797231" y="3162300"/>
                </a:lnTo>
                <a:lnTo>
                  <a:pt x="3816442" y="3124200"/>
                </a:lnTo>
                <a:lnTo>
                  <a:pt x="3834729" y="3086100"/>
                </a:lnTo>
                <a:lnTo>
                  <a:pt x="3852079" y="3035300"/>
                </a:lnTo>
                <a:lnTo>
                  <a:pt x="3868479" y="2997200"/>
                </a:lnTo>
                <a:lnTo>
                  <a:pt x="3883915" y="2946400"/>
                </a:lnTo>
                <a:lnTo>
                  <a:pt x="3898375" y="2908300"/>
                </a:lnTo>
                <a:lnTo>
                  <a:pt x="3911845" y="2857500"/>
                </a:lnTo>
                <a:lnTo>
                  <a:pt x="3924313" y="2819400"/>
                </a:lnTo>
                <a:lnTo>
                  <a:pt x="3935765" y="2768600"/>
                </a:lnTo>
                <a:lnTo>
                  <a:pt x="3946188" y="2730500"/>
                </a:lnTo>
                <a:lnTo>
                  <a:pt x="3955570" y="2679700"/>
                </a:lnTo>
                <a:lnTo>
                  <a:pt x="3963897" y="2641600"/>
                </a:lnTo>
                <a:lnTo>
                  <a:pt x="3971156" y="2590800"/>
                </a:lnTo>
                <a:lnTo>
                  <a:pt x="3977334" y="2540000"/>
                </a:lnTo>
                <a:lnTo>
                  <a:pt x="3982418" y="2489200"/>
                </a:lnTo>
                <a:lnTo>
                  <a:pt x="3986395" y="2451100"/>
                </a:lnTo>
                <a:lnTo>
                  <a:pt x="3989252" y="2400300"/>
                </a:lnTo>
                <a:lnTo>
                  <a:pt x="3990976" y="2349500"/>
                </a:lnTo>
                <a:lnTo>
                  <a:pt x="3991553" y="2298700"/>
                </a:lnTo>
                <a:lnTo>
                  <a:pt x="3990860" y="2247900"/>
                </a:lnTo>
                <a:lnTo>
                  <a:pt x="3988794" y="2197100"/>
                </a:lnTo>
                <a:lnTo>
                  <a:pt x="3985370" y="2146300"/>
                </a:lnTo>
                <a:lnTo>
                  <a:pt x="3980608" y="2095500"/>
                </a:lnTo>
                <a:lnTo>
                  <a:pt x="3974525" y="2044700"/>
                </a:lnTo>
                <a:lnTo>
                  <a:pt x="3967139" y="1993900"/>
                </a:lnTo>
                <a:lnTo>
                  <a:pt x="3958466" y="1943100"/>
                </a:lnTo>
                <a:lnTo>
                  <a:pt x="3948526" y="1892300"/>
                </a:lnTo>
                <a:lnTo>
                  <a:pt x="3937335" y="1841500"/>
                </a:lnTo>
                <a:lnTo>
                  <a:pt x="3924912" y="1790700"/>
                </a:lnTo>
                <a:lnTo>
                  <a:pt x="3911273" y="1739900"/>
                </a:lnTo>
                <a:lnTo>
                  <a:pt x="3896437" y="1689100"/>
                </a:lnTo>
                <a:lnTo>
                  <a:pt x="3880421" y="1651000"/>
                </a:lnTo>
                <a:lnTo>
                  <a:pt x="3863243" y="1600200"/>
                </a:lnTo>
                <a:lnTo>
                  <a:pt x="3844921" y="1549400"/>
                </a:lnTo>
                <a:lnTo>
                  <a:pt x="3825471" y="1511300"/>
                </a:lnTo>
                <a:lnTo>
                  <a:pt x="3804913" y="1460500"/>
                </a:lnTo>
                <a:lnTo>
                  <a:pt x="3783263" y="1422400"/>
                </a:lnTo>
                <a:lnTo>
                  <a:pt x="3760539" y="1371600"/>
                </a:lnTo>
                <a:lnTo>
                  <a:pt x="3736759" y="1333500"/>
                </a:lnTo>
                <a:lnTo>
                  <a:pt x="3711940" y="1282700"/>
                </a:lnTo>
                <a:lnTo>
                  <a:pt x="3686101" y="1244600"/>
                </a:lnTo>
                <a:close/>
              </a:path>
              <a:path w="4298950" h="4292600">
                <a:moveTo>
                  <a:pt x="1076350" y="1257300"/>
                </a:moveTo>
                <a:lnTo>
                  <a:pt x="907323" y="1257300"/>
                </a:lnTo>
                <a:lnTo>
                  <a:pt x="1179618" y="1524000"/>
                </a:lnTo>
                <a:lnTo>
                  <a:pt x="1264956" y="1447800"/>
                </a:lnTo>
                <a:lnTo>
                  <a:pt x="1076350" y="1257300"/>
                </a:lnTo>
                <a:close/>
              </a:path>
              <a:path w="4298950" h="4292600">
                <a:moveTo>
                  <a:pt x="3255895" y="762000"/>
                </a:moveTo>
                <a:lnTo>
                  <a:pt x="2142689" y="762000"/>
                </a:lnTo>
                <a:lnTo>
                  <a:pt x="2182577" y="774700"/>
                </a:lnTo>
                <a:lnTo>
                  <a:pt x="2222047" y="774700"/>
                </a:lnTo>
                <a:lnTo>
                  <a:pt x="2322921" y="800100"/>
                </a:lnTo>
                <a:lnTo>
                  <a:pt x="2372641" y="800100"/>
                </a:lnTo>
                <a:lnTo>
                  <a:pt x="2470498" y="825500"/>
                </a:lnTo>
                <a:lnTo>
                  <a:pt x="2518574" y="850900"/>
                </a:lnTo>
                <a:lnTo>
                  <a:pt x="2566044" y="863600"/>
                </a:lnTo>
                <a:lnTo>
                  <a:pt x="2612876" y="889000"/>
                </a:lnTo>
                <a:lnTo>
                  <a:pt x="2659040" y="901700"/>
                </a:lnTo>
                <a:lnTo>
                  <a:pt x="2704508" y="927100"/>
                </a:lnTo>
                <a:lnTo>
                  <a:pt x="2793231" y="977900"/>
                </a:lnTo>
                <a:lnTo>
                  <a:pt x="2836428" y="1003300"/>
                </a:lnTo>
                <a:lnTo>
                  <a:pt x="2878808" y="1028700"/>
                </a:lnTo>
                <a:lnTo>
                  <a:pt x="2920341" y="1054100"/>
                </a:lnTo>
                <a:lnTo>
                  <a:pt x="2960997" y="1092200"/>
                </a:lnTo>
                <a:lnTo>
                  <a:pt x="3000748" y="1130300"/>
                </a:lnTo>
                <a:lnTo>
                  <a:pt x="3039561" y="1155700"/>
                </a:lnTo>
                <a:lnTo>
                  <a:pt x="2750366" y="1447800"/>
                </a:lnTo>
                <a:lnTo>
                  <a:pt x="2830761" y="1524000"/>
                </a:lnTo>
                <a:lnTo>
                  <a:pt x="3107989" y="1244600"/>
                </a:lnTo>
                <a:lnTo>
                  <a:pt x="3686101" y="1244600"/>
                </a:lnTo>
                <a:lnTo>
                  <a:pt x="3659258" y="1206500"/>
                </a:lnTo>
                <a:lnTo>
                  <a:pt x="3631430" y="1155700"/>
                </a:lnTo>
                <a:lnTo>
                  <a:pt x="3602634" y="1117600"/>
                </a:lnTo>
                <a:lnTo>
                  <a:pt x="3572888" y="1079500"/>
                </a:lnTo>
                <a:lnTo>
                  <a:pt x="3542209" y="1041400"/>
                </a:lnTo>
                <a:lnTo>
                  <a:pt x="3510615" y="1003300"/>
                </a:lnTo>
                <a:lnTo>
                  <a:pt x="3593398" y="927100"/>
                </a:lnTo>
                <a:lnTo>
                  <a:pt x="4276883" y="927100"/>
                </a:lnTo>
                <a:lnTo>
                  <a:pt x="4216669" y="787400"/>
                </a:lnTo>
                <a:lnTo>
                  <a:pt x="3293669" y="787400"/>
                </a:lnTo>
                <a:lnTo>
                  <a:pt x="3255895" y="762000"/>
                </a:lnTo>
                <a:close/>
              </a:path>
              <a:path w="4298950" h="4292600">
                <a:moveTo>
                  <a:pt x="4276883" y="927100"/>
                </a:moveTo>
                <a:lnTo>
                  <a:pt x="3593398" y="927100"/>
                </a:lnTo>
                <a:lnTo>
                  <a:pt x="3972884" y="1308100"/>
                </a:lnTo>
                <a:lnTo>
                  <a:pt x="4298780" y="977900"/>
                </a:lnTo>
                <a:lnTo>
                  <a:pt x="4276883" y="927100"/>
                </a:lnTo>
                <a:close/>
              </a:path>
              <a:path w="4298950" h="4292600">
                <a:moveTo>
                  <a:pt x="1063776" y="1244600"/>
                </a:moveTo>
                <a:lnTo>
                  <a:pt x="878611" y="1244600"/>
                </a:lnTo>
                <a:lnTo>
                  <a:pt x="896004" y="1270000"/>
                </a:lnTo>
                <a:lnTo>
                  <a:pt x="899826" y="1270000"/>
                </a:lnTo>
                <a:lnTo>
                  <a:pt x="902862" y="1257300"/>
                </a:lnTo>
                <a:lnTo>
                  <a:pt x="1076350" y="1257300"/>
                </a:lnTo>
                <a:lnTo>
                  <a:pt x="1063776" y="1244600"/>
                </a:lnTo>
                <a:close/>
              </a:path>
              <a:path w="4298950" h="4292600">
                <a:moveTo>
                  <a:pt x="3136710" y="1257300"/>
                </a:moveTo>
                <a:lnTo>
                  <a:pt x="3118041" y="1257300"/>
                </a:lnTo>
                <a:lnTo>
                  <a:pt x="3122993" y="1270000"/>
                </a:lnTo>
                <a:lnTo>
                  <a:pt x="3136710" y="1257300"/>
                </a:lnTo>
                <a:close/>
              </a:path>
              <a:path w="4298950" h="4292600">
                <a:moveTo>
                  <a:pt x="2061895" y="762000"/>
                </a:moveTo>
                <a:lnTo>
                  <a:pt x="1952788" y="762000"/>
                </a:lnTo>
                <a:lnTo>
                  <a:pt x="1952788" y="1168400"/>
                </a:lnTo>
                <a:lnTo>
                  <a:pt x="2061895" y="1168400"/>
                </a:lnTo>
                <a:lnTo>
                  <a:pt x="2061895" y="762000"/>
                </a:lnTo>
                <a:close/>
              </a:path>
              <a:path w="4298950" h="4292600">
                <a:moveTo>
                  <a:pt x="3321741" y="0"/>
                </a:moveTo>
                <a:lnTo>
                  <a:pt x="2995856" y="330200"/>
                </a:lnTo>
                <a:lnTo>
                  <a:pt x="3375980" y="711200"/>
                </a:lnTo>
                <a:lnTo>
                  <a:pt x="3293669" y="787400"/>
                </a:lnTo>
                <a:lnTo>
                  <a:pt x="4216669" y="787400"/>
                </a:lnTo>
                <a:lnTo>
                  <a:pt x="4161929" y="660400"/>
                </a:lnTo>
                <a:lnTo>
                  <a:pt x="4014537" y="444500"/>
                </a:lnTo>
                <a:lnTo>
                  <a:pt x="3765007" y="266700"/>
                </a:lnTo>
                <a:lnTo>
                  <a:pt x="3321741" y="0"/>
                </a:lnTo>
                <a:close/>
              </a:path>
              <a:path w="4298950" h="4292600">
                <a:moveTo>
                  <a:pt x="2205592" y="317500"/>
                </a:moveTo>
                <a:lnTo>
                  <a:pt x="1756368" y="317500"/>
                </a:lnTo>
                <a:lnTo>
                  <a:pt x="1709427" y="330200"/>
                </a:lnTo>
                <a:lnTo>
                  <a:pt x="2257079" y="330200"/>
                </a:lnTo>
                <a:lnTo>
                  <a:pt x="2205592" y="317500"/>
                </a:lnTo>
                <a:close/>
              </a:path>
              <a:path w="4298950" h="4292600">
                <a:moveTo>
                  <a:pt x="2101447" y="304800"/>
                </a:moveTo>
                <a:lnTo>
                  <a:pt x="1899157" y="304800"/>
                </a:lnTo>
                <a:lnTo>
                  <a:pt x="1851246" y="317500"/>
                </a:lnTo>
                <a:lnTo>
                  <a:pt x="2153709" y="317500"/>
                </a:lnTo>
                <a:lnTo>
                  <a:pt x="2101447" y="304800"/>
                </a:lnTo>
                <a:close/>
              </a:path>
            </a:pathLst>
          </a:custGeom>
          <a:solidFill>
            <a:srgbClr val="77649E"/>
          </a:solidFill>
        </p:spPr>
        <p:txBody>
          <a:bodyPr wrap="square" lIns="0" tIns="0" rIns="0" bIns="0" rtlCol="0"/>
          <a:lstStyle/>
          <a:p>
            <a:endParaRPr/>
          </a:p>
        </p:txBody>
      </p:sp>
      <p:sp>
        <p:nvSpPr>
          <p:cNvPr id="7" name="object 5"/>
          <p:cNvSpPr/>
          <p:nvPr/>
        </p:nvSpPr>
        <p:spPr>
          <a:xfrm>
            <a:off x="6650899" y="4842932"/>
            <a:ext cx="613502" cy="643467"/>
          </a:xfrm>
          <a:custGeom>
            <a:avLst/>
            <a:gdLst/>
            <a:ahLst/>
            <a:cxnLst/>
            <a:rect l="l" t="t" r="r" b="b"/>
            <a:pathLst>
              <a:path w="987425" h="988059">
                <a:moveTo>
                  <a:pt x="987158" y="0"/>
                </a:moveTo>
                <a:lnTo>
                  <a:pt x="557683" y="133266"/>
                </a:lnTo>
                <a:lnTo>
                  <a:pt x="322737" y="216105"/>
                </a:lnTo>
                <a:lnTo>
                  <a:pt x="199713" y="283093"/>
                </a:lnTo>
                <a:lnTo>
                  <a:pt x="106002" y="368805"/>
                </a:lnTo>
                <a:lnTo>
                  <a:pt x="73612" y="405768"/>
                </a:lnTo>
                <a:lnTo>
                  <a:pt x="47112" y="445827"/>
                </a:lnTo>
                <a:lnTo>
                  <a:pt x="26500" y="488368"/>
                </a:lnTo>
                <a:lnTo>
                  <a:pt x="11778" y="532776"/>
                </a:lnTo>
                <a:lnTo>
                  <a:pt x="2944" y="578439"/>
                </a:lnTo>
                <a:lnTo>
                  <a:pt x="0" y="624742"/>
                </a:lnTo>
                <a:lnTo>
                  <a:pt x="2944" y="671072"/>
                </a:lnTo>
                <a:lnTo>
                  <a:pt x="11778" y="716815"/>
                </a:lnTo>
                <a:lnTo>
                  <a:pt x="26500" y="761356"/>
                </a:lnTo>
                <a:lnTo>
                  <a:pt x="47112" y="804083"/>
                </a:lnTo>
                <a:lnTo>
                  <a:pt x="73612" y="844382"/>
                </a:lnTo>
                <a:lnTo>
                  <a:pt x="106002" y="881638"/>
                </a:lnTo>
                <a:lnTo>
                  <a:pt x="143245" y="914063"/>
                </a:lnTo>
                <a:lnTo>
                  <a:pt x="183512" y="940593"/>
                </a:lnTo>
                <a:lnTo>
                  <a:pt x="226193" y="961227"/>
                </a:lnTo>
                <a:lnTo>
                  <a:pt x="270683" y="975966"/>
                </a:lnTo>
                <a:lnTo>
                  <a:pt x="316373" y="984810"/>
                </a:lnTo>
                <a:lnTo>
                  <a:pt x="362657" y="987757"/>
                </a:lnTo>
                <a:lnTo>
                  <a:pt x="408928" y="984810"/>
                </a:lnTo>
                <a:lnTo>
                  <a:pt x="454579" y="975966"/>
                </a:lnTo>
                <a:lnTo>
                  <a:pt x="499002" y="961227"/>
                </a:lnTo>
                <a:lnTo>
                  <a:pt x="541590" y="940593"/>
                </a:lnTo>
                <a:lnTo>
                  <a:pt x="581737" y="914063"/>
                </a:lnTo>
                <a:lnTo>
                  <a:pt x="618834" y="881638"/>
                </a:lnTo>
                <a:lnTo>
                  <a:pt x="736077" y="683924"/>
                </a:lnTo>
                <a:lnTo>
                  <a:pt x="856056" y="387523"/>
                </a:lnTo>
                <a:lnTo>
                  <a:pt x="949505" y="117770"/>
                </a:lnTo>
                <a:lnTo>
                  <a:pt x="987158" y="0"/>
                </a:lnTo>
                <a:close/>
              </a:path>
            </a:pathLst>
          </a:custGeom>
          <a:solidFill>
            <a:srgbClr val="77649E"/>
          </a:solidFill>
        </p:spPr>
        <p:txBody>
          <a:bodyPr wrap="square" lIns="0" tIns="0" rIns="0" bIns="0" rtlCol="0"/>
          <a:lstStyle/>
          <a:p>
            <a:endParaRPr/>
          </a:p>
        </p:txBody>
      </p:sp>
    </p:spTree>
    <p:extLst>
      <p:ext uri="{BB962C8B-B14F-4D97-AF65-F5344CB8AC3E}">
        <p14:creationId xmlns:p14="http://schemas.microsoft.com/office/powerpoint/2010/main" val="718484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withEffect">
                                  <p:stCondLst>
                                    <p:cond delay="0"/>
                                  </p:stCondLst>
                                  <p:childTnLst>
                                    <p:animRot by="21600000">
                                      <p:cBhvr>
                                        <p:cTn id="6" dur="2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24026" y="874057"/>
            <a:ext cx="6668813" cy="911019"/>
          </a:xfrm>
          <a:prstGeom prst="rect">
            <a:avLst/>
          </a:prstGeom>
          <a:noFill/>
        </p:spPr>
        <p:txBody>
          <a:bodyPr wrap="none">
            <a:spAutoFit/>
          </a:bodyPr>
          <a:lstStyle/>
          <a:p>
            <a:pPr>
              <a:lnSpc>
                <a:spcPct val="70000"/>
              </a:lnSpc>
            </a:pPr>
            <a:r>
              <a:rPr lang="en-GB" sz="4400" b="1" cap="all" spc="-100" dirty="0">
                <a:solidFill>
                  <a:srgbClr val="77649E"/>
                </a:solidFill>
                <a:latin typeface="Arial Narrow" panose="020B0606020202030204" pitchFamily="34" charset="0"/>
                <a:cs typeface="Arial" panose="020B0604020202020204" pitchFamily="34" charset="0"/>
              </a:rPr>
              <a:t>Planning your study time</a:t>
            </a:r>
          </a:p>
          <a:p>
            <a:pPr>
              <a:lnSpc>
                <a:spcPct val="70000"/>
              </a:lnSpc>
            </a:pPr>
            <a:r>
              <a:rPr lang="en-GB" sz="3200" b="1" cap="all" spc="-100" dirty="0">
                <a:latin typeface="Arial Narrow" panose="020B0606020202030204" pitchFamily="34" charset="0"/>
                <a:cs typeface="Arial" panose="020B0604020202020204" pitchFamily="34" charset="0"/>
              </a:rPr>
              <a:t>Avoiding distractions</a:t>
            </a:r>
          </a:p>
        </p:txBody>
      </p:sp>
      <p:sp>
        <p:nvSpPr>
          <p:cNvPr id="8" name="object 5"/>
          <p:cNvSpPr txBox="1">
            <a:spLocks/>
          </p:cNvSpPr>
          <p:nvPr/>
        </p:nvSpPr>
        <p:spPr>
          <a:xfrm>
            <a:off x="1163801" y="3377979"/>
            <a:ext cx="2251255" cy="443070"/>
          </a:xfrm>
          <a:prstGeom prst="rect">
            <a:avLst/>
          </a:prstGeom>
          <a:noFill/>
        </p:spPr>
        <p:txBody>
          <a:bodyPr vert="horz" wrap="square" lIns="0" tIns="12065"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algn="ctr">
              <a:lnSpc>
                <a:spcPct val="100000"/>
              </a:lnSpc>
              <a:spcBef>
                <a:spcPts val="95"/>
              </a:spcBef>
            </a:pPr>
            <a:r>
              <a:rPr lang="en-GB" sz="2800" b="1" dirty="0">
                <a:solidFill>
                  <a:sysClr val="windowText" lastClr="000000"/>
                </a:solidFill>
                <a:latin typeface="Arial" panose="020B0604020202020204" pitchFamily="34" charset="0"/>
                <a:cs typeface="Arial" panose="020B0604020202020204" pitchFamily="34" charset="0"/>
              </a:rPr>
              <a:t>GO OFFLINE</a:t>
            </a:r>
          </a:p>
        </p:txBody>
      </p:sp>
      <p:sp>
        <p:nvSpPr>
          <p:cNvPr id="9" name="object 6"/>
          <p:cNvSpPr txBox="1"/>
          <p:nvPr/>
        </p:nvSpPr>
        <p:spPr>
          <a:xfrm>
            <a:off x="335210" y="3841729"/>
            <a:ext cx="3916749" cy="3182280"/>
          </a:xfrm>
          <a:prstGeom prst="rect">
            <a:avLst/>
          </a:prstGeom>
        </p:spPr>
        <p:txBody>
          <a:bodyPr vert="horz" wrap="square" lIns="0" tIns="14604" rIns="0" bIns="0" rtlCol="0">
            <a:spAutoFit/>
          </a:bodyPr>
          <a:lstStyle/>
          <a:p>
            <a:pPr marL="64769" marR="56515" algn="ctr">
              <a:lnSpc>
                <a:spcPct val="100000"/>
              </a:lnSpc>
              <a:spcBef>
                <a:spcPts val="2240"/>
              </a:spcBef>
            </a:pPr>
            <a:r>
              <a:rPr lang="en-GB" sz="2000" spc="-35" dirty="0">
                <a:latin typeface="Arial" panose="020B0604020202020204" pitchFamily="34" charset="0"/>
                <a:cs typeface="Arial" panose="020B0604020202020204" pitchFamily="34" charset="0"/>
              </a:rPr>
              <a:t>We </a:t>
            </a:r>
            <a:r>
              <a:rPr lang="en-GB" sz="2000" spc="-30" dirty="0">
                <a:latin typeface="Arial" panose="020B0604020202020204" pitchFamily="34" charset="0"/>
                <a:cs typeface="Arial" panose="020B0604020202020204" pitchFamily="34" charset="0"/>
              </a:rPr>
              <a:t>know. </a:t>
            </a:r>
            <a:r>
              <a:rPr lang="en-GB" sz="2000" spc="-5" dirty="0">
                <a:latin typeface="Arial" panose="020B0604020202020204" pitchFamily="34" charset="0"/>
                <a:cs typeface="Arial" panose="020B0604020202020204" pitchFamily="34" charset="0"/>
              </a:rPr>
              <a:t>The </a:t>
            </a:r>
            <a:r>
              <a:rPr lang="en-GB" sz="2000" spc="5" dirty="0">
                <a:latin typeface="Arial" panose="020B0604020202020204" pitchFamily="34" charset="0"/>
                <a:cs typeface="Arial" panose="020B0604020202020204" pitchFamily="34" charset="0"/>
              </a:rPr>
              <a:t>HARDEST  </a:t>
            </a:r>
            <a:r>
              <a:rPr lang="en-GB" sz="2000" spc="-20" dirty="0">
                <a:latin typeface="Arial" panose="020B0604020202020204" pitchFamily="34" charset="0"/>
                <a:cs typeface="Arial" panose="020B0604020202020204" pitchFamily="34" charset="0"/>
              </a:rPr>
              <a:t>one…Put your phone </a:t>
            </a:r>
            <a:r>
              <a:rPr lang="en-GB" sz="2000" spc="-25" dirty="0">
                <a:latin typeface="Arial" panose="020B0604020202020204" pitchFamily="34" charset="0"/>
                <a:cs typeface="Arial" panose="020B0604020202020204" pitchFamily="34" charset="0"/>
              </a:rPr>
              <a:t>on </a:t>
            </a:r>
            <a:r>
              <a:rPr lang="en-GB" sz="2000" spc="-15" dirty="0">
                <a:latin typeface="Arial" panose="020B0604020202020204" pitchFamily="34" charset="0"/>
                <a:cs typeface="Arial" panose="020B0604020202020204" pitchFamily="34" charset="0"/>
              </a:rPr>
              <a:t>airplane </a:t>
            </a:r>
            <a:r>
              <a:rPr lang="en-GB" sz="2000" spc="-10" dirty="0">
                <a:latin typeface="Arial" panose="020B0604020202020204" pitchFamily="34" charset="0"/>
                <a:cs typeface="Arial" panose="020B0604020202020204" pitchFamily="34" charset="0"/>
              </a:rPr>
              <a:t>mode </a:t>
            </a:r>
            <a:r>
              <a:rPr lang="en-GB" sz="2000" spc="-15" dirty="0">
                <a:latin typeface="Arial" panose="020B0604020202020204" pitchFamily="34" charset="0"/>
                <a:cs typeface="Arial" panose="020B0604020202020204" pitchFamily="34" charset="0"/>
              </a:rPr>
              <a:t>and </a:t>
            </a:r>
            <a:r>
              <a:rPr lang="en-GB" sz="2000" spc="-20" dirty="0">
                <a:latin typeface="Arial" panose="020B0604020202020204" pitchFamily="34" charset="0"/>
                <a:cs typeface="Arial" panose="020B0604020202020204" pitchFamily="34" charset="0"/>
              </a:rPr>
              <a:t>hide </a:t>
            </a:r>
            <a:r>
              <a:rPr lang="en-GB" sz="2000" spc="-10" dirty="0">
                <a:latin typeface="Arial" panose="020B0604020202020204" pitchFamily="34" charset="0"/>
                <a:cs typeface="Arial" panose="020B0604020202020204" pitchFamily="34" charset="0"/>
              </a:rPr>
              <a:t>it </a:t>
            </a:r>
            <a:r>
              <a:rPr lang="en-GB" sz="2000" spc="-15" dirty="0">
                <a:latin typeface="Arial" panose="020B0604020202020204" pitchFamily="34" charset="0"/>
                <a:cs typeface="Arial" panose="020B0604020202020204" pitchFamily="34" charset="0"/>
              </a:rPr>
              <a:t>out of</a:t>
            </a:r>
            <a:r>
              <a:rPr lang="en-GB" sz="2000" dirty="0">
                <a:latin typeface="Arial" panose="020B0604020202020204" pitchFamily="34" charset="0"/>
                <a:cs typeface="Arial" panose="020B0604020202020204" pitchFamily="34" charset="0"/>
              </a:rPr>
              <a:t> </a:t>
            </a:r>
            <a:r>
              <a:rPr lang="en-GB" sz="2000" spc="-20" dirty="0">
                <a:latin typeface="Arial" panose="020B0604020202020204" pitchFamily="34" charset="0"/>
                <a:cs typeface="Arial" panose="020B0604020202020204" pitchFamily="34" charset="0"/>
              </a:rPr>
              <a:t>sight.</a:t>
            </a:r>
            <a:endParaRPr lang="en-GB" sz="2000" dirty="0">
              <a:latin typeface="Arial" panose="020B0604020202020204" pitchFamily="34" charset="0"/>
              <a:cs typeface="Arial" panose="020B0604020202020204" pitchFamily="34" charset="0"/>
            </a:endParaRPr>
          </a:p>
          <a:p>
            <a:pPr marL="12700" marR="5080" algn="ctr">
              <a:lnSpc>
                <a:spcPct val="100000"/>
              </a:lnSpc>
              <a:spcBef>
                <a:spcPts val="3319"/>
              </a:spcBef>
            </a:pPr>
            <a:r>
              <a:rPr lang="en-GB" sz="2000" spc="-70" dirty="0">
                <a:latin typeface="Arial" panose="020B0604020202020204" pitchFamily="34" charset="0"/>
                <a:cs typeface="Arial" panose="020B0604020202020204" pitchFamily="34" charset="0"/>
              </a:rPr>
              <a:t>You </a:t>
            </a:r>
            <a:r>
              <a:rPr lang="en-GB" sz="2000" spc="-50" dirty="0">
                <a:latin typeface="Arial" panose="020B0604020202020204" pitchFamily="34" charset="0"/>
                <a:cs typeface="Arial" panose="020B0604020202020204" pitchFamily="34" charset="0"/>
              </a:rPr>
              <a:t>don’t </a:t>
            </a:r>
            <a:r>
              <a:rPr lang="en-GB" sz="2000" spc="-20" dirty="0">
                <a:latin typeface="Arial" panose="020B0604020202020204" pitchFamily="34" charset="0"/>
                <a:cs typeface="Arial" panose="020B0604020202020204" pitchFamily="34" charset="0"/>
              </a:rPr>
              <a:t>have </a:t>
            </a:r>
            <a:r>
              <a:rPr lang="en-GB" sz="2000" spc="-25" dirty="0">
                <a:latin typeface="Arial" panose="020B0604020202020204" pitchFamily="34" charset="0"/>
                <a:cs typeface="Arial" panose="020B0604020202020204" pitchFamily="34" charset="0"/>
              </a:rPr>
              <a:t>to </a:t>
            </a:r>
            <a:r>
              <a:rPr lang="en-GB" sz="2000" spc="-5" dirty="0">
                <a:latin typeface="Arial" panose="020B0604020202020204" pitchFamily="34" charset="0"/>
                <a:cs typeface="Arial" panose="020B0604020202020204" pitchFamily="34" charset="0"/>
              </a:rPr>
              <a:t>be </a:t>
            </a:r>
            <a:r>
              <a:rPr lang="en-GB" sz="2000" spc="-15" dirty="0">
                <a:latin typeface="Arial" panose="020B0604020202020204" pitchFamily="34" charset="0"/>
                <a:cs typeface="Arial" panose="020B0604020202020204" pitchFamily="34" charset="0"/>
              </a:rPr>
              <a:t>cut </a:t>
            </a:r>
            <a:r>
              <a:rPr lang="en-GB" sz="2000" dirty="0">
                <a:latin typeface="Arial" panose="020B0604020202020204" pitchFamily="34" charset="0"/>
                <a:cs typeface="Arial" panose="020B0604020202020204" pitchFamily="34" charset="0"/>
              </a:rPr>
              <a:t>off </a:t>
            </a:r>
            <a:r>
              <a:rPr lang="en-GB" sz="2000" spc="-20" dirty="0">
                <a:latin typeface="Arial" panose="020B0604020202020204" pitchFamily="34" charset="0"/>
                <a:cs typeface="Arial" panose="020B0604020202020204" pitchFamily="34" charset="0"/>
              </a:rPr>
              <a:t>all </a:t>
            </a:r>
            <a:r>
              <a:rPr lang="en-GB" sz="2000" spc="-15" dirty="0">
                <a:latin typeface="Arial" panose="020B0604020202020204" pitchFamily="34" charset="0"/>
                <a:cs typeface="Arial" panose="020B0604020202020204" pitchFamily="34" charset="0"/>
              </a:rPr>
              <a:t>day </a:t>
            </a:r>
            <a:r>
              <a:rPr lang="en-GB" sz="2000" dirty="0">
                <a:latin typeface="Arial" panose="020B0604020202020204" pitchFamily="34" charset="0"/>
                <a:cs typeface="Arial" panose="020B0604020202020204" pitchFamily="34" charset="0"/>
              </a:rPr>
              <a:t>– a </a:t>
            </a:r>
            <a:r>
              <a:rPr lang="en-GB" sz="2000" spc="-15" dirty="0">
                <a:latin typeface="Arial" panose="020B0604020202020204" pitchFamily="34" charset="0"/>
                <a:cs typeface="Arial" panose="020B0604020202020204" pitchFamily="34" charset="0"/>
              </a:rPr>
              <a:t>few </a:t>
            </a:r>
            <a:r>
              <a:rPr lang="en-GB" sz="2000" spc="-25" dirty="0">
                <a:latin typeface="Arial" panose="020B0604020202020204" pitchFamily="34" charset="0"/>
                <a:cs typeface="Arial" panose="020B0604020202020204" pitchFamily="34" charset="0"/>
              </a:rPr>
              <a:t>minutes  online could </a:t>
            </a:r>
            <a:r>
              <a:rPr lang="en-GB" sz="2000" spc="-5" dirty="0">
                <a:latin typeface="Arial" panose="020B0604020202020204" pitchFamily="34" charset="0"/>
                <a:cs typeface="Arial" panose="020B0604020202020204" pitchFamily="34" charset="0"/>
              </a:rPr>
              <a:t>be </a:t>
            </a:r>
            <a:r>
              <a:rPr lang="en-GB" sz="2000" dirty="0">
                <a:latin typeface="Arial" panose="020B0604020202020204" pitchFamily="34" charset="0"/>
                <a:cs typeface="Arial" panose="020B0604020202020204" pitchFamily="34" charset="0"/>
              </a:rPr>
              <a:t>a </a:t>
            </a:r>
            <a:r>
              <a:rPr lang="en-GB" sz="2000" spc="-10" dirty="0">
                <a:latin typeface="Arial" panose="020B0604020202020204" pitchFamily="34" charset="0"/>
                <a:cs typeface="Arial" panose="020B0604020202020204" pitchFamily="34" charset="0"/>
              </a:rPr>
              <a:t>reward </a:t>
            </a:r>
            <a:r>
              <a:rPr lang="en-GB" sz="2000" spc="-15" dirty="0">
                <a:latin typeface="Arial" panose="020B0604020202020204" pitchFamily="34" charset="0"/>
                <a:cs typeface="Arial" panose="020B0604020202020204" pitchFamily="34" charset="0"/>
              </a:rPr>
              <a:t>for </a:t>
            </a:r>
            <a:r>
              <a:rPr lang="en-GB" sz="2000" spc="-30" dirty="0">
                <a:latin typeface="Arial" panose="020B0604020202020204" pitchFamily="34" charset="0"/>
                <a:cs typeface="Arial" panose="020B0604020202020204" pitchFamily="34" charset="0"/>
              </a:rPr>
              <a:t>completing </a:t>
            </a:r>
            <a:r>
              <a:rPr lang="en-GB" sz="2000" spc="-20" dirty="0">
                <a:latin typeface="Arial" panose="020B0604020202020204" pitchFamily="34" charset="0"/>
                <a:cs typeface="Arial" panose="020B0604020202020204" pitchFamily="34" charset="0"/>
              </a:rPr>
              <a:t>your </a:t>
            </a:r>
            <a:r>
              <a:rPr lang="en-GB" sz="2000" dirty="0">
                <a:latin typeface="Arial" panose="020B0604020202020204" pitchFamily="34" charset="0"/>
                <a:cs typeface="Arial" panose="020B0604020202020204" pitchFamily="34" charset="0"/>
              </a:rPr>
              <a:t>next  </a:t>
            </a:r>
            <a:r>
              <a:rPr lang="en-GB" sz="2000" spc="-30" dirty="0" err="1">
                <a:latin typeface="Arial" panose="020B0604020202020204" pitchFamily="34" charset="0"/>
                <a:cs typeface="Arial" panose="020B0604020202020204" pitchFamily="34" charset="0"/>
              </a:rPr>
              <a:t>Pomodoro</a:t>
            </a:r>
            <a:r>
              <a:rPr lang="en-GB" sz="2000" spc="-30" dirty="0">
                <a:latin typeface="Arial" panose="020B0604020202020204" pitchFamily="34" charset="0"/>
                <a:cs typeface="Arial" panose="020B0604020202020204" pitchFamily="34" charset="0"/>
              </a:rPr>
              <a:t>!</a:t>
            </a:r>
            <a:endParaRPr lang="en-GB" sz="2000" dirty="0">
              <a:latin typeface="Arial" panose="020B0604020202020204" pitchFamily="34" charset="0"/>
              <a:cs typeface="Arial" panose="020B0604020202020204" pitchFamily="34" charset="0"/>
            </a:endParaRPr>
          </a:p>
          <a:p>
            <a:pPr marL="267335" marR="259079" algn="ctr">
              <a:lnSpc>
                <a:spcPct val="100000"/>
              </a:lnSpc>
              <a:spcBef>
                <a:spcPts val="2240"/>
              </a:spcBef>
            </a:pPr>
            <a:endParaRPr lang="en-GB" sz="2000" dirty="0">
              <a:latin typeface="Arial" panose="020B0604020202020204" pitchFamily="34" charset="0"/>
              <a:cs typeface="Arial" panose="020B0604020202020204" pitchFamily="34" charset="0"/>
            </a:endParaRPr>
          </a:p>
        </p:txBody>
      </p:sp>
      <p:sp>
        <p:nvSpPr>
          <p:cNvPr id="10" name="object 7"/>
          <p:cNvSpPr txBox="1"/>
          <p:nvPr/>
        </p:nvSpPr>
        <p:spPr>
          <a:xfrm>
            <a:off x="4669168" y="3841729"/>
            <a:ext cx="3818034" cy="2282035"/>
          </a:xfrm>
          <a:prstGeom prst="rect">
            <a:avLst/>
          </a:prstGeom>
        </p:spPr>
        <p:txBody>
          <a:bodyPr vert="horz" wrap="square" lIns="0" tIns="12065" rIns="0" bIns="0" rtlCol="0">
            <a:spAutoFit/>
          </a:bodyPr>
          <a:lstStyle/>
          <a:p>
            <a:pPr marL="344170" marR="336550" indent="-635" algn="ctr">
              <a:lnSpc>
                <a:spcPct val="100000"/>
              </a:lnSpc>
              <a:spcBef>
                <a:spcPts val="2240"/>
              </a:spcBef>
            </a:pPr>
            <a:r>
              <a:rPr lang="en-GB" sz="2000" spc="-25" dirty="0">
                <a:latin typeface="Arial" panose="020B0604020202020204" pitchFamily="34" charset="0"/>
                <a:cs typeface="Arial" panose="020B0604020202020204" pitchFamily="34" charset="0"/>
              </a:rPr>
              <a:t>Suddenly feeling </a:t>
            </a:r>
            <a:r>
              <a:rPr lang="en-GB" sz="2000" dirty="0">
                <a:latin typeface="Arial" panose="020B0604020202020204" pitchFamily="34" charset="0"/>
                <a:cs typeface="Arial" panose="020B0604020202020204" pitchFamily="34" charset="0"/>
              </a:rPr>
              <a:t>a  </a:t>
            </a:r>
            <a:r>
              <a:rPr lang="en-GB" sz="2000" spc="-15" dirty="0">
                <a:latin typeface="Arial" panose="020B0604020202020204" pitchFamily="34" charset="0"/>
                <a:cs typeface="Arial" panose="020B0604020202020204" pitchFamily="34" charset="0"/>
              </a:rPr>
              <a:t>desperate </a:t>
            </a:r>
            <a:r>
              <a:rPr lang="en-GB" sz="2000" spc="-10" dirty="0">
                <a:latin typeface="Arial" panose="020B0604020202020204" pitchFamily="34" charset="0"/>
                <a:cs typeface="Arial" panose="020B0604020202020204" pitchFamily="34" charset="0"/>
              </a:rPr>
              <a:t>urge </a:t>
            </a:r>
            <a:r>
              <a:rPr lang="en-GB" sz="2000" spc="-25" dirty="0">
                <a:latin typeface="Arial" panose="020B0604020202020204" pitchFamily="34" charset="0"/>
                <a:cs typeface="Arial" panose="020B0604020202020204" pitchFamily="34" charset="0"/>
              </a:rPr>
              <a:t>to </a:t>
            </a:r>
            <a:r>
              <a:rPr lang="en-GB" sz="2000" spc="-15" dirty="0">
                <a:latin typeface="Arial" panose="020B0604020202020204" pitchFamily="34" charset="0"/>
                <a:cs typeface="Arial" panose="020B0604020202020204" pitchFamily="34" charset="0"/>
              </a:rPr>
              <a:t>deep  </a:t>
            </a:r>
            <a:r>
              <a:rPr lang="en-GB" sz="2000" spc="-20" dirty="0">
                <a:latin typeface="Arial" panose="020B0604020202020204" pitchFamily="34" charset="0"/>
                <a:cs typeface="Arial" panose="020B0604020202020204" pitchFamily="34" charset="0"/>
              </a:rPr>
              <a:t>clean your</a:t>
            </a:r>
            <a:r>
              <a:rPr lang="en-GB" sz="2000" spc="-5" dirty="0">
                <a:latin typeface="Arial" panose="020B0604020202020204" pitchFamily="34" charset="0"/>
                <a:cs typeface="Arial" panose="020B0604020202020204" pitchFamily="34" charset="0"/>
              </a:rPr>
              <a:t> </a:t>
            </a:r>
            <a:r>
              <a:rPr lang="en-GB" sz="2000" spc="-40" dirty="0">
                <a:latin typeface="Arial" panose="020B0604020202020204" pitchFamily="34" charset="0"/>
                <a:cs typeface="Arial" panose="020B0604020202020204" pitchFamily="34" charset="0"/>
              </a:rPr>
              <a:t>bedroom?</a:t>
            </a:r>
            <a:endParaRPr lang="en-GB" sz="2000" dirty="0">
              <a:latin typeface="Arial" panose="020B0604020202020204" pitchFamily="34" charset="0"/>
              <a:cs typeface="Arial" panose="020B0604020202020204" pitchFamily="34" charset="0"/>
            </a:endParaRPr>
          </a:p>
          <a:p>
            <a:pPr marL="12700" marR="5080" algn="ctr">
              <a:lnSpc>
                <a:spcPct val="100000"/>
              </a:lnSpc>
              <a:spcBef>
                <a:spcPts val="3315"/>
              </a:spcBef>
            </a:pPr>
            <a:r>
              <a:rPr lang="en-GB" sz="2000" spc="5" dirty="0">
                <a:latin typeface="Arial" panose="020B0604020202020204" pitchFamily="34" charset="0"/>
                <a:cs typeface="Arial" panose="020B0604020202020204" pitchFamily="34" charset="0"/>
              </a:rPr>
              <a:t>A </a:t>
            </a:r>
            <a:r>
              <a:rPr lang="en-GB" sz="2000" spc="-20" dirty="0">
                <a:latin typeface="Arial" panose="020B0604020202020204" pitchFamily="34" charset="0"/>
                <a:cs typeface="Arial" panose="020B0604020202020204" pitchFamily="34" charset="0"/>
              </a:rPr>
              <a:t>change </a:t>
            </a:r>
            <a:r>
              <a:rPr lang="en-GB" sz="2000" spc="-15" dirty="0">
                <a:latin typeface="Arial" panose="020B0604020202020204" pitchFamily="34" charset="0"/>
                <a:cs typeface="Arial" panose="020B0604020202020204" pitchFamily="34" charset="0"/>
              </a:rPr>
              <a:t>of </a:t>
            </a:r>
            <a:r>
              <a:rPr lang="en-GB" sz="2000" spc="-5" dirty="0">
                <a:latin typeface="Arial" panose="020B0604020202020204" pitchFamily="34" charset="0"/>
                <a:cs typeface="Arial" panose="020B0604020202020204" pitchFamily="34" charset="0"/>
              </a:rPr>
              <a:t>scenery can be  </a:t>
            </a:r>
            <a:r>
              <a:rPr lang="en-GB" sz="2000" spc="-15" dirty="0">
                <a:latin typeface="Arial" panose="020B0604020202020204" pitchFamily="34" charset="0"/>
                <a:cs typeface="Arial" panose="020B0604020202020204" pitchFamily="34" charset="0"/>
              </a:rPr>
              <a:t>helpful. Head </a:t>
            </a:r>
            <a:r>
              <a:rPr lang="en-GB" sz="2000" spc="-25" dirty="0">
                <a:latin typeface="Arial" panose="020B0604020202020204" pitchFamily="34" charset="0"/>
                <a:cs typeface="Arial" panose="020B0604020202020204" pitchFamily="34" charset="0"/>
              </a:rPr>
              <a:t>to </a:t>
            </a:r>
            <a:r>
              <a:rPr lang="en-GB" sz="2000" spc="-20" dirty="0">
                <a:latin typeface="Arial" panose="020B0604020202020204" pitchFamily="34" charset="0"/>
                <a:cs typeface="Arial" panose="020B0604020202020204" pitchFamily="34" charset="0"/>
              </a:rPr>
              <a:t>your </a:t>
            </a:r>
            <a:r>
              <a:rPr lang="en-GB" sz="2000" spc="-15" dirty="0">
                <a:latin typeface="Arial" panose="020B0604020202020204" pitchFamily="34" charset="0"/>
                <a:cs typeface="Arial" panose="020B0604020202020204" pitchFamily="34" charset="0"/>
              </a:rPr>
              <a:t>local </a:t>
            </a:r>
            <a:r>
              <a:rPr lang="en-GB" sz="2000" dirty="0">
                <a:latin typeface="Arial" panose="020B0604020202020204" pitchFamily="34" charset="0"/>
                <a:cs typeface="Arial" panose="020B0604020202020204" pitchFamily="34" charset="0"/>
              </a:rPr>
              <a:t>library </a:t>
            </a:r>
            <a:r>
              <a:rPr lang="en-GB" sz="2000" spc="-10" dirty="0">
                <a:latin typeface="Arial" panose="020B0604020202020204" pitchFamily="34" charset="0"/>
                <a:cs typeface="Arial" panose="020B0604020202020204" pitchFamily="34" charset="0"/>
              </a:rPr>
              <a:t>or go study </a:t>
            </a:r>
            <a:r>
              <a:rPr lang="en-GB" sz="2000" spc="-15" dirty="0">
                <a:latin typeface="Arial" panose="020B0604020202020204" pitchFamily="34" charset="0"/>
                <a:cs typeface="Arial" panose="020B0604020202020204" pitchFamily="34" charset="0"/>
              </a:rPr>
              <a:t>with </a:t>
            </a:r>
            <a:r>
              <a:rPr lang="en-GB" sz="2000" dirty="0">
                <a:latin typeface="Arial" panose="020B0604020202020204" pitchFamily="34" charset="0"/>
                <a:cs typeface="Arial" panose="020B0604020202020204" pitchFamily="34" charset="0"/>
              </a:rPr>
              <a:t>a  </a:t>
            </a:r>
            <a:r>
              <a:rPr lang="en-GB" sz="2000" spc="-20" dirty="0">
                <a:latin typeface="Arial" panose="020B0604020202020204" pitchFamily="34" charset="0"/>
                <a:cs typeface="Arial" panose="020B0604020202020204" pitchFamily="34" charset="0"/>
              </a:rPr>
              <a:t>friend.</a:t>
            </a:r>
            <a:endParaRPr lang="en-GB" sz="2000" dirty="0">
              <a:latin typeface="Arial" panose="020B0604020202020204" pitchFamily="34" charset="0"/>
              <a:cs typeface="Arial" panose="020B0604020202020204" pitchFamily="34" charset="0"/>
            </a:endParaRPr>
          </a:p>
        </p:txBody>
      </p:sp>
      <p:sp>
        <p:nvSpPr>
          <p:cNvPr id="20" name="object 5"/>
          <p:cNvSpPr txBox="1">
            <a:spLocks/>
          </p:cNvSpPr>
          <p:nvPr/>
        </p:nvSpPr>
        <p:spPr>
          <a:xfrm>
            <a:off x="5166804" y="3377979"/>
            <a:ext cx="2822762" cy="443070"/>
          </a:xfrm>
          <a:prstGeom prst="rect">
            <a:avLst/>
          </a:prstGeom>
          <a:noFill/>
        </p:spPr>
        <p:txBody>
          <a:bodyPr vert="horz" wrap="square" lIns="0" tIns="12065"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algn="ctr">
              <a:lnSpc>
                <a:spcPct val="100000"/>
              </a:lnSpc>
              <a:spcBef>
                <a:spcPts val="95"/>
              </a:spcBef>
            </a:pPr>
            <a:r>
              <a:rPr lang="en-GB" sz="2800" b="1" dirty="0">
                <a:solidFill>
                  <a:sysClr val="windowText" lastClr="000000"/>
                </a:solidFill>
                <a:latin typeface="Arial" panose="020B0604020202020204" pitchFamily="34" charset="0"/>
                <a:cs typeface="Arial" panose="020B0604020202020204" pitchFamily="34" charset="0"/>
              </a:rPr>
              <a:t>RELOCATE</a:t>
            </a:r>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42312" r="29019"/>
          <a:stretch/>
        </p:blipFill>
        <p:spPr>
          <a:xfrm>
            <a:off x="9241808" y="-2"/>
            <a:ext cx="2949147" cy="6858001"/>
          </a:xfrm>
          <a:prstGeom prst="rect">
            <a:avLst/>
          </a:prstGeom>
        </p:spPr>
      </p:pic>
      <p:grpSp>
        <p:nvGrpSpPr>
          <p:cNvPr id="7" name="Group 6"/>
          <p:cNvGrpSpPr/>
          <p:nvPr/>
        </p:nvGrpSpPr>
        <p:grpSpPr>
          <a:xfrm>
            <a:off x="1938553" y="1945161"/>
            <a:ext cx="701749" cy="1272732"/>
            <a:chOff x="1938553" y="1945161"/>
            <a:chExt cx="701749" cy="1272732"/>
          </a:xfrm>
        </p:grpSpPr>
        <p:sp>
          <p:nvSpPr>
            <p:cNvPr id="3" name="Rounded Rectangle 2"/>
            <p:cNvSpPr/>
            <p:nvPr/>
          </p:nvSpPr>
          <p:spPr>
            <a:xfrm>
              <a:off x="1938553" y="1945161"/>
              <a:ext cx="701749" cy="1272732"/>
            </a:xfrm>
            <a:prstGeom prst="roundRect">
              <a:avLst/>
            </a:prstGeom>
            <a:solidFill>
              <a:srgbClr val="7764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4"/>
            <p:cNvSpPr/>
            <p:nvPr/>
          </p:nvSpPr>
          <p:spPr>
            <a:xfrm>
              <a:off x="2009554" y="2020186"/>
              <a:ext cx="552893" cy="956930"/>
            </a:xfrm>
            <a:prstGeom prst="roundRect">
              <a:avLst/>
            </a:prstGeom>
            <a:solidFill>
              <a:srgbClr val="CC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2243472" y="3040909"/>
              <a:ext cx="92644" cy="123819"/>
            </a:xfrm>
            <a:prstGeom prst="ellipse">
              <a:avLst/>
            </a:prstGeom>
            <a:solidFill>
              <a:srgbClr val="CC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Striped Right Arrow 10"/>
          <p:cNvSpPr/>
          <p:nvPr/>
        </p:nvSpPr>
        <p:spPr>
          <a:xfrm>
            <a:off x="5812061" y="2020186"/>
            <a:ext cx="1740235" cy="1020723"/>
          </a:xfrm>
          <a:prstGeom prst="stripedRightArrow">
            <a:avLst/>
          </a:prstGeom>
          <a:solidFill>
            <a:srgbClr val="CC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65749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ppt_x"/>
                                          </p:val>
                                        </p:tav>
                                      </p:tavLst>
                                    </p:anim>
                                    <p:anim calcmode="lin" valueType="num">
                                      <p:cBhvr additive="base">
                                        <p:cTn id="7" dur="500"/>
                                        <p:tgtEl>
                                          <p:spTgt spid="7"/>
                                        </p:tgtEl>
                                        <p:attrNameLst>
                                          <p:attrName>ppt_y</p:attrName>
                                        </p:attrNameLst>
                                      </p:cBhvr>
                                      <p:tavLst>
                                        <p:tav tm="0">
                                          <p:val>
                                            <p:strVal val="ppt_y"/>
                                          </p:val>
                                        </p:tav>
                                        <p:tav tm="100000">
                                          <p:val>
                                            <p:strVal val="1+ppt_h/2"/>
                                          </p:val>
                                        </p:tav>
                                      </p:tavLst>
                                    </p:anim>
                                    <p:set>
                                      <p:cBhvr>
                                        <p:cTn id="8" dur="1" fill="hold">
                                          <p:stCondLst>
                                            <p:cond delay="499"/>
                                          </p:stCondLst>
                                        </p:cTn>
                                        <p:tgtEl>
                                          <p:spTgt spid="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5" presetClass="exit" presetSubtype="0" fill="hold" grpId="0" nodeType="clickEffect">
                                  <p:stCondLst>
                                    <p:cond delay="0"/>
                                  </p:stCondLst>
                                  <p:childTnLst>
                                    <p:anim calcmode="lin" valueType="num">
                                      <p:cBhvr>
                                        <p:cTn id="12" dur="1000"/>
                                        <p:tgtEl>
                                          <p:spTgt spid="11"/>
                                        </p:tgtEl>
                                        <p:attrNameLst>
                                          <p:attrName>ppt_w</p:attrName>
                                        </p:attrNameLst>
                                      </p:cBhvr>
                                      <p:tavLst>
                                        <p:tav tm="0">
                                          <p:val>
                                            <p:strVal val="ppt_w"/>
                                          </p:val>
                                        </p:tav>
                                        <p:tav tm="100000">
                                          <p:val>
                                            <p:fltVal val="0"/>
                                          </p:val>
                                        </p:tav>
                                      </p:tavLst>
                                    </p:anim>
                                    <p:anim calcmode="lin" valueType="num">
                                      <p:cBhvr>
                                        <p:cTn id="13" dur="1000"/>
                                        <p:tgtEl>
                                          <p:spTgt spid="11"/>
                                        </p:tgtEl>
                                        <p:attrNameLst>
                                          <p:attrName>ppt_h</p:attrName>
                                        </p:attrNameLst>
                                      </p:cBhvr>
                                      <p:tavLst>
                                        <p:tav tm="0">
                                          <p:val>
                                            <p:strVal val="ppt_h"/>
                                          </p:val>
                                        </p:tav>
                                        <p:tav tm="100000">
                                          <p:val>
                                            <p:fltVal val="0"/>
                                          </p:val>
                                        </p:tav>
                                      </p:tavLst>
                                    </p:anim>
                                    <p:anim calcmode="lin" valueType="num">
                                      <p:cBhvr>
                                        <p:cTn id="14" dur="1000"/>
                                        <p:tgtEl>
                                          <p:spTgt spid="11"/>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15" dur="1000"/>
                                        <p:tgtEl>
                                          <p:spTgt spid="11"/>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6" dur="1" fill="hold">
                                          <p:stCondLst>
                                            <p:cond delay="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24026" y="874057"/>
            <a:ext cx="6668813" cy="911019"/>
          </a:xfrm>
          <a:prstGeom prst="rect">
            <a:avLst/>
          </a:prstGeom>
          <a:noFill/>
        </p:spPr>
        <p:txBody>
          <a:bodyPr wrap="none">
            <a:spAutoFit/>
          </a:bodyPr>
          <a:lstStyle/>
          <a:p>
            <a:pPr>
              <a:lnSpc>
                <a:spcPct val="70000"/>
              </a:lnSpc>
            </a:pPr>
            <a:r>
              <a:rPr lang="en-GB" sz="4400" b="1" cap="all" spc="-100" dirty="0">
                <a:solidFill>
                  <a:srgbClr val="77649E"/>
                </a:solidFill>
                <a:latin typeface="Arial Narrow" panose="020B0606020202030204" pitchFamily="34" charset="0"/>
                <a:cs typeface="Arial" panose="020B0604020202020204" pitchFamily="34" charset="0"/>
              </a:rPr>
              <a:t>Planning your study time</a:t>
            </a:r>
          </a:p>
          <a:p>
            <a:pPr>
              <a:lnSpc>
                <a:spcPct val="70000"/>
              </a:lnSpc>
            </a:pPr>
            <a:r>
              <a:rPr lang="en-GB" sz="3200" b="1" cap="all" spc="-100" dirty="0">
                <a:latin typeface="Arial Narrow" panose="020B0606020202030204" pitchFamily="34" charset="0"/>
                <a:cs typeface="Arial" panose="020B0604020202020204" pitchFamily="34" charset="0"/>
              </a:rPr>
              <a:t>Looking after yourself</a:t>
            </a:r>
          </a:p>
        </p:txBody>
      </p:sp>
      <p:sp>
        <p:nvSpPr>
          <p:cNvPr id="4" name="Rectangle 3"/>
          <p:cNvSpPr/>
          <p:nvPr/>
        </p:nvSpPr>
        <p:spPr>
          <a:xfrm>
            <a:off x="724026" y="2632977"/>
            <a:ext cx="7041550" cy="2362185"/>
          </a:xfrm>
          <a:prstGeom prst="rect">
            <a:avLst/>
          </a:prstGeom>
        </p:spPr>
        <p:txBody>
          <a:bodyPr wrap="square">
            <a:spAutoFit/>
          </a:bodyPr>
          <a:lstStyle/>
          <a:p>
            <a:pPr marL="12700" marR="140335">
              <a:lnSpc>
                <a:spcPct val="100000"/>
              </a:lnSpc>
              <a:spcBef>
                <a:spcPts val="105"/>
              </a:spcBef>
            </a:pPr>
            <a:r>
              <a:rPr lang="en-GB" sz="2400" spc="-50" dirty="0">
                <a:latin typeface="Arial" panose="020B0604020202020204" pitchFamily="34" charset="0"/>
                <a:cs typeface="Arial" panose="020B0604020202020204" pitchFamily="34" charset="0"/>
              </a:rPr>
              <a:t>Prolonged </a:t>
            </a:r>
            <a:r>
              <a:rPr lang="en-GB" sz="2400" spc="-35" dirty="0">
                <a:latin typeface="Arial" panose="020B0604020202020204" pitchFamily="34" charset="0"/>
                <a:cs typeface="Arial" panose="020B0604020202020204" pitchFamily="34" charset="0"/>
              </a:rPr>
              <a:t>levels </a:t>
            </a:r>
            <a:r>
              <a:rPr lang="en-GB" sz="2400" spc="-40" dirty="0">
                <a:latin typeface="Arial" panose="020B0604020202020204" pitchFamily="34" charset="0"/>
                <a:cs typeface="Arial" panose="020B0604020202020204" pitchFamily="34" charset="0"/>
              </a:rPr>
              <a:t>of </a:t>
            </a:r>
            <a:r>
              <a:rPr lang="en-GB" sz="2400" spc="-30" dirty="0">
                <a:latin typeface="Arial" panose="020B0604020202020204" pitchFamily="34" charset="0"/>
                <a:cs typeface="Arial" panose="020B0604020202020204" pitchFamily="34" charset="0"/>
              </a:rPr>
              <a:t>stress </a:t>
            </a:r>
            <a:r>
              <a:rPr lang="en-GB" sz="2400" spc="-50" dirty="0">
                <a:latin typeface="Arial" panose="020B0604020202020204" pitchFamily="34" charset="0"/>
                <a:cs typeface="Arial" panose="020B0604020202020204" pitchFamily="34" charset="0"/>
              </a:rPr>
              <a:t>experienced </a:t>
            </a:r>
            <a:r>
              <a:rPr lang="en-GB" sz="2400" spc="-40" dirty="0">
                <a:latin typeface="Arial" panose="020B0604020202020204" pitchFamily="34" charset="0"/>
                <a:cs typeface="Arial" panose="020B0604020202020204" pitchFamily="34" charset="0"/>
              </a:rPr>
              <a:t>during </a:t>
            </a:r>
            <a:r>
              <a:rPr lang="en-GB" sz="2400" spc="-45" dirty="0">
                <a:latin typeface="Arial" panose="020B0604020202020204" pitchFamily="34" charset="0"/>
                <a:cs typeface="Arial" panose="020B0604020202020204" pitchFamily="34" charset="0"/>
              </a:rPr>
              <a:t>the </a:t>
            </a:r>
            <a:r>
              <a:rPr lang="en-GB" sz="2400" spc="-50" dirty="0">
                <a:latin typeface="Arial" panose="020B0604020202020204" pitchFamily="34" charset="0"/>
                <a:cs typeface="Arial" panose="020B0604020202020204" pitchFamily="34" charset="0"/>
              </a:rPr>
              <a:t>exam </a:t>
            </a:r>
            <a:r>
              <a:rPr lang="en-GB" sz="2400" spc="-35" dirty="0">
                <a:latin typeface="Arial" panose="020B0604020202020204" pitchFamily="34" charset="0"/>
                <a:cs typeface="Arial" panose="020B0604020202020204" pitchFamily="34" charset="0"/>
              </a:rPr>
              <a:t>period </a:t>
            </a:r>
            <a:r>
              <a:rPr lang="en-GB" sz="2400" spc="-25" dirty="0">
                <a:latin typeface="Arial" panose="020B0604020202020204" pitchFamily="34" charset="0"/>
                <a:cs typeface="Arial" panose="020B0604020202020204" pitchFamily="34" charset="0"/>
              </a:rPr>
              <a:t>can </a:t>
            </a:r>
            <a:r>
              <a:rPr lang="en-GB" sz="2400" spc="-60" dirty="0">
                <a:latin typeface="Arial" panose="020B0604020202020204" pitchFamily="34" charset="0"/>
                <a:cs typeface="Arial" panose="020B0604020202020204" pitchFamily="34" charset="0"/>
              </a:rPr>
              <a:t>take </a:t>
            </a:r>
            <a:r>
              <a:rPr lang="en-GB" sz="2400" spc="-55" dirty="0">
                <a:latin typeface="Arial" panose="020B0604020202020204" pitchFamily="34" charset="0"/>
                <a:cs typeface="Arial" panose="020B0604020202020204" pitchFamily="34" charset="0"/>
              </a:rPr>
              <a:t>their</a:t>
            </a:r>
            <a:r>
              <a:rPr lang="en-GB" sz="2400" spc="105" dirty="0">
                <a:latin typeface="Arial" panose="020B0604020202020204" pitchFamily="34" charset="0"/>
                <a:cs typeface="Arial" panose="020B0604020202020204" pitchFamily="34" charset="0"/>
              </a:rPr>
              <a:t> </a:t>
            </a:r>
            <a:r>
              <a:rPr lang="en-GB" sz="2400" spc="-50" dirty="0">
                <a:latin typeface="Arial" panose="020B0604020202020204" pitchFamily="34" charset="0"/>
                <a:cs typeface="Arial" panose="020B0604020202020204" pitchFamily="34" charset="0"/>
              </a:rPr>
              <a:t>toll</a:t>
            </a:r>
            <a:r>
              <a:rPr lang="en-GB" sz="2400" dirty="0">
                <a:latin typeface="Arial" panose="020B0604020202020204" pitchFamily="34" charset="0"/>
                <a:cs typeface="Arial" panose="020B0604020202020204" pitchFamily="34" charset="0"/>
              </a:rPr>
              <a:t> </a:t>
            </a:r>
            <a:r>
              <a:rPr lang="en-GB" sz="2400" spc="-30" dirty="0">
                <a:latin typeface="Arial" panose="020B0604020202020204" pitchFamily="34" charset="0"/>
                <a:cs typeface="Arial" panose="020B0604020202020204" pitchFamily="34" charset="0"/>
              </a:rPr>
              <a:t>on </a:t>
            </a:r>
            <a:r>
              <a:rPr lang="en-GB" sz="2400" spc="-45" dirty="0">
                <a:latin typeface="Arial" panose="020B0604020202020204" pitchFamily="34" charset="0"/>
                <a:cs typeface="Arial" panose="020B0604020202020204" pitchFamily="34" charset="0"/>
              </a:rPr>
              <a:t>both your physical </a:t>
            </a:r>
            <a:r>
              <a:rPr lang="en-GB" sz="2400" spc="-25" dirty="0">
                <a:latin typeface="Arial" panose="020B0604020202020204" pitchFamily="34" charset="0"/>
                <a:cs typeface="Arial" panose="020B0604020202020204" pitchFamily="34" charset="0"/>
              </a:rPr>
              <a:t>AND </a:t>
            </a:r>
            <a:r>
              <a:rPr lang="en-GB" sz="2400" spc="-50" dirty="0">
                <a:latin typeface="Arial" panose="020B0604020202020204" pitchFamily="34" charset="0"/>
                <a:cs typeface="Arial" panose="020B0604020202020204" pitchFamily="34" charset="0"/>
              </a:rPr>
              <a:t>mental</a:t>
            </a:r>
            <a:r>
              <a:rPr lang="en-GB" sz="2400" spc="-5" dirty="0">
                <a:latin typeface="Arial" panose="020B0604020202020204" pitchFamily="34" charset="0"/>
                <a:cs typeface="Arial" panose="020B0604020202020204" pitchFamily="34" charset="0"/>
              </a:rPr>
              <a:t> </a:t>
            </a:r>
            <a:r>
              <a:rPr lang="en-GB" sz="2400" spc="-55" dirty="0">
                <a:latin typeface="Arial" panose="020B0604020202020204" pitchFamily="34" charset="0"/>
                <a:cs typeface="Arial" panose="020B0604020202020204" pitchFamily="34" charset="0"/>
              </a:rPr>
              <a:t>health.</a:t>
            </a:r>
            <a:endParaRPr lang="en-GB" sz="2400" dirty="0">
              <a:latin typeface="Arial" panose="020B0604020202020204" pitchFamily="34" charset="0"/>
              <a:cs typeface="Arial" panose="020B0604020202020204" pitchFamily="34" charset="0"/>
            </a:endParaRPr>
          </a:p>
          <a:p>
            <a:pPr marL="12700" marR="5080">
              <a:lnSpc>
                <a:spcPct val="100000"/>
              </a:lnSpc>
              <a:spcBef>
                <a:spcPts val="3315"/>
              </a:spcBef>
            </a:pPr>
            <a:r>
              <a:rPr lang="en-GB" sz="2400" spc="-45" dirty="0">
                <a:latin typeface="Arial" panose="020B0604020202020204" pitchFamily="34" charset="0"/>
                <a:cs typeface="Arial" panose="020B0604020202020204" pitchFamily="34" charset="0"/>
              </a:rPr>
              <a:t>Make sure to </a:t>
            </a:r>
            <a:r>
              <a:rPr lang="en-GB" sz="2400" spc="-40" dirty="0">
                <a:latin typeface="Arial" panose="020B0604020202020204" pitchFamily="34" charset="0"/>
                <a:cs typeface="Arial" panose="020B0604020202020204" pitchFamily="34" charset="0"/>
              </a:rPr>
              <a:t>get </a:t>
            </a:r>
            <a:r>
              <a:rPr lang="en-GB" sz="2400" spc="-30" dirty="0">
                <a:latin typeface="Arial" panose="020B0604020202020204" pitchFamily="34" charset="0"/>
                <a:cs typeface="Arial" panose="020B0604020202020204" pitchFamily="34" charset="0"/>
              </a:rPr>
              <a:t>plenty </a:t>
            </a:r>
            <a:r>
              <a:rPr lang="en-GB" sz="2400" spc="-40" dirty="0">
                <a:latin typeface="Arial" panose="020B0604020202020204" pitchFamily="34" charset="0"/>
                <a:cs typeface="Arial" panose="020B0604020202020204" pitchFamily="34" charset="0"/>
              </a:rPr>
              <a:t>of </a:t>
            </a:r>
            <a:r>
              <a:rPr lang="en-GB" sz="2400" spc="-55" dirty="0">
                <a:latin typeface="Arial" panose="020B0604020202020204" pitchFamily="34" charset="0"/>
                <a:cs typeface="Arial" panose="020B0604020202020204" pitchFamily="34" charset="0"/>
              </a:rPr>
              <a:t>sleep, </a:t>
            </a:r>
            <a:r>
              <a:rPr lang="en-GB" sz="2400" spc="-40" dirty="0">
                <a:latin typeface="Arial" panose="020B0604020202020204" pitchFamily="34" charset="0"/>
                <a:cs typeface="Arial" panose="020B0604020202020204" pitchFamily="34" charset="0"/>
              </a:rPr>
              <a:t>drink </a:t>
            </a:r>
            <a:r>
              <a:rPr lang="en-GB" sz="2400" spc="-30" dirty="0">
                <a:latin typeface="Arial" panose="020B0604020202020204" pitchFamily="34" charset="0"/>
                <a:cs typeface="Arial" panose="020B0604020202020204" pitchFamily="34" charset="0"/>
              </a:rPr>
              <a:t>lots </a:t>
            </a:r>
            <a:r>
              <a:rPr lang="en-GB" sz="2400" spc="-40" dirty="0">
                <a:latin typeface="Arial" panose="020B0604020202020204" pitchFamily="34" charset="0"/>
                <a:cs typeface="Arial" panose="020B0604020202020204" pitchFamily="34" charset="0"/>
              </a:rPr>
              <a:t>of </a:t>
            </a:r>
            <a:r>
              <a:rPr lang="en-GB" sz="2400" spc="-45" dirty="0">
                <a:latin typeface="Arial" panose="020B0604020202020204" pitchFamily="34" charset="0"/>
                <a:cs typeface="Arial" panose="020B0604020202020204" pitchFamily="34" charset="0"/>
              </a:rPr>
              <a:t>water </a:t>
            </a:r>
            <a:r>
              <a:rPr lang="en-GB" sz="2400" spc="-35" dirty="0">
                <a:latin typeface="Arial" panose="020B0604020202020204" pitchFamily="34" charset="0"/>
                <a:cs typeface="Arial" panose="020B0604020202020204" pitchFamily="34" charset="0"/>
              </a:rPr>
              <a:t>and </a:t>
            </a:r>
            <a:r>
              <a:rPr lang="en-GB" sz="2400" spc="-55" dirty="0">
                <a:latin typeface="Arial" panose="020B0604020202020204" pitchFamily="34" charset="0"/>
                <a:cs typeface="Arial" panose="020B0604020202020204" pitchFamily="34" charset="0"/>
              </a:rPr>
              <a:t>do things that you enjoy and help you relax!</a:t>
            </a:r>
            <a:endParaRPr lang="en-GB" sz="2400"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33344" r="39029"/>
          <a:stretch/>
        </p:blipFill>
        <p:spPr>
          <a:xfrm>
            <a:off x="9348186" y="0"/>
            <a:ext cx="2843813" cy="6862244"/>
          </a:xfrm>
          <a:prstGeom prst="rect">
            <a:avLst/>
          </a:prstGeom>
        </p:spPr>
      </p:pic>
    </p:spTree>
    <p:extLst>
      <p:ext uri="{BB962C8B-B14F-4D97-AF65-F5344CB8AC3E}">
        <p14:creationId xmlns:p14="http://schemas.microsoft.com/office/powerpoint/2010/main" val="27491120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24026" y="874057"/>
            <a:ext cx="7384388" cy="1255728"/>
          </a:xfrm>
          <a:prstGeom prst="rect">
            <a:avLst/>
          </a:prstGeom>
          <a:noFill/>
        </p:spPr>
        <p:txBody>
          <a:bodyPr wrap="square">
            <a:spAutoFit/>
          </a:bodyPr>
          <a:lstStyle/>
          <a:p>
            <a:pPr>
              <a:lnSpc>
                <a:spcPct val="70000"/>
              </a:lnSpc>
            </a:pPr>
            <a:r>
              <a:rPr lang="en-GB" sz="4400" b="1" cap="all" spc="-100" dirty="0">
                <a:solidFill>
                  <a:srgbClr val="77649E"/>
                </a:solidFill>
                <a:latin typeface="Arial Narrow" panose="020B0606020202030204" pitchFamily="34" charset="0"/>
                <a:cs typeface="Arial" panose="020B0604020202020204" pitchFamily="34" charset="0"/>
              </a:rPr>
              <a:t>Remember why it’s worth it</a:t>
            </a:r>
          </a:p>
          <a:p>
            <a:pPr>
              <a:lnSpc>
                <a:spcPct val="70000"/>
              </a:lnSpc>
            </a:pPr>
            <a:r>
              <a:rPr lang="en-GB" sz="3200" b="1" cap="all" spc="-100" dirty="0">
                <a:latin typeface="Arial Narrow" panose="020B0606020202030204" pitchFamily="34" charset="0"/>
                <a:cs typeface="Arial" panose="020B0604020202020204" pitchFamily="34" charset="0"/>
              </a:rPr>
              <a:t>Push yourself because no one else will do it for you!</a:t>
            </a: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45856" t="12540"/>
          <a:stretch/>
        </p:blipFill>
        <p:spPr>
          <a:xfrm>
            <a:off x="9357065" y="0"/>
            <a:ext cx="2834935" cy="6868949"/>
          </a:xfrm>
          <a:prstGeom prst="rect">
            <a:avLst/>
          </a:prstGeom>
        </p:spPr>
      </p:pic>
      <p:sp>
        <p:nvSpPr>
          <p:cNvPr id="10" name="Rectangle 9"/>
          <p:cNvSpPr/>
          <p:nvPr/>
        </p:nvSpPr>
        <p:spPr>
          <a:xfrm>
            <a:off x="724026" y="2129785"/>
            <a:ext cx="6943714" cy="4196020"/>
          </a:xfrm>
          <a:prstGeom prst="rect">
            <a:avLst/>
          </a:prstGeom>
        </p:spPr>
        <p:txBody>
          <a:bodyPr wrap="square">
            <a:spAutoFit/>
          </a:bodyPr>
          <a:lstStyle/>
          <a:p>
            <a:pPr marL="12700" marR="140335">
              <a:lnSpc>
                <a:spcPct val="100000"/>
              </a:lnSpc>
              <a:spcBef>
                <a:spcPts val="105"/>
              </a:spcBef>
            </a:pPr>
            <a:r>
              <a:rPr lang="en-GB" sz="2400" spc="-50" dirty="0">
                <a:latin typeface="Arial" panose="020B0604020202020204" pitchFamily="34" charset="0"/>
                <a:cs typeface="Arial" panose="020B0604020202020204" pitchFamily="34" charset="0"/>
              </a:rPr>
              <a:t>Getting good exam results can lead to so many things:</a:t>
            </a:r>
          </a:p>
          <a:p>
            <a:pPr marL="12700" marR="1379855">
              <a:spcBef>
                <a:spcPts val="95"/>
              </a:spcBef>
            </a:pPr>
            <a:r>
              <a:rPr lang="en-GB" sz="2400" spc="-40" dirty="0">
                <a:latin typeface="Arial" panose="020B0604020202020204" pitchFamily="34" charset="0"/>
                <a:cs typeface="Arial" panose="020B0604020202020204" pitchFamily="34" charset="0"/>
              </a:rPr>
              <a:t>Future Career</a:t>
            </a:r>
          </a:p>
          <a:p>
            <a:pPr marL="12700" marR="1379855">
              <a:spcBef>
                <a:spcPts val="95"/>
              </a:spcBef>
            </a:pPr>
            <a:r>
              <a:rPr lang="en-GB" sz="2400" spc="-40" dirty="0">
                <a:latin typeface="Arial" panose="020B0604020202020204" pitchFamily="34" charset="0"/>
                <a:cs typeface="Arial" panose="020B0604020202020204" pitchFamily="34" charset="0"/>
              </a:rPr>
              <a:t>Further</a:t>
            </a:r>
            <a:r>
              <a:rPr lang="en-GB" sz="2400" spc="-5" dirty="0">
                <a:latin typeface="Arial" panose="020B0604020202020204" pitchFamily="34" charset="0"/>
                <a:cs typeface="Arial" panose="020B0604020202020204" pitchFamily="34" charset="0"/>
              </a:rPr>
              <a:t>/ </a:t>
            </a:r>
            <a:r>
              <a:rPr lang="en-GB" sz="2400" spc="-50" dirty="0">
                <a:latin typeface="Arial" panose="020B0604020202020204" pitchFamily="34" charset="0"/>
                <a:cs typeface="Arial" panose="020B0604020202020204" pitchFamily="34" charset="0"/>
              </a:rPr>
              <a:t>Higher Education  </a:t>
            </a:r>
          </a:p>
          <a:p>
            <a:pPr marL="12700" marR="1379855">
              <a:spcBef>
                <a:spcPts val="95"/>
              </a:spcBef>
            </a:pPr>
            <a:r>
              <a:rPr lang="en-GB" sz="2400" spc="-75" dirty="0">
                <a:latin typeface="Arial" panose="020B0604020202020204" pitchFamily="34" charset="0"/>
                <a:cs typeface="Arial" panose="020B0604020202020204" pitchFamily="34" charset="0"/>
              </a:rPr>
              <a:t>Family </a:t>
            </a:r>
            <a:r>
              <a:rPr lang="en-GB" sz="2400" spc="-5" dirty="0">
                <a:latin typeface="Arial" panose="020B0604020202020204" pitchFamily="34" charset="0"/>
                <a:cs typeface="Arial" panose="020B0604020202020204" pitchFamily="34" charset="0"/>
              </a:rPr>
              <a:t>and</a:t>
            </a:r>
            <a:r>
              <a:rPr lang="en-GB" sz="2400" spc="55" dirty="0">
                <a:latin typeface="Arial" panose="020B0604020202020204" pitchFamily="34" charset="0"/>
                <a:cs typeface="Arial" panose="020B0604020202020204" pitchFamily="34" charset="0"/>
              </a:rPr>
              <a:t> </a:t>
            </a:r>
            <a:r>
              <a:rPr lang="en-GB" sz="2400" spc="-35" dirty="0">
                <a:latin typeface="Arial" panose="020B0604020202020204" pitchFamily="34" charset="0"/>
                <a:cs typeface="Arial" panose="020B0604020202020204" pitchFamily="34" charset="0"/>
              </a:rPr>
              <a:t>friends</a:t>
            </a:r>
            <a:endParaRPr lang="en-GB" sz="2400" dirty="0">
              <a:latin typeface="Arial" panose="020B0604020202020204" pitchFamily="34" charset="0"/>
              <a:cs typeface="Arial" panose="020B0604020202020204" pitchFamily="34" charset="0"/>
            </a:endParaRPr>
          </a:p>
          <a:p>
            <a:pPr marL="12700" marR="3235960">
              <a:spcBef>
                <a:spcPts val="135"/>
              </a:spcBef>
            </a:pPr>
            <a:r>
              <a:rPr lang="en-GB" sz="2400" spc="-45" dirty="0">
                <a:latin typeface="Arial" panose="020B0604020202020204" pitchFamily="34" charset="0"/>
                <a:cs typeface="Arial" panose="020B0604020202020204" pitchFamily="34" charset="0"/>
              </a:rPr>
              <a:t>Good salary</a:t>
            </a:r>
          </a:p>
          <a:p>
            <a:pPr marL="12700" marR="3235960">
              <a:spcBef>
                <a:spcPts val="135"/>
              </a:spcBef>
            </a:pPr>
            <a:r>
              <a:rPr lang="en-GB" sz="2400" spc="-45" dirty="0">
                <a:latin typeface="Arial" panose="020B0604020202020204" pitchFamily="34" charset="0"/>
                <a:cs typeface="Arial" panose="020B0604020202020204" pitchFamily="34" charset="0"/>
              </a:rPr>
              <a:t>Professional success</a:t>
            </a:r>
          </a:p>
          <a:p>
            <a:pPr marL="12700" marR="3235960">
              <a:spcBef>
                <a:spcPts val="135"/>
              </a:spcBef>
            </a:pPr>
            <a:r>
              <a:rPr lang="en-GB" sz="2400" spc="-50" dirty="0">
                <a:latin typeface="Arial" panose="020B0604020202020204" pitchFamily="34" charset="0"/>
                <a:cs typeface="Arial" panose="020B0604020202020204" pitchFamily="34" charset="0"/>
              </a:rPr>
              <a:t>L</a:t>
            </a:r>
            <a:r>
              <a:rPr lang="en-GB" sz="2400" spc="-40" dirty="0">
                <a:latin typeface="Arial" panose="020B0604020202020204" pitchFamily="34" charset="0"/>
                <a:cs typeface="Arial" panose="020B0604020202020204" pitchFamily="34" charset="0"/>
              </a:rPr>
              <a:t>ife experiences</a:t>
            </a:r>
          </a:p>
          <a:p>
            <a:pPr marL="12700" marR="140335">
              <a:lnSpc>
                <a:spcPct val="100000"/>
              </a:lnSpc>
              <a:spcBef>
                <a:spcPts val="105"/>
              </a:spcBef>
            </a:pPr>
            <a:endParaRPr lang="en-GB" sz="2800" dirty="0">
              <a:latin typeface="Arial" panose="020B0604020202020204" pitchFamily="34" charset="0"/>
              <a:cs typeface="Arial" panose="020B0604020202020204" pitchFamily="34" charset="0"/>
            </a:endParaRPr>
          </a:p>
          <a:p>
            <a:pPr marL="12700" marR="140335">
              <a:lnSpc>
                <a:spcPct val="100000"/>
              </a:lnSpc>
              <a:spcBef>
                <a:spcPts val="105"/>
              </a:spcBef>
            </a:pPr>
            <a:r>
              <a:rPr lang="en-GB" sz="4000" b="1" dirty="0">
                <a:solidFill>
                  <a:srgbClr val="77649E"/>
                </a:solidFill>
                <a:latin typeface="Arial Narrow" panose="020B0606020202030204" pitchFamily="34" charset="0"/>
                <a:cs typeface="Arial" panose="020B0604020202020204" pitchFamily="34" charset="0"/>
              </a:rPr>
              <a:t>GOOD LUCK!</a:t>
            </a:r>
          </a:p>
        </p:txBody>
      </p:sp>
    </p:spTree>
    <p:extLst>
      <p:ext uri="{BB962C8B-B14F-4D97-AF65-F5344CB8AC3E}">
        <p14:creationId xmlns:p14="http://schemas.microsoft.com/office/powerpoint/2010/main" val="38660736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24026" y="874057"/>
            <a:ext cx="3363421" cy="911019"/>
          </a:xfrm>
          <a:prstGeom prst="rect">
            <a:avLst/>
          </a:prstGeom>
        </p:spPr>
        <p:txBody>
          <a:bodyPr wrap="none">
            <a:spAutoFit/>
          </a:bodyPr>
          <a:lstStyle/>
          <a:p>
            <a:pPr>
              <a:lnSpc>
                <a:spcPct val="70000"/>
              </a:lnSpc>
            </a:pPr>
            <a:r>
              <a:rPr lang="en-GB" sz="4400" b="1" cap="all" spc="-100" dirty="0">
                <a:solidFill>
                  <a:srgbClr val="77649E"/>
                </a:solidFill>
                <a:latin typeface="Arial Narrow" panose="020B0606020202030204" pitchFamily="34" charset="0"/>
                <a:cs typeface="Arial" panose="020B0604020202020204" pitchFamily="34" charset="0"/>
              </a:rPr>
              <a:t>Study skills</a:t>
            </a:r>
          </a:p>
          <a:p>
            <a:pPr>
              <a:lnSpc>
                <a:spcPct val="70000"/>
              </a:lnSpc>
            </a:pPr>
            <a:r>
              <a:rPr lang="en-GB" sz="3200" b="1" cap="all" spc="-100" dirty="0">
                <a:latin typeface="Arial Narrow" panose="020B0606020202030204" pitchFamily="34" charset="0"/>
                <a:cs typeface="Arial" panose="020B0604020202020204" pitchFamily="34" charset="0"/>
              </a:rPr>
              <a:t>Recap</a:t>
            </a:r>
          </a:p>
        </p:txBody>
      </p:sp>
      <p:sp>
        <p:nvSpPr>
          <p:cNvPr id="5" name="Rectangle 4"/>
          <p:cNvSpPr/>
          <p:nvPr/>
        </p:nvSpPr>
        <p:spPr>
          <a:xfrm>
            <a:off x="724027" y="1785076"/>
            <a:ext cx="4999880" cy="722314"/>
          </a:xfrm>
          <a:prstGeom prst="rect">
            <a:avLst/>
          </a:prstGeom>
        </p:spPr>
        <p:txBody>
          <a:bodyPr wrap="square">
            <a:spAutoFit/>
          </a:bodyPr>
          <a:lstStyle/>
          <a:p>
            <a:pPr algn="ctr">
              <a:lnSpc>
                <a:spcPts val="5655"/>
              </a:lnSpc>
              <a:spcBef>
                <a:spcPts val="110"/>
              </a:spcBef>
            </a:pPr>
            <a:r>
              <a:rPr lang="en-GB" sz="2800" b="1" dirty="0">
                <a:latin typeface="Arial" panose="020B0604020202020204" pitchFamily="34" charset="0"/>
                <a:cs typeface="Arial" panose="020B0604020202020204" pitchFamily="34" charset="0"/>
              </a:rPr>
              <a:t> </a:t>
            </a:r>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t="21072" b="16975"/>
          <a:stretch/>
        </p:blipFill>
        <p:spPr>
          <a:xfrm rot="16200000">
            <a:off x="7342632" y="2014433"/>
            <a:ext cx="6863801" cy="2834936"/>
          </a:xfrm>
          <a:prstGeom prst="rect">
            <a:avLst/>
          </a:prstGeom>
        </p:spPr>
      </p:pic>
      <p:sp>
        <p:nvSpPr>
          <p:cNvPr id="14" name="Rectangle 13"/>
          <p:cNvSpPr/>
          <p:nvPr/>
        </p:nvSpPr>
        <p:spPr>
          <a:xfrm>
            <a:off x="724026" y="1785076"/>
            <a:ext cx="8012350" cy="4580741"/>
          </a:xfrm>
          <a:prstGeom prst="rect">
            <a:avLst/>
          </a:prstGeom>
        </p:spPr>
        <p:txBody>
          <a:bodyPr wrap="square">
            <a:spAutoFit/>
          </a:bodyPr>
          <a:lstStyle/>
          <a:p>
            <a:pPr>
              <a:lnSpc>
                <a:spcPts val="5655"/>
              </a:lnSpc>
              <a:spcBef>
                <a:spcPts val="110"/>
              </a:spcBef>
            </a:pPr>
            <a:r>
              <a:rPr lang="en-GB" sz="2800" b="1" dirty="0">
                <a:latin typeface="Arial" panose="020B0604020202020204" pitchFamily="34" charset="0"/>
                <a:cs typeface="Arial" panose="020B0604020202020204" pitchFamily="34" charset="0"/>
              </a:rPr>
              <a:t>To study successfully:</a:t>
            </a:r>
          </a:p>
          <a:p>
            <a:pPr>
              <a:spcBef>
                <a:spcPts val="110"/>
              </a:spcBef>
            </a:pPr>
            <a:r>
              <a:rPr lang="en-GB" sz="2400" dirty="0">
                <a:latin typeface="Arial" panose="020B0604020202020204" pitchFamily="34" charset="0"/>
                <a:cs typeface="Arial" panose="020B0604020202020204" pitchFamily="34" charset="0"/>
              </a:rPr>
              <a:t>Organise your notes, work from class and revision materials – make sure you understand everything before you start revising</a:t>
            </a:r>
          </a:p>
          <a:p>
            <a:pPr>
              <a:spcBef>
                <a:spcPts val="110"/>
              </a:spcBef>
            </a:pPr>
            <a:endParaRPr lang="en-GB" sz="2400" dirty="0">
              <a:latin typeface="Arial" panose="020B0604020202020204" pitchFamily="34" charset="0"/>
              <a:cs typeface="Arial" panose="020B0604020202020204" pitchFamily="34" charset="0"/>
            </a:endParaRPr>
          </a:p>
          <a:p>
            <a:pPr>
              <a:spcBef>
                <a:spcPts val="110"/>
              </a:spcBef>
            </a:pPr>
            <a:r>
              <a:rPr lang="en-GB" sz="2400" dirty="0">
                <a:latin typeface="Arial" panose="020B0604020202020204" pitchFamily="34" charset="0"/>
                <a:cs typeface="Arial" panose="020B0604020202020204" pitchFamily="34" charset="0"/>
              </a:rPr>
              <a:t>Experiment with different revision methods and techniques to find what works best for you</a:t>
            </a:r>
          </a:p>
          <a:p>
            <a:pPr>
              <a:spcBef>
                <a:spcPts val="110"/>
              </a:spcBef>
            </a:pPr>
            <a:endParaRPr lang="en-GB" sz="2400" dirty="0">
              <a:latin typeface="Arial" panose="020B0604020202020204" pitchFamily="34" charset="0"/>
              <a:cs typeface="Arial" panose="020B0604020202020204" pitchFamily="34" charset="0"/>
            </a:endParaRPr>
          </a:p>
          <a:p>
            <a:pPr>
              <a:spcBef>
                <a:spcPts val="110"/>
              </a:spcBef>
            </a:pPr>
            <a:r>
              <a:rPr lang="en-GB" sz="2400" dirty="0">
                <a:latin typeface="Arial" panose="020B0604020202020204" pitchFamily="34" charset="0"/>
                <a:cs typeface="Arial" panose="020B0604020202020204" pitchFamily="34" charset="0"/>
              </a:rPr>
              <a:t>Create a revision timetable, find a place to study, avoid distractions and take care of yourself during the revision period</a:t>
            </a:r>
          </a:p>
        </p:txBody>
      </p:sp>
    </p:spTree>
    <p:extLst>
      <p:ext uri="{BB962C8B-B14F-4D97-AF65-F5344CB8AC3E}">
        <p14:creationId xmlns:p14="http://schemas.microsoft.com/office/powerpoint/2010/main" val="8614343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29240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34280" y="1215561"/>
            <a:ext cx="3061113" cy="5136150"/>
          </a:xfrm>
          <a:prstGeom prst="rect">
            <a:avLst/>
          </a:prstGeom>
        </p:spPr>
        <p:txBody>
          <a:bodyPr vert="horz" wrap="square" lIns="0" tIns="12065" rIns="0" bIns="0" rtlCol="0">
            <a:spAutoFit/>
          </a:bodyPr>
          <a:lstStyle/>
          <a:p>
            <a:pPr marL="519430" marR="511809" algn="ctr">
              <a:lnSpc>
                <a:spcPct val="136700"/>
              </a:lnSpc>
              <a:spcBef>
                <a:spcPts val="95"/>
              </a:spcBef>
            </a:pPr>
            <a:r>
              <a:rPr sz="2000" b="1" spc="-35" dirty="0">
                <a:latin typeface="Arial" panose="020B0604020202020204" pitchFamily="34" charset="0"/>
                <a:cs typeface="Arial" panose="020B0604020202020204" pitchFamily="34" charset="0"/>
              </a:rPr>
              <a:t>Onions</a:t>
            </a:r>
            <a:endParaRPr lang="en-GB" sz="2000" b="1" spc="-55" dirty="0">
              <a:latin typeface="Arial" panose="020B0604020202020204" pitchFamily="34" charset="0"/>
              <a:cs typeface="Arial" panose="020B0604020202020204" pitchFamily="34" charset="0"/>
            </a:endParaRPr>
          </a:p>
          <a:p>
            <a:pPr marL="519430" marR="511809" algn="ctr">
              <a:lnSpc>
                <a:spcPct val="136700"/>
              </a:lnSpc>
              <a:spcBef>
                <a:spcPts val="95"/>
              </a:spcBef>
            </a:pPr>
            <a:r>
              <a:rPr sz="2000" b="1" spc="-45" dirty="0">
                <a:latin typeface="Arial" panose="020B0604020202020204" pitchFamily="34" charset="0"/>
                <a:cs typeface="Arial" panose="020B0604020202020204" pitchFamily="34" charset="0"/>
              </a:rPr>
              <a:t>Milk  </a:t>
            </a:r>
            <a:endParaRPr lang="en-GB" sz="2000" b="1" spc="-45" dirty="0">
              <a:latin typeface="Arial" panose="020B0604020202020204" pitchFamily="34" charset="0"/>
              <a:cs typeface="Arial" panose="020B0604020202020204" pitchFamily="34" charset="0"/>
            </a:endParaRPr>
          </a:p>
          <a:p>
            <a:pPr marL="519430" marR="511809" algn="ctr">
              <a:lnSpc>
                <a:spcPct val="136700"/>
              </a:lnSpc>
              <a:spcBef>
                <a:spcPts val="95"/>
              </a:spcBef>
            </a:pPr>
            <a:r>
              <a:rPr sz="2000" b="1" spc="-45" dirty="0">
                <a:latin typeface="Arial" panose="020B0604020202020204" pitchFamily="34" charset="0"/>
                <a:cs typeface="Arial" panose="020B0604020202020204" pitchFamily="34" charset="0"/>
              </a:rPr>
              <a:t>G</a:t>
            </a:r>
            <a:r>
              <a:rPr sz="2000" b="1" spc="20" dirty="0">
                <a:latin typeface="Arial" panose="020B0604020202020204" pitchFamily="34" charset="0"/>
                <a:cs typeface="Arial" panose="020B0604020202020204" pitchFamily="34" charset="0"/>
              </a:rPr>
              <a:t>r</a:t>
            </a:r>
            <a:r>
              <a:rPr sz="2000" b="1" spc="-55" dirty="0">
                <a:latin typeface="Arial" panose="020B0604020202020204" pitchFamily="34" charset="0"/>
                <a:cs typeface="Arial" panose="020B0604020202020204" pitchFamily="34" charset="0"/>
              </a:rPr>
              <a:t>a</a:t>
            </a:r>
            <a:r>
              <a:rPr sz="2000" b="1" spc="-50" dirty="0">
                <a:latin typeface="Arial" panose="020B0604020202020204" pitchFamily="34" charset="0"/>
                <a:cs typeface="Arial" panose="020B0604020202020204" pitchFamily="34" charset="0"/>
              </a:rPr>
              <a:t>n</a:t>
            </a:r>
            <a:r>
              <a:rPr sz="2000" b="1" spc="-45" dirty="0">
                <a:latin typeface="Arial" panose="020B0604020202020204" pitchFamily="34" charset="0"/>
                <a:cs typeface="Arial" panose="020B0604020202020204" pitchFamily="34" charset="0"/>
              </a:rPr>
              <a:t>o</a:t>
            </a:r>
            <a:r>
              <a:rPr sz="2000" b="1" spc="10" dirty="0">
                <a:latin typeface="Arial" panose="020B0604020202020204" pitchFamily="34" charset="0"/>
                <a:cs typeface="Arial" panose="020B0604020202020204" pitchFamily="34" charset="0"/>
              </a:rPr>
              <a:t>l</a:t>
            </a:r>
            <a:r>
              <a:rPr sz="2000" b="1" spc="-5" dirty="0">
                <a:latin typeface="Arial" panose="020B0604020202020204" pitchFamily="34" charset="0"/>
                <a:cs typeface="Arial" panose="020B0604020202020204" pitchFamily="34" charset="0"/>
              </a:rPr>
              <a:t>a</a:t>
            </a:r>
            <a:endParaRPr lang="en-GB" sz="2000" dirty="0">
              <a:latin typeface="Arial" panose="020B0604020202020204" pitchFamily="34" charset="0"/>
              <a:cs typeface="Arial" panose="020B0604020202020204" pitchFamily="34" charset="0"/>
            </a:endParaRPr>
          </a:p>
          <a:p>
            <a:pPr marL="519430" marR="511809" algn="ctr">
              <a:lnSpc>
                <a:spcPct val="136700"/>
              </a:lnSpc>
              <a:spcBef>
                <a:spcPts val="95"/>
              </a:spcBef>
            </a:pPr>
            <a:r>
              <a:rPr sz="2000" b="1" spc="-30" dirty="0">
                <a:latin typeface="Arial" panose="020B0604020202020204" pitchFamily="34" charset="0"/>
                <a:cs typeface="Arial" panose="020B0604020202020204" pitchFamily="34" charset="0"/>
              </a:rPr>
              <a:t>Orange</a:t>
            </a:r>
            <a:r>
              <a:rPr sz="2000" b="1" spc="-65" dirty="0">
                <a:latin typeface="Arial" panose="020B0604020202020204" pitchFamily="34" charset="0"/>
                <a:cs typeface="Arial" panose="020B0604020202020204" pitchFamily="34" charset="0"/>
              </a:rPr>
              <a:t> </a:t>
            </a:r>
            <a:r>
              <a:rPr sz="2000" b="1" spc="-50" dirty="0">
                <a:latin typeface="Arial" panose="020B0604020202020204" pitchFamily="34" charset="0"/>
                <a:cs typeface="Arial" panose="020B0604020202020204" pitchFamily="34" charset="0"/>
              </a:rPr>
              <a:t>Juice  </a:t>
            </a:r>
            <a:r>
              <a:rPr sz="2000" b="1" spc="-35" dirty="0">
                <a:latin typeface="Arial" panose="020B0604020202020204" pitchFamily="34" charset="0"/>
                <a:cs typeface="Arial" panose="020B0604020202020204" pitchFamily="34" charset="0"/>
              </a:rPr>
              <a:t>Brownies  </a:t>
            </a:r>
            <a:r>
              <a:rPr sz="2000" b="1" spc="-75" dirty="0">
                <a:latin typeface="Arial" panose="020B0604020202020204" pitchFamily="34" charset="0"/>
                <a:cs typeface="Arial" panose="020B0604020202020204" pitchFamily="34" charset="0"/>
              </a:rPr>
              <a:t>Tomatoes  </a:t>
            </a:r>
            <a:r>
              <a:rPr sz="2000" b="1" spc="-60" dirty="0">
                <a:latin typeface="Arial" panose="020B0604020202020204" pitchFamily="34" charset="0"/>
                <a:cs typeface="Arial" panose="020B0604020202020204" pitchFamily="34" charset="0"/>
              </a:rPr>
              <a:t>Chicken  </a:t>
            </a:r>
            <a:r>
              <a:rPr sz="2000" b="1" spc="-35" dirty="0">
                <a:latin typeface="Arial" panose="020B0604020202020204" pitchFamily="34" charset="0"/>
                <a:cs typeface="Arial" panose="020B0604020202020204" pitchFamily="34" charset="0"/>
              </a:rPr>
              <a:t>Potatoes  </a:t>
            </a:r>
            <a:r>
              <a:rPr sz="2000" b="1" spc="-40" dirty="0">
                <a:latin typeface="Arial" panose="020B0604020202020204" pitchFamily="34" charset="0"/>
                <a:cs typeface="Arial" panose="020B0604020202020204" pitchFamily="34" charset="0"/>
              </a:rPr>
              <a:t>Chocolate  </a:t>
            </a:r>
            <a:r>
              <a:rPr sz="2000" b="1" spc="-50" dirty="0">
                <a:latin typeface="Arial" panose="020B0604020202020204" pitchFamily="34" charset="0"/>
                <a:cs typeface="Arial" panose="020B0604020202020204" pitchFamily="34" charset="0"/>
              </a:rPr>
              <a:t>Baked </a:t>
            </a:r>
            <a:r>
              <a:rPr sz="2000" b="1" spc="-25" dirty="0">
                <a:latin typeface="Arial" panose="020B0604020202020204" pitchFamily="34" charset="0"/>
                <a:cs typeface="Arial" panose="020B0604020202020204" pitchFamily="34" charset="0"/>
              </a:rPr>
              <a:t>beans  </a:t>
            </a:r>
            <a:endParaRPr lang="en-GB" sz="2000" b="1" spc="-25" dirty="0">
              <a:latin typeface="Arial" panose="020B0604020202020204" pitchFamily="34" charset="0"/>
              <a:cs typeface="Arial" panose="020B0604020202020204" pitchFamily="34" charset="0"/>
            </a:endParaRPr>
          </a:p>
          <a:p>
            <a:pPr marL="519430" marR="511809" algn="ctr">
              <a:lnSpc>
                <a:spcPct val="136700"/>
              </a:lnSpc>
              <a:spcBef>
                <a:spcPts val="95"/>
              </a:spcBef>
            </a:pPr>
            <a:r>
              <a:rPr sz="2000" b="1" spc="-120" dirty="0">
                <a:latin typeface="Arial" panose="020B0604020202020204" pitchFamily="34" charset="0"/>
                <a:cs typeface="Arial" panose="020B0604020202020204" pitchFamily="34" charset="0"/>
              </a:rPr>
              <a:t>Tea    </a:t>
            </a:r>
            <a:endParaRPr lang="en-GB" sz="2000" b="1" spc="-120" dirty="0">
              <a:latin typeface="Arial" panose="020B0604020202020204" pitchFamily="34" charset="0"/>
              <a:cs typeface="Arial" panose="020B0604020202020204" pitchFamily="34" charset="0"/>
            </a:endParaRPr>
          </a:p>
          <a:p>
            <a:pPr marL="519430" marR="511809" algn="ctr">
              <a:lnSpc>
                <a:spcPct val="136700"/>
              </a:lnSpc>
              <a:spcBef>
                <a:spcPts val="95"/>
              </a:spcBef>
            </a:pPr>
            <a:r>
              <a:rPr sz="2000" b="1" spc="-40" dirty="0">
                <a:latin typeface="Arial" panose="020B0604020202020204" pitchFamily="34" charset="0"/>
                <a:cs typeface="Arial" panose="020B0604020202020204" pitchFamily="34" charset="0"/>
              </a:rPr>
              <a:t>Pineapple</a:t>
            </a:r>
            <a:endParaRPr sz="2000" dirty="0">
              <a:latin typeface="Arial" panose="020B0604020202020204" pitchFamily="34" charset="0"/>
              <a:cs typeface="Arial" panose="020B0604020202020204" pitchFamily="34" charset="0"/>
            </a:endParaRPr>
          </a:p>
        </p:txBody>
      </p:sp>
      <p:sp>
        <p:nvSpPr>
          <p:cNvPr id="4" name="object 3"/>
          <p:cNvSpPr txBox="1"/>
          <p:nvPr/>
        </p:nvSpPr>
        <p:spPr>
          <a:xfrm>
            <a:off x="3695393" y="1215561"/>
            <a:ext cx="2654211" cy="5161798"/>
          </a:xfrm>
          <a:prstGeom prst="rect">
            <a:avLst/>
          </a:prstGeom>
        </p:spPr>
        <p:txBody>
          <a:bodyPr vert="horz" wrap="square" lIns="0" tIns="12065" rIns="0" bIns="0" rtlCol="0">
            <a:spAutoFit/>
          </a:bodyPr>
          <a:lstStyle/>
          <a:p>
            <a:pPr marL="250825" marR="243840" indent="-14604" algn="ctr">
              <a:lnSpc>
                <a:spcPct val="136700"/>
              </a:lnSpc>
              <a:spcBef>
                <a:spcPts val="95"/>
              </a:spcBef>
            </a:pPr>
            <a:r>
              <a:rPr sz="2000" b="1" spc="-30" dirty="0">
                <a:latin typeface="Arial" panose="020B0604020202020204" pitchFamily="34" charset="0"/>
                <a:cs typeface="Arial" panose="020B0604020202020204" pitchFamily="34" charset="0"/>
              </a:rPr>
              <a:t>Cocoa</a:t>
            </a:r>
            <a:endParaRPr lang="en-GB" sz="2000" b="1" spc="-30" dirty="0">
              <a:latin typeface="Arial" panose="020B0604020202020204" pitchFamily="34" charset="0"/>
              <a:cs typeface="Arial" panose="020B0604020202020204" pitchFamily="34" charset="0"/>
            </a:endParaRPr>
          </a:p>
          <a:p>
            <a:pPr marL="250825" marR="243840" indent="-14604" algn="ctr">
              <a:lnSpc>
                <a:spcPct val="136700"/>
              </a:lnSpc>
              <a:spcBef>
                <a:spcPts val="95"/>
              </a:spcBef>
            </a:pPr>
            <a:r>
              <a:rPr sz="2000" b="1" spc="-30" dirty="0">
                <a:latin typeface="Arial" panose="020B0604020202020204" pitchFamily="34" charset="0"/>
                <a:cs typeface="Arial" panose="020B0604020202020204" pitchFamily="34" charset="0"/>
              </a:rPr>
              <a:t> </a:t>
            </a:r>
            <a:r>
              <a:rPr sz="2000" b="1" spc="-45" dirty="0">
                <a:latin typeface="Arial" panose="020B0604020202020204" pitchFamily="34" charset="0"/>
                <a:cs typeface="Arial" panose="020B0604020202020204" pitchFamily="34" charset="0"/>
              </a:rPr>
              <a:t>Lettuce  </a:t>
            </a:r>
            <a:r>
              <a:rPr sz="2000" b="1" spc="-65" dirty="0">
                <a:latin typeface="Arial" panose="020B0604020202020204" pitchFamily="34" charset="0"/>
                <a:cs typeface="Arial" panose="020B0604020202020204" pitchFamily="34" charset="0"/>
              </a:rPr>
              <a:t>S</a:t>
            </a:r>
            <a:r>
              <a:rPr sz="2000" b="1" spc="-45" dirty="0">
                <a:latin typeface="Arial" panose="020B0604020202020204" pitchFamily="34" charset="0"/>
                <a:cs typeface="Arial" panose="020B0604020202020204" pitchFamily="34" charset="0"/>
              </a:rPr>
              <a:t>h</a:t>
            </a:r>
            <a:r>
              <a:rPr sz="2000" b="1" spc="-55" dirty="0">
                <a:latin typeface="Arial" panose="020B0604020202020204" pitchFamily="34" charset="0"/>
                <a:cs typeface="Arial" panose="020B0604020202020204" pitchFamily="34" charset="0"/>
              </a:rPr>
              <a:t>am</a:t>
            </a:r>
            <a:r>
              <a:rPr sz="2000" b="1" spc="-35" dirty="0">
                <a:latin typeface="Arial" panose="020B0604020202020204" pitchFamily="34" charset="0"/>
                <a:cs typeface="Arial" panose="020B0604020202020204" pitchFamily="34" charset="0"/>
              </a:rPr>
              <a:t>p</a:t>
            </a:r>
            <a:r>
              <a:rPr sz="2000" b="1" spc="-45" dirty="0">
                <a:latin typeface="Arial" panose="020B0604020202020204" pitchFamily="34" charset="0"/>
                <a:cs typeface="Arial" panose="020B0604020202020204" pitchFamily="34" charset="0"/>
              </a:rPr>
              <a:t>o</a:t>
            </a:r>
            <a:r>
              <a:rPr sz="2000" b="1" spc="-5" dirty="0">
                <a:latin typeface="Arial" panose="020B0604020202020204" pitchFamily="34" charset="0"/>
                <a:cs typeface="Arial" panose="020B0604020202020204" pitchFamily="34" charset="0"/>
              </a:rPr>
              <a:t>o</a:t>
            </a:r>
            <a:endParaRPr lang="en-GB" sz="2000" b="1" spc="-5" dirty="0">
              <a:latin typeface="Arial" panose="020B0604020202020204" pitchFamily="34" charset="0"/>
              <a:cs typeface="Arial" panose="020B0604020202020204" pitchFamily="34" charset="0"/>
            </a:endParaRPr>
          </a:p>
          <a:p>
            <a:pPr marL="250825" marR="243840" indent="-14604" algn="ctr">
              <a:lnSpc>
                <a:spcPct val="136700"/>
              </a:lnSpc>
              <a:spcBef>
                <a:spcPts val="95"/>
              </a:spcBef>
            </a:pPr>
            <a:r>
              <a:rPr sz="2000" b="1" spc="-5" dirty="0">
                <a:latin typeface="Arial" panose="020B0604020202020204" pitchFamily="34" charset="0"/>
                <a:cs typeface="Arial" panose="020B0604020202020204" pitchFamily="34" charset="0"/>
              </a:rPr>
              <a:t>  </a:t>
            </a:r>
            <a:r>
              <a:rPr sz="2000" b="1" spc="-40" dirty="0">
                <a:latin typeface="Arial" panose="020B0604020202020204" pitchFamily="34" charset="0"/>
                <a:cs typeface="Arial" panose="020B0604020202020204" pitchFamily="34" charset="0"/>
              </a:rPr>
              <a:t>Beef  </a:t>
            </a:r>
            <a:endParaRPr lang="en-GB" sz="2000" b="1" spc="-40" dirty="0">
              <a:latin typeface="Arial" panose="020B0604020202020204" pitchFamily="34" charset="0"/>
              <a:cs typeface="Arial" panose="020B0604020202020204" pitchFamily="34" charset="0"/>
            </a:endParaRPr>
          </a:p>
          <a:p>
            <a:pPr marL="250825" marR="243840" indent="-14604" algn="ctr">
              <a:lnSpc>
                <a:spcPct val="136700"/>
              </a:lnSpc>
              <a:spcBef>
                <a:spcPts val="95"/>
              </a:spcBef>
            </a:pPr>
            <a:r>
              <a:rPr sz="2000" b="1" spc="-50" dirty="0">
                <a:latin typeface="Arial" panose="020B0604020202020204" pitchFamily="34" charset="0"/>
                <a:cs typeface="Arial" panose="020B0604020202020204" pitchFamily="34" charset="0"/>
              </a:rPr>
              <a:t>Flour  </a:t>
            </a:r>
            <a:endParaRPr lang="en-GB" sz="2000" b="1" spc="-50" dirty="0">
              <a:latin typeface="Arial" panose="020B0604020202020204" pitchFamily="34" charset="0"/>
              <a:cs typeface="Arial" panose="020B0604020202020204" pitchFamily="34" charset="0"/>
            </a:endParaRPr>
          </a:p>
          <a:p>
            <a:pPr marL="250825" marR="243840" indent="-14604" algn="ctr">
              <a:lnSpc>
                <a:spcPct val="136700"/>
              </a:lnSpc>
              <a:spcBef>
                <a:spcPts val="95"/>
              </a:spcBef>
            </a:pPr>
            <a:r>
              <a:rPr sz="2000" b="1" spc="-35" dirty="0">
                <a:latin typeface="Arial" panose="020B0604020202020204" pitchFamily="34" charset="0"/>
                <a:cs typeface="Arial" panose="020B0604020202020204" pitchFamily="34" charset="0"/>
              </a:rPr>
              <a:t>Bananas</a:t>
            </a:r>
            <a:endParaRPr lang="en-GB" sz="2000" dirty="0">
              <a:latin typeface="Arial" panose="020B0604020202020204" pitchFamily="34" charset="0"/>
              <a:cs typeface="Arial" panose="020B0604020202020204" pitchFamily="34" charset="0"/>
            </a:endParaRPr>
          </a:p>
          <a:p>
            <a:pPr marL="250825" marR="243840" indent="-14604" algn="ctr">
              <a:lnSpc>
                <a:spcPct val="136700"/>
              </a:lnSpc>
              <a:spcBef>
                <a:spcPts val="95"/>
              </a:spcBef>
            </a:pPr>
            <a:r>
              <a:rPr sz="2000" b="1" spc="-35" dirty="0">
                <a:latin typeface="Arial" panose="020B0604020202020204" pitchFamily="34" charset="0"/>
                <a:cs typeface="Arial" panose="020B0604020202020204" pitchFamily="34" charset="0"/>
              </a:rPr>
              <a:t>Doughnuts  </a:t>
            </a:r>
            <a:r>
              <a:rPr sz="2000" b="1" spc="-20" dirty="0">
                <a:latin typeface="Arial" panose="020B0604020202020204" pitchFamily="34" charset="0"/>
                <a:cs typeface="Arial" panose="020B0604020202020204" pitchFamily="34" charset="0"/>
              </a:rPr>
              <a:t>Grapes </a:t>
            </a:r>
            <a:endParaRPr lang="en-GB" sz="2000" b="1" spc="-20" dirty="0">
              <a:latin typeface="Arial" panose="020B0604020202020204" pitchFamily="34" charset="0"/>
              <a:cs typeface="Arial" panose="020B0604020202020204" pitchFamily="34" charset="0"/>
            </a:endParaRPr>
          </a:p>
          <a:p>
            <a:pPr marL="250825" marR="243840" indent="-14604" algn="ctr">
              <a:lnSpc>
                <a:spcPct val="136700"/>
              </a:lnSpc>
              <a:spcBef>
                <a:spcPts val="95"/>
              </a:spcBef>
            </a:pPr>
            <a:r>
              <a:rPr sz="2000" b="1" spc="-20" dirty="0">
                <a:latin typeface="Arial" panose="020B0604020202020204" pitchFamily="34" charset="0"/>
                <a:cs typeface="Arial" panose="020B0604020202020204" pitchFamily="34" charset="0"/>
              </a:rPr>
              <a:t> </a:t>
            </a:r>
            <a:r>
              <a:rPr sz="2000" b="1" spc="-60" dirty="0">
                <a:latin typeface="Arial" panose="020B0604020202020204" pitchFamily="34" charset="0"/>
                <a:cs typeface="Arial" panose="020B0604020202020204" pitchFamily="34" charset="0"/>
              </a:rPr>
              <a:t>Rice  </a:t>
            </a:r>
            <a:endParaRPr lang="en-GB" sz="2000" b="1" spc="-60" dirty="0">
              <a:latin typeface="Arial" panose="020B0604020202020204" pitchFamily="34" charset="0"/>
              <a:cs typeface="Arial" panose="020B0604020202020204" pitchFamily="34" charset="0"/>
            </a:endParaRPr>
          </a:p>
          <a:p>
            <a:pPr marL="250825" marR="243840" indent="-14604" algn="ctr">
              <a:lnSpc>
                <a:spcPct val="136700"/>
              </a:lnSpc>
              <a:spcBef>
                <a:spcPts val="95"/>
              </a:spcBef>
            </a:pPr>
            <a:r>
              <a:rPr sz="2000" b="1" spc="-50" dirty="0">
                <a:latin typeface="Arial" panose="020B0604020202020204" pitchFamily="34" charset="0"/>
                <a:cs typeface="Arial" panose="020B0604020202020204" pitchFamily="34" charset="0"/>
              </a:rPr>
              <a:t>Cinnamon  </a:t>
            </a:r>
            <a:r>
              <a:rPr sz="2000" b="1" spc="10" dirty="0">
                <a:latin typeface="Arial" panose="020B0604020202020204" pitchFamily="34" charset="0"/>
                <a:cs typeface="Arial" panose="020B0604020202020204" pitchFamily="34" charset="0"/>
              </a:rPr>
              <a:t>C</a:t>
            </a:r>
            <a:r>
              <a:rPr sz="2000" b="1" spc="-55" dirty="0">
                <a:latin typeface="Arial" panose="020B0604020202020204" pitchFamily="34" charset="0"/>
                <a:cs typeface="Arial" panose="020B0604020202020204" pitchFamily="34" charset="0"/>
              </a:rPr>
              <a:t>au</a:t>
            </a:r>
            <a:r>
              <a:rPr sz="2000" b="1" spc="-50" dirty="0">
                <a:latin typeface="Arial" panose="020B0604020202020204" pitchFamily="34" charset="0"/>
                <a:cs typeface="Arial" panose="020B0604020202020204" pitchFamily="34" charset="0"/>
              </a:rPr>
              <a:t>l</a:t>
            </a:r>
            <a:r>
              <a:rPr sz="2000" b="1" spc="-30" dirty="0">
                <a:latin typeface="Arial" panose="020B0604020202020204" pitchFamily="34" charset="0"/>
                <a:cs typeface="Arial" panose="020B0604020202020204" pitchFamily="34" charset="0"/>
              </a:rPr>
              <a:t>i</a:t>
            </a:r>
            <a:r>
              <a:rPr sz="2000" b="1" spc="-20" dirty="0">
                <a:latin typeface="Arial" panose="020B0604020202020204" pitchFamily="34" charset="0"/>
                <a:cs typeface="Arial" panose="020B0604020202020204" pitchFamily="34" charset="0"/>
              </a:rPr>
              <a:t>f</a:t>
            </a:r>
            <a:r>
              <a:rPr sz="2000" b="1" spc="-40" dirty="0">
                <a:latin typeface="Arial" panose="020B0604020202020204" pitchFamily="34" charset="0"/>
                <a:cs typeface="Arial" panose="020B0604020202020204" pitchFamily="34" charset="0"/>
              </a:rPr>
              <a:t>l</a:t>
            </a:r>
            <a:r>
              <a:rPr sz="2000" b="1" spc="-50" dirty="0">
                <a:latin typeface="Arial" panose="020B0604020202020204" pitchFamily="34" charset="0"/>
                <a:cs typeface="Arial" panose="020B0604020202020204" pitchFamily="34" charset="0"/>
              </a:rPr>
              <a:t>ow</a:t>
            </a:r>
            <a:r>
              <a:rPr sz="2000" b="1" spc="-60" dirty="0">
                <a:latin typeface="Arial" panose="020B0604020202020204" pitchFamily="34" charset="0"/>
                <a:cs typeface="Arial" panose="020B0604020202020204" pitchFamily="34" charset="0"/>
              </a:rPr>
              <a:t>e</a:t>
            </a:r>
            <a:r>
              <a:rPr sz="2000" b="1" spc="-5" dirty="0">
                <a:latin typeface="Arial" panose="020B0604020202020204" pitchFamily="34" charset="0"/>
                <a:cs typeface="Arial" panose="020B0604020202020204" pitchFamily="34" charset="0"/>
              </a:rPr>
              <a:t>r  </a:t>
            </a:r>
            <a:r>
              <a:rPr sz="2000" b="1" spc="-35" dirty="0">
                <a:latin typeface="Arial" panose="020B0604020202020204" pitchFamily="34" charset="0"/>
                <a:cs typeface="Arial" panose="020B0604020202020204" pitchFamily="34" charset="0"/>
              </a:rPr>
              <a:t>Lemons</a:t>
            </a:r>
            <a:endParaRPr sz="2000" dirty="0">
              <a:latin typeface="Arial" panose="020B0604020202020204" pitchFamily="34" charset="0"/>
              <a:cs typeface="Arial" panose="020B0604020202020204" pitchFamily="34" charset="0"/>
            </a:endParaRPr>
          </a:p>
        </p:txBody>
      </p:sp>
      <p:sp>
        <p:nvSpPr>
          <p:cNvPr id="5" name="object 4"/>
          <p:cNvSpPr txBox="1"/>
          <p:nvPr/>
        </p:nvSpPr>
        <p:spPr>
          <a:xfrm>
            <a:off x="6756506" y="1177089"/>
            <a:ext cx="2498125" cy="5213094"/>
          </a:xfrm>
          <a:prstGeom prst="rect">
            <a:avLst/>
          </a:prstGeom>
        </p:spPr>
        <p:txBody>
          <a:bodyPr vert="horz" wrap="square" lIns="0" tIns="12065" rIns="0" bIns="0" rtlCol="0">
            <a:spAutoFit/>
          </a:bodyPr>
          <a:lstStyle/>
          <a:p>
            <a:pPr marL="12700" marR="5080" indent="-1270" algn="ctr">
              <a:lnSpc>
                <a:spcPct val="136700"/>
              </a:lnSpc>
              <a:spcBef>
                <a:spcPts val="95"/>
              </a:spcBef>
            </a:pPr>
            <a:r>
              <a:rPr sz="2000" b="1" spc="-25" dirty="0">
                <a:latin typeface="Arial" panose="020B0604020202020204" pitchFamily="34" charset="0"/>
                <a:cs typeface="Arial" panose="020B0604020202020204" pitchFamily="34" charset="0"/>
              </a:rPr>
              <a:t>Crisps  </a:t>
            </a:r>
            <a:endParaRPr lang="en-GB" sz="2000" b="1" spc="-25" dirty="0">
              <a:latin typeface="Arial" panose="020B0604020202020204" pitchFamily="34" charset="0"/>
              <a:cs typeface="Arial" panose="020B0604020202020204" pitchFamily="34" charset="0"/>
            </a:endParaRPr>
          </a:p>
          <a:p>
            <a:pPr marL="12700" marR="5080" indent="-1270" algn="ctr">
              <a:lnSpc>
                <a:spcPct val="136700"/>
              </a:lnSpc>
              <a:spcBef>
                <a:spcPts val="95"/>
              </a:spcBef>
            </a:pPr>
            <a:r>
              <a:rPr sz="2000" b="1" spc="-15" dirty="0">
                <a:latin typeface="Arial" panose="020B0604020202020204" pitchFamily="34" charset="0"/>
                <a:cs typeface="Arial" panose="020B0604020202020204" pitchFamily="34" charset="0"/>
              </a:rPr>
              <a:t>Coffee  </a:t>
            </a:r>
            <a:endParaRPr lang="en-GB" sz="2000" b="1" spc="-15" dirty="0">
              <a:latin typeface="Arial" panose="020B0604020202020204" pitchFamily="34" charset="0"/>
              <a:cs typeface="Arial" panose="020B0604020202020204" pitchFamily="34" charset="0"/>
            </a:endParaRPr>
          </a:p>
          <a:p>
            <a:pPr marL="12700" marR="5080" indent="-1270" algn="ctr">
              <a:lnSpc>
                <a:spcPct val="136700"/>
              </a:lnSpc>
              <a:spcBef>
                <a:spcPts val="95"/>
              </a:spcBef>
            </a:pPr>
            <a:r>
              <a:rPr sz="2000" b="1" spc="-50" dirty="0">
                <a:latin typeface="Arial" panose="020B0604020202020204" pitchFamily="34" charset="0"/>
                <a:cs typeface="Arial" panose="020B0604020202020204" pitchFamily="34" charset="0"/>
              </a:rPr>
              <a:t>Avocado  </a:t>
            </a:r>
            <a:endParaRPr lang="en-GB" sz="2000" b="1" spc="-50" dirty="0">
              <a:latin typeface="Arial" panose="020B0604020202020204" pitchFamily="34" charset="0"/>
              <a:cs typeface="Arial" panose="020B0604020202020204" pitchFamily="34" charset="0"/>
            </a:endParaRPr>
          </a:p>
          <a:p>
            <a:pPr marL="12700" marR="5080" indent="-1270" algn="ctr">
              <a:lnSpc>
                <a:spcPct val="136700"/>
              </a:lnSpc>
              <a:spcBef>
                <a:spcPts val="95"/>
              </a:spcBef>
            </a:pPr>
            <a:r>
              <a:rPr sz="2000" b="1" spc="-10" dirty="0">
                <a:latin typeface="Arial" panose="020B0604020202020204" pitchFamily="34" charset="0"/>
                <a:cs typeface="Arial" panose="020B0604020202020204" pitchFamily="34" charset="0"/>
              </a:rPr>
              <a:t>Pasta  </a:t>
            </a:r>
            <a:endParaRPr lang="en-GB" sz="2000" b="1" spc="-10" dirty="0">
              <a:latin typeface="Arial" panose="020B0604020202020204" pitchFamily="34" charset="0"/>
              <a:cs typeface="Arial" panose="020B0604020202020204" pitchFamily="34" charset="0"/>
            </a:endParaRPr>
          </a:p>
          <a:p>
            <a:pPr marL="12700" marR="5080" indent="-1270" algn="ctr">
              <a:lnSpc>
                <a:spcPct val="136700"/>
              </a:lnSpc>
              <a:spcBef>
                <a:spcPts val="95"/>
              </a:spcBef>
            </a:pPr>
            <a:r>
              <a:rPr sz="2000" b="1" spc="-20" dirty="0">
                <a:latin typeface="Arial" panose="020B0604020202020204" pitchFamily="34" charset="0"/>
                <a:cs typeface="Arial" panose="020B0604020202020204" pitchFamily="34" charset="0"/>
              </a:rPr>
              <a:t>Pizza  </a:t>
            </a:r>
            <a:endParaRPr lang="en-GB" sz="2000" b="1" spc="-20" dirty="0">
              <a:latin typeface="Arial" panose="020B0604020202020204" pitchFamily="34" charset="0"/>
              <a:cs typeface="Arial" panose="020B0604020202020204" pitchFamily="34" charset="0"/>
            </a:endParaRPr>
          </a:p>
          <a:p>
            <a:pPr marL="12700" marR="5080" indent="-1270" algn="ctr">
              <a:lnSpc>
                <a:spcPct val="136700"/>
              </a:lnSpc>
              <a:spcBef>
                <a:spcPts val="95"/>
              </a:spcBef>
            </a:pPr>
            <a:r>
              <a:rPr sz="2000" b="1" spc="-40" dirty="0">
                <a:latin typeface="Arial" panose="020B0604020202020204" pitchFamily="34" charset="0"/>
                <a:cs typeface="Arial" panose="020B0604020202020204" pitchFamily="34" charset="0"/>
              </a:rPr>
              <a:t>Cream  </a:t>
            </a:r>
            <a:endParaRPr lang="en-GB" sz="2000" b="1" spc="-40" dirty="0">
              <a:latin typeface="Arial" panose="020B0604020202020204" pitchFamily="34" charset="0"/>
              <a:cs typeface="Arial" panose="020B0604020202020204" pitchFamily="34" charset="0"/>
            </a:endParaRPr>
          </a:p>
          <a:p>
            <a:pPr marL="12700" marR="5080" indent="-1270" algn="ctr">
              <a:lnSpc>
                <a:spcPct val="136700"/>
              </a:lnSpc>
              <a:spcBef>
                <a:spcPts val="95"/>
              </a:spcBef>
            </a:pPr>
            <a:r>
              <a:rPr sz="2000" b="1" spc="-320" dirty="0">
                <a:latin typeface="Arial" panose="020B0604020202020204" pitchFamily="34" charset="0"/>
                <a:cs typeface="Arial" panose="020B0604020202020204" pitchFamily="34" charset="0"/>
              </a:rPr>
              <a:t>T</a:t>
            </a:r>
            <a:r>
              <a:rPr sz="2000" b="1" spc="-45" dirty="0">
                <a:latin typeface="Arial" panose="020B0604020202020204" pitchFamily="34" charset="0"/>
                <a:cs typeface="Arial" panose="020B0604020202020204" pitchFamily="34" charset="0"/>
              </a:rPr>
              <a:t>o</a:t>
            </a:r>
            <a:r>
              <a:rPr sz="2000" b="1" spc="-35" dirty="0">
                <a:latin typeface="Arial" panose="020B0604020202020204" pitchFamily="34" charset="0"/>
                <a:cs typeface="Arial" panose="020B0604020202020204" pitchFamily="34" charset="0"/>
              </a:rPr>
              <a:t>o</a:t>
            </a:r>
            <a:r>
              <a:rPr sz="2000" b="1" spc="-45" dirty="0">
                <a:latin typeface="Arial" panose="020B0604020202020204" pitchFamily="34" charset="0"/>
                <a:cs typeface="Arial" panose="020B0604020202020204" pitchFamily="34" charset="0"/>
              </a:rPr>
              <a:t>t</a:t>
            </a:r>
            <a:r>
              <a:rPr sz="2000" b="1" spc="-50" dirty="0">
                <a:latin typeface="Arial" panose="020B0604020202020204" pitchFamily="34" charset="0"/>
                <a:cs typeface="Arial" panose="020B0604020202020204" pitchFamily="34" charset="0"/>
              </a:rPr>
              <a:t>h</a:t>
            </a:r>
            <a:r>
              <a:rPr sz="2000" b="1" spc="-20" dirty="0">
                <a:latin typeface="Arial" panose="020B0604020202020204" pitchFamily="34" charset="0"/>
                <a:cs typeface="Arial" panose="020B0604020202020204" pitchFamily="34" charset="0"/>
              </a:rPr>
              <a:t>pa</a:t>
            </a:r>
            <a:r>
              <a:rPr sz="2000" b="1" spc="-5" dirty="0">
                <a:latin typeface="Arial" panose="020B0604020202020204" pitchFamily="34" charset="0"/>
                <a:cs typeface="Arial" panose="020B0604020202020204" pitchFamily="34" charset="0"/>
              </a:rPr>
              <a:t>s</a:t>
            </a:r>
            <a:r>
              <a:rPr sz="2000" b="1" spc="-65" dirty="0">
                <a:latin typeface="Arial" panose="020B0604020202020204" pitchFamily="34" charset="0"/>
                <a:cs typeface="Arial" panose="020B0604020202020204" pitchFamily="34" charset="0"/>
              </a:rPr>
              <a:t>t</a:t>
            </a:r>
            <a:r>
              <a:rPr sz="2000" b="1" spc="-5" dirty="0">
                <a:latin typeface="Arial" panose="020B0604020202020204" pitchFamily="34" charset="0"/>
                <a:cs typeface="Arial" panose="020B0604020202020204" pitchFamily="34" charset="0"/>
              </a:rPr>
              <a:t>e  </a:t>
            </a:r>
            <a:endParaRPr lang="en-GB" sz="2000" b="1" spc="-5" dirty="0">
              <a:latin typeface="Arial" panose="020B0604020202020204" pitchFamily="34" charset="0"/>
              <a:cs typeface="Arial" panose="020B0604020202020204" pitchFamily="34" charset="0"/>
            </a:endParaRPr>
          </a:p>
          <a:p>
            <a:pPr marL="12700" marR="5080" indent="-1270" algn="ctr">
              <a:lnSpc>
                <a:spcPct val="136700"/>
              </a:lnSpc>
              <a:spcBef>
                <a:spcPts val="95"/>
              </a:spcBef>
            </a:pPr>
            <a:r>
              <a:rPr sz="2000" b="1" spc="-25" dirty="0">
                <a:latin typeface="Arial" panose="020B0604020202020204" pitchFamily="34" charset="0"/>
                <a:cs typeface="Arial" panose="020B0604020202020204" pitchFamily="34" charset="0"/>
              </a:rPr>
              <a:t>Oranges </a:t>
            </a:r>
            <a:endParaRPr lang="en-GB" sz="2000" b="1" spc="-25" dirty="0">
              <a:latin typeface="Arial" panose="020B0604020202020204" pitchFamily="34" charset="0"/>
              <a:cs typeface="Arial" panose="020B0604020202020204" pitchFamily="34" charset="0"/>
            </a:endParaRPr>
          </a:p>
          <a:p>
            <a:pPr marL="12700" marR="5080" indent="-1270" algn="ctr">
              <a:lnSpc>
                <a:spcPct val="136700"/>
              </a:lnSpc>
              <a:spcBef>
                <a:spcPts val="95"/>
              </a:spcBef>
            </a:pPr>
            <a:r>
              <a:rPr sz="2000" b="1" spc="-25" dirty="0">
                <a:latin typeface="Arial" panose="020B0604020202020204" pitchFamily="34" charset="0"/>
                <a:cs typeface="Arial" panose="020B0604020202020204" pitchFamily="34" charset="0"/>
              </a:rPr>
              <a:t> </a:t>
            </a:r>
            <a:r>
              <a:rPr sz="2000" b="1" spc="-40" dirty="0">
                <a:latin typeface="Arial" panose="020B0604020202020204" pitchFamily="34" charset="0"/>
                <a:cs typeface="Arial" panose="020B0604020202020204" pitchFamily="34" charset="0"/>
              </a:rPr>
              <a:t>Cucumber </a:t>
            </a:r>
            <a:endParaRPr lang="en-GB" sz="2000" b="1" spc="-40" dirty="0">
              <a:latin typeface="Arial" panose="020B0604020202020204" pitchFamily="34" charset="0"/>
              <a:cs typeface="Arial" panose="020B0604020202020204" pitchFamily="34" charset="0"/>
            </a:endParaRPr>
          </a:p>
          <a:p>
            <a:pPr marL="12700" marR="5080" indent="-1270" algn="ctr">
              <a:lnSpc>
                <a:spcPct val="136700"/>
              </a:lnSpc>
              <a:spcBef>
                <a:spcPts val="95"/>
              </a:spcBef>
            </a:pPr>
            <a:r>
              <a:rPr sz="2000" b="1" spc="-40" dirty="0">
                <a:latin typeface="Arial" panose="020B0604020202020204" pitchFamily="34" charset="0"/>
                <a:cs typeface="Arial" panose="020B0604020202020204" pitchFamily="34" charset="0"/>
              </a:rPr>
              <a:t> Cheddar</a:t>
            </a:r>
            <a:endParaRPr lang="en-GB" sz="2000" b="1" spc="-40" dirty="0">
              <a:latin typeface="Arial" panose="020B0604020202020204" pitchFamily="34" charset="0"/>
              <a:cs typeface="Arial" panose="020B0604020202020204" pitchFamily="34" charset="0"/>
            </a:endParaRPr>
          </a:p>
          <a:p>
            <a:pPr marL="12700" marR="5080" indent="-1270" algn="ctr">
              <a:lnSpc>
                <a:spcPct val="136700"/>
              </a:lnSpc>
              <a:spcBef>
                <a:spcPts val="95"/>
              </a:spcBef>
            </a:pPr>
            <a:r>
              <a:rPr sz="2000" b="1" spc="-40" dirty="0">
                <a:latin typeface="Arial" panose="020B0604020202020204" pitchFamily="34" charset="0"/>
                <a:cs typeface="Arial" panose="020B0604020202020204" pitchFamily="34" charset="0"/>
              </a:rPr>
              <a:t>  </a:t>
            </a:r>
            <a:r>
              <a:rPr sz="2000" b="1" spc="-30" dirty="0">
                <a:latin typeface="Arial" panose="020B0604020202020204" pitchFamily="34" charset="0"/>
                <a:cs typeface="Arial" panose="020B0604020202020204" pitchFamily="34" charset="0"/>
              </a:rPr>
              <a:t>Limes  </a:t>
            </a:r>
            <a:endParaRPr lang="en-GB" sz="2000" b="1" spc="-30" dirty="0">
              <a:latin typeface="Arial" panose="020B0604020202020204" pitchFamily="34" charset="0"/>
              <a:cs typeface="Arial" panose="020B0604020202020204" pitchFamily="34" charset="0"/>
            </a:endParaRPr>
          </a:p>
          <a:p>
            <a:pPr marL="12700" marR="5080" indent="-1270" algn="ctr">
              <a:lnSpc>
                <a:spcPct val="136700"/>
              </a:lnSpc>
              <a:spcBef>
                <a:spcPts val="95"/>
              </a:spcBef>
            </a:pPr>
            <a:r>
              <a:rPr sz="2000" b="1" spc="-35" dirty="0">
                <a:latin typeface="Arial" panose="020B0604020202020204" pitchFamily="34" charset="0"/>
                <a:cs typeface="Arial" panose="020B0604020202020204" pitchFamily="34" charset="0"/>
              </a:rPr>
              <a:t>Cereal</a:t>
            </a:r>
            <a:endParaRPr sz="2000" dirty="0">
              <a:latin typeface="Arial" panose="020B0604020202020204" pitchFamily="34" charset="0"/>
              <a:cs typeface="Arial" panose="020B0604020202020204" pitchFamily="34" charset="0"/>
            </a:endParaRPr>
          </a:p>
        </p:txBody>
      </p:sp>
      <p:sp>
        <p:nvSpPr>
          <p:cNvPr id="7" name="object 5"/>
          <p:cNvSpPr txBox="1"/>
          <p:nvPr/>
        </p:nvSpPr>
        <p:spPr>
          <a:xfrm>
            <a:off x="9410717" y="1215561"/>
            <a:ext cx="2406347" cy="5213094"/>
          </a:xfrm>
          <a:prstGeom prst="rect">
            <a:avLst/>
          </a:prstGeom>
        </p:spPr>
        <p:txBody>
          <a:bodyPr vert="horz" wrap="square" lIns="0" tIns="12065" rIns="0" bIns="0" rtlCol="0">
            <a:spAutoFit/>
          </a:bodyPr>
          <a:lstStyle/>
          <a:p>
            <a:pPr marL="12700" marR="5080" indent="-635" algn="ctr">
              <a:lnSpc>
                <a:spcPct val="136700"/>
              </a:lnSpc>
              <a:spcBef>
                <a:spcPts val="95"/>
              </a:spcBef>
            </a:pPr>
            <a:r>
              <a:rPr sz="2000" b="1" spc="-40" dirty="0">
                <a:latin typeface="Arial" panose="020B0604020202020204" pitchFamily="34" charset="0"/>
                <a:cs typeface="Arial" panose="020B0604020202020204" pitchFamily="34" charset="0"/>
              </a:rPr>
              <a:t>Bread  </a:t>
            </a:r>
            <a:endParaRPr lang="en-GB" sz="2000" b="1" spc="-40" dirty="0">
              <a:latin typeface="Arial" panose="020B0604020202020204" pitchFamily="34" charset="0"/>
              <a:cs typeface="Arial" panose="020B0604020202020204" pitchFamily="34" charset="0"/>
            </a:endParaRPr>
          </a:p>
          <a:p>
            <a:pPr marL="12700" marR="5080" indent="-635" algn="ctr">
              <a:lnSpc>
                <a:spcPct val="136700"/>
              </a:lnSpc>
              <a:spcBef>
                <a:spcPts val="95"/>
              </a:spcBef>
            </a:pPr>
            <a:r>
              <a:rPr sz="2000" b="1" spc="-50" dirty="0">
                <a:latin typeface="Arial" panose="020B0604020202020204" pitchFamily="34" charset="0"/>
                <a:cs typeface="Arial" panose="020B0604020202020204" pitchFamily="34" charset="0"/>
              </a:rPr>
              <a:t>C</a:t>
            </a:r>
            <a:r>
              <a:rPr sz="2000" b="1" spc="-55" dirty="0">
                <a:latin typeface="Arial" panose="020B0604020202020204" pitchFamily="34" charset="0"/>
                <a:cs typeface="Arial" panose="020B0604020202020204" pitchFamily="34" charset="0"/>
              </a:rPr>
              <a:t>r</a:t>
            </a:r>
            <a:r>
              <a:rPr sz="2000" b="1" spc="-60" dirty="0">
                <a:latin typeface="Arial" panose="020B0604020202020204" pitchFamily="34" charset="0"/>
                <a:cs typeface="Arial" panose="020B0604020202020204" pitchFamily="34" charset="0"/>
              </a:rPr>
              <a:t>o</a:t>
            </a:r>
            <a:r>
              <a:rPr sz="2000" b="1" spc="-30" dirty="0">
                <a:latin typeface="Arial" panose="020B0604020202020204" pitchFamily="34" charset="0"/>
                <a:cs typeface="Arial" panose="020B0604020202020204" pitchFamily="34" charset="0"/>
              </a:rPr>
              <a:t>i</a:t>
            </a:r>
            <a:r>
              <a:rPr sz="2000" b="1" spc="0" dirty="0">
                <a:latin typeface="Arial" panose="020B0604020202020204" pitchFamily="34" charset="0"/>
                <a:cs typeface="Arial" panose="020B0604020202020204" pitchFamily="34" charset="0"/>
              </a:rPr>
              <a:t>s</a:t>
            </a:r>
            <a:r>
              <a:rPr sz="2000" b="1" spc="5" dirty="0">
                <a:latin typeface="Arial" panose="020B0604020202020204" pitchFamily="34" charset="0"/>
                <a:cs typeface="Arial" panose="020B0604020202020204" pitchFamily="34" charset="0"/>
              </a:rPr>
              <a:t>s</a:t>
            </a:r>
            <a:r>
              <a:rPr sz="2000" b="1" spc="-55" dirty="0">
                <a:latin typeface="Arial" panose="020B0604020202020204" pitchFamily="34" charset="0"/>
                <a:cs typeface="Arial" panose="020B0604020202020204" pitchFamily="34" charset="0"/>
              </a:rPr>
              <a:t>a</a:t>
            </a:r>
            <a:r>
              <a:rPr sz="2000" b="1" spc="-45" dirty="0">
                <a:latin typeface="Arial" panose="020B0604020202020204" pitchFamily="34" charset="0"/>
                <a:cs typeface="Arial" panose="020B0604020202020204" pitchFamily="34" charset="0"/>
              </a:rPr>
              <a:t>n</a:t>
            </a:r>
            <a:r>
              <a:rPr sz="2000" b="1" spc="15" dirty="0">
                <a:latin typeface="Arial" panose="020B0604020202020204" pitchFamily="34" charset="0"/>
                <a:cs typeface="Arial" panose="020B0604020202020204" pitchFamily="34" charset="0"/>
              </a:rPr>
              <a:t>t</a:t>
            </a:r>
            <a:r>
              <a:rPr sz="2000" b="1" spc="-5" dirty="0">
                <a:latin typeface="Arial" panose="020B0604020202020204" pitchFamily="34" charset="0"/>
                <a:cs typeface="Arial" panose="020B0604020202020204" pitchFamily="34" charset="0"/>
              </a:rPr>
              <a:t>s  </a:t>
            </a:r>
            <a:endParaRPr lang="en-GB" sz="2000" b="1" spc="-5" dirty="0">
              <a:latin typeface="Arial" panose="020B0604020202020204" pitchFamily="34" charset="0"/>
              <a:cs typeface="Arial" panose="020B0604020202020204" pitchFamily="34" charset="0"/>
            </a:endParaRPr>
          </a:p>
          <a:p>
            <a:pPr marL="12700" marR="5080" indent="-635" algn="ctr">
              <a:lnSpc>
                <a:spcPct val="136700"/>
              </a:lnSpc>
              <a:spcBef>
                <a:spcPts val="95"/>
              </a:spcBef>
            </a:pPr>
            <a:r>
              <a:rPr sz="2000" b="1" spc="-20" dirty="0">
                <a:latin typeface="Arial" panose="020B0604020202020204" pitchFamily="34" charset="0"/>
                <a:cs typeface="Arial" panose="020B0604020202020204" pitchFamily="34" charset="0"/>
              </a:rPr>
              <a:t>Bagels  </a:t>
            </a:r>
            <a:endParaRPr lang="en-GB" sz="2000" b="1" spc="-20" dirty="0">
              <a:latin typeface="Arial" panose="020B0604020202020204" pitchFamily="34" charset="0"/>
              <a:cs typeface="Arial" panose="020B0604020202020204" pitchFamily="34" charset="0"/>
            </a:endParaRPr>
          </a:p>
          <a:p>
            <a:pPr marL="12700" marR="5080" indent="-635" algn="ctr">
              <a:lnSpc>
                <a:spcPct val="136700"/>
              </a:lnSpc>
              <a:spcBef>
                <a:spcPts val="95"/>
              </a:spcBef>
            </a:pPr>
            <a:r>
              <a:rPr sz="2000" b="1" spc="-35" dirty="0">
                <a:latin typeface="Arial" panose="020B0604020202020204" pitchFamily="34" charset="0"/>
                <a:cs typeface="Arial" panose="020B0604020202020204" pitchFamily="34" charset="0"/>
              </a:rPr>
              <a:t>Parsnips  </a:t>
            </a:r>
            <a:endParaRPr lang="en-GB" sz="2000" b="1" spc="-35" dirty="0">
              <a:latin typeface="Arial" panose="020B0604020202020204" pitchFamily="34" charset="0"/>
              <a:cs typeface="Arial" panose="020B0604020202020204" pitchFamily="34" charset="0"/>
            </a:endParaRPr>
          </a:p>
          <a:p>
            <a:pPr marL="12700" marR="5080" indent="-635" algn="ctr">
              <a:lnSpc>
                <a:spcPct val="136700"/>
              </a:lnSpc>
              <a:spcBef>
                <a:spcPts val="95"/>
              </a:spcBef>
            </a:pPr>
            <a:r>
              <a:rPr sz="2000" b="1" spc="-40" dirty="0">
                <a:latin typeface="Arial" panose="020B0604020202020204" pitchFamily="34" charset="0"/>
                <a:cs typeface="Arial" panose="020B0604020202020204" pitchFamily="34" charset="0"/>
              </a:rPr>
              <a:t>Butter  </a:t>
            </a:r>
            <a:endParaRPr lang="en-GB" sz="2000" b="1" spc="-40" dirty="0">
              <a:latin typeface="Arial" panose="020B0604020202020204" pitchFamily="34" charset="0"/>
              <a:cs typeface="Arial" panose="020B0604020202020204" pitchFamily="34" charset="0"/>
            </a:endParaRPr>
          </a:p>
          <a:p>
            <a:pPr marL="12700" marR="5080" indent="-635" algn="ctr">
              <a:lnSpc>
                <a:spcPct val="136700"/>
              </a:lnSpc>
              <a:spcBef>
                <a:spcPts val="95"/>
              </a:spcBef>
            </a:pPr>
            <a:r>
              <a:rPr sz="2000" b="1" spc="-50" dirty="0">
                <a:latin typeface="Arial" panose="020B0604020202020204" pitchFamily="34" charset="0"/>
                <a:cs typeface="Arial" panose="020B0604020202020204" pitchFamily="34" charset="0"/>
              </a:rPr>
              <a:t>Ginger  </a:t>
            </a:r>
            <a:endParaRPr lang="en-GB" sz="2000" b="1" spc="-50" dirty="0">
              <a:latin typeface="Arial" panose="020B0604020202020204" pitchFamily="34" charset="0"/>
              <a:cs typeface="Arial" panose="020B0604020202020204" pitchFamily="34" charset="0"/>
            </a:endParaRPr>
          </a:p>
          <a:p>
            <a:pPr marL="12700" marR="5080" indent="-635" algn="ctr">
              <a:lnSpc>
                <a:spcPct val="136700"/>
              </a:lnSpc>
              <a:spcBef>
                <a:spcPts val="95"/>
              </a:spcBef>
            </a:pPr>
            <a:r>
              <a:rPr sz="2000" b="1" spc="-25" dirty="0">
                <a:latin typeface="Arial" panose="020B0604020202020204" pitchFamily="34" charset="0"/>
                <a:cs typeface="Arial" panose="020B0604020202020204" pitchFamily="34" charset="0"/>
              </a:rPr>
              <a:t>Cookies  </a:t>
            </a:r>
            <a:endParaRPr lang="en-GB" sz="2000" b="1" spc="-25" dirty="0">
              <a:latin typeface="Arial" panose="020B0604020202020204" pitchFamily="34" charset="0"/>
              <a:cs typeface="Arial" panose="020B0604020202020204" pitchFamily="34" charset="0"/>
            </a:endParaRPr>
          </a:p>
          <a:p>
            <a:pPr marL="12700" marR="5080" indent="-635" algn="ctr">
              <a:lnSpc>
                <a:spcPct val="136700"/>
              </a:lnSpc>
              <a:spcBef>
                <a:spcPts val="95"/>
              </a:spcBef>
            </a:pPr>
            <a:r>
              <a:rPr sz="2000" b="1" spc="-50" dirty="0">
                <a:latin typeface="Arial" panose="020B0604020202020204" pitchFamily="34" charset="0"/>
                <a:cs typeface="Arial" panose="020B0604020202020204" pitchFamily="34" charset="0"/>
              </a:rPr>
              <a:t>Bacon  </a:t>
            </a:r>
            <a:endParaRPr lang="en-GB" sz="2000" b="1" spc="-50" dirty="0">
              <a:latin typeface="Arial" panose="020B0604020202020204" pitchFamily="34" charset="0"/>
              <a:cs typeface="Arial" panose="020B0604020202020204" pitchFamily="34" charset="0"/>
            </a:endParaRPr>
          </a:p>
          <a:p>
            <a:pPr marL="12700" marR="5080" indent="-635" algn="ctr">
              <a:lnSpc>
                <a:spcPct val="136700"/>
              </a:lnSpc>
              <a:spcBef>
                <a:spcPts val="95"/>
              </a:spcBef>
            </a:pPr>
            <a:r>
              <a:rPr sz="2000" b="1" spc="-50" dirty="0">
                <a:latin typeface="Arial" panose="020B0604020202020204" pitchFamily="34" charset="0"/>
                <a:cs typeface="Arial" panose="020B0604020202020204" pitchFamily="34" charset="0"/>
              </a:rPr>
              <a:t>Broccoli  </a:t>
            </a:r>
            <a:endParaRPr lang="en-GB" sz="2000" b="1" spc="-50" dirty="0">
              <a:latin typeface="Arial" panose="020B0604020202020204" pitchFamily="34" charset="0"/>
              <a:cs typeface="Arial" panose="020B0604020202020204" pitchFamily="34" charset="0"/>
            </a:endParaRPr>
          </a:p>
          <a:p>
            <a:pPr marL="12700" marR="5080" indent="-635" algn="ctr">
              <a:lnSpc>
                <a:spcPct val="136700"/>
              </a:lnSpc>
              <a:spcBef>
                <a:spcPts val="95"/>
              </a:spcBef>
            </a:pPr>
            <a:r>
              <a:rPr sz="2000" b="1" spc="-55" dirty="0">
                <a:latin typeface="Arial" panose="020B0604020202020204" pitchFamily="34" charset="0"/>
                <a:cs typeface="Arial" panose="020B0604020202020204" pitchFamily="34" charset="0"/>
              </a:rPr>
              <a:t>Yogurt  </a:t>
            </a:r>
            <a:endParaRPr lang="en-GB" sz="2000" b="1" spc="-55" dirty="0">
              <a:latin typeface="Arial" panose="020B0604020202020204" pitchFamily="34" charset="0"/>
              <a:cs typeface="Arial" panose="020B0604020202020204" pitchFamily="34" charset="0"/>
            </a:endParaRPr>
          </a:p>
          <a:p>
            <a:pPr marL="12700" marR="5080" indent="-635" algn="ctr">
              <a:lnSpc>
                <a:spcPct val="136700"/>
              </a:lnSpc>
              <a:spcBef>
                <a:spcPts val="95"/>
              </a:spcBef>
            </a:pPr>
            <a:r>
              <a:rPr sz="2000" b="1" spc="-20" dirty="0">
                <a:latin typeface="Arial" panose="020B0604020202020204" pitchFamily="34" charset="0"/>
                <a:cs typeface="Arial" panose="020B0604020202020204" pitchFamily="34" charset="0"/>
              </a:rPr>
              <a:t>Apples  </a:t>
            </a:r>
            <a:endParaRPr lang="en-GB" sz="2000" b="1" spc="-20" dirty="0">
              <a:latin typeface="Arial" panose="020B0604020202020204" pitchFamily="34" charset="0"/>
              <a:cs typeface="Arial" panose="020B0604020202020204" pitchFamily="34" charset="0"/>
            </a:endParaRPr>
          </a:p>
          <a:p>
            <a:pPr marL="12700" marR="5080" indent="-635" algn="ctr">
              <a:lnSpc>
                <a:spcPct val="136700"/>
              </a:lnSpc>
              <a:spcBef>
                <a:spcPts val="95"/>
              </a:spcBef>
            </a:pPr>
            <a:r>
              <a:rPr sz="2000" b="1" spc="-30" dirty="0">
                <a:latin typeface="Arial" panose="020B0604020202020204" pitchFamily="34" charset="0"/>
                <a:cs typeface="Arial" panose="020B0604020202020204" pitchFamily="34" charset="0"/>
              </a:rPr>
              <a:t>Olives</a:t>
            </a:r>
            <a:endParaRPr sz="2000" dirty="0">
              <a:latin typeface="Arial" panose="020B0604020202020204" pitchFamily="34" charset="0"/>
              <a:cs typeface="Arial" panose="020B0604020202020204" pitchFamily="34" charset="0"/>
            </a:endParaRPr>
          </a:p>
        </p:txBody>
      </p:sp>
      <p:sp>
        <p:nvSpPr>
          <p:cNvPr id="9" name="Rectangle 8"/>
          <p:cNvSpPr/>
          <p:nvPr/>
        </p:nvSpPr>
        <p:spPr>
          <a:xfrm>
            <a:off x="0" y="214277"/>
            <a:ext cx="10092267" cy="700123"/>
          </a:xfrm>
          <a:prstGeom prst="rect">
            <a:avLst/>
          </a:prstGeom>
          <a:solidFill>
            <a:srgbClr val="77649E"/>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prstClr val="white"/>
              </a:solidFill>
              <a:effectLst/>
              <a:uLnTx/>
              <a:uFillTx/>
              <a:latin typeface="Calibri"/>
              <a:ea typeface="+mn-ea"/>
              <a:cs typeface="+mn-cs"/>
            </a:endParaRPr>
          </a:p>
        </p:txBody>
      </p:sp>
      <p:sp>
        <p:nvSpPr>
          <p:cNvPr id="11" name="object 4"/>
          <p:cNvSpPr txBox="1"/>
          <p:nvPr/>
        </p:nvSpPr>
        <p:spPr>
          <a:xfrm>
            <a:off x="10380326" y="214277"/>
            <a:ext cx="1786925" cy="679097"/>
          </a:xfrm>
          <a:prstGeom prst="rect">
            <a:avLst/>
          </a:prstGeom>
        </p:spPr>
        <p:txBody>
          <a:bodyPr vert="horz" wrap="square" lIns="0" tIns="13970" rIns="0" bIns="0" rtlCol="0">
            <a:spAutoFit/>
          </a:bodyPr>
          <a:lstStyle/>
          <a:p>
            <a:pPr marL="12700">
              <a:lnSpc>
                <a:spcPts val="5655"/>
              </a:lnSpc>
              <a:spcBef>
                <a:spcPts val="110"/>
              </a:spcBef>
            </a:pPr>
            <a:r>
              <a:rPr lang="en-GB" sz="4000" b="1" dirty="0">
                <a:solidFill>
                  <a:srgbClr val="77649E"/>
                </a:solidFill>
                <a:latin typeface="Arial" panose="020B0604020202020204" pitchFamily="34" charset="0"/>
                <a:cs typeface="Arial" panose="020B0604020202020204" pitchFamily="34" charset="0"/>
              </a:rPr>
              <a:t>STOP!</a:t>
            </a:r>
            <a:endParaRPr sz="4000" dirty="0">
              <a:solidFill>
                <a:srgbClr val="77649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73141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9000" fill="hold"/>
                                        <p:tgtEl>
                                          <p:spTgt spid="9"/>
                                        </p:tgtEl>
                                        <p:attrNameLst>
                                          <p:attrName>ppt_x</p:attrName>
                                        </p:attrNameLst>
                                      </p:cBhvr>
                                      <p:tavLst>
                                        <p:tav tm="0">
                                          <p:val>
                                            <p:strVal val="0-#ppt_w/2"/>
                                          </p:val>
                                        </p:tav>
                                        <p:tav tm="100000">
                                          <p:val>
                                            <p:strVal val="#ppt_x"/>
                                          </p:val>
                                        </p:tav>
                                      </p:tavLst>
                                    </p:anim>
                                    <p:anim calcmode="lin" valueType="num">
                                      <p:cBhvr additive="base">
                                        <p:cTn id="8" dur="590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9000"/>
                            </p:stCondLst>
                            <p:childTnLst>
                              <p:par>
                                <p:cTn id="10" presetID="1" presetClass="entr" presetSubtype="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77649E"/>
        </a:solidFill>
        <a:effectLst/>
      </p:bgPr>
    </p:bg>
    <p:spTree>
      <p:nvGrpSpPr>
        <p:cNvPr id="1" name=""/>
        <p:cNvGrpSpPr/>
        <p:nvPr/>
      </p:nvGrpSpPr>
      <p:grpSpPr>
        <a:xfrm>
          <a:off x="0" y="0"/>
          <a:ext cx="0" cy="0"/>
          <a:chOff x="0" y="0"/>
          <a:chExt cx="0" cy="0"/>
        </a:xfrm>
      </p:grpSpPr>
      <p:sp>
        <p:nvSpPr>
          <p:cNvPr id="2" name="object 2"/>
          <p:cNvSpPr txBox="1">
            <a:spLocks/>
          </p:cNvSpPr>
          <p:nvPr/>
        </p:nvSpPr>
        <p:spPr>
          <a:xfrm>
            <a:off x="707138" y="75773"/>
            <a:ext cx="6011434" cy="5520422"/>
          </a:xfrm>
          <a:prstGeom prst="rect">
            <a:avLst/>
          </a:prstGeom>
        </p:spPr>
        <p:txBody>
          <a:bodyPr vert="horz" wrap="square" lIns="0" tIns="720090"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marR="5080">
              <a:lnSpc>
                <a:spcPct val="72200"/>
              </a:lnSpc>
              <a:spcBef>
                <a:spcPts val="5670"/>
              </a:spcBef>
            </a:pPr>
            <a:r>
              <a:rPr lang="en-GB" sz="10800" b="1" spc="-165" dirty="0">
                <a:solidFill>
                  <a:srgbClr val="FFFFFF"/>
                </a:solidFill>
                <a:latin typeface="Arial Narrow" panose="020B0606020202030204" pitchFamily="34" charset="0"/>
                <a:cs typeface="Arial" panose="020B0604020202020204" pitchFamily="34" charset="0"/>
              </a:rPr>
              <a:t>NOW </a:t>
            </a:r>
            <a:r>
              <a:rPr lang="en-GB" sz="10800" b="1" spc="-25" dirty="0">
                <a:solidFill>
                  <a:srgbClr val="FFFFFF"/>
                </a:solidFill>
                <a:latin typeface="Arial Narrow" panose="020B0606020202030204" pitchFamily="34" charset="0"/>
                <a:cs typeface="Arial" panose="020B0604020202020204" pitchFamily="34" charset="0"/>
              </a:rPr>
              <a:t>WRITE  </a:t>
            </a:r>
            <a:r>
              <a:rPr lang="en-GB" sz="10800" b="1" spc="-100" dirty="0">
                <a:solidFill>
                  <a:srgbClr val="FFFFFF"/>
                </a:solidFill>
                <a:latin typeface="Arial Narrow" panose="020B0606020202030204" pitchFamily="34" charset="0"/>
                <a:cs typeface="Arial" panose="020B0604020202020204" pitchFamily="34" charset="0"/>
              </a:rPr>
              <a:t>THEM</a:t>
            </a:r>
            <a:r>
              <a:rPr lang="en-GB" sz="10800" b="1" spc="-45" dirty="0">
                <a:solidFill>
                  <a:srgbClr val="FFFFFF"/>
                </a:solidFill>
                <a:latin typeface="Arial Narrow" panose="020B0606020202030204" pitchFamily="34" charset="0"/>
                <a:cs typeface="Arial" panose="020B0604020202020204" pitchFamily="34" charset="0"/>
              </a:rPr>
              <a:t> </a:t>
            </a:r>
            <a:r>
              <a:rPr lang="en-GB" sz="10800" b="1" spc="-215" dirty="0">
                <a:solidFill>
                  <a:srgbClr val="FFFFFF"/>
                </a:solidFill>
                <a:latin typeface="Arial Narrow" panose="020B0606020202030204" pitchFamily="34" charset="0"/>
                <a:cs typeface="Arial" panose="020B0604020202020204" pitchFamily="34" charset="0"/>
              </a:rPr>
              <a:t>DOWN</a:t>
            </a:r>
            <a:endParaRPr lang="en-GB" sz="10800" b="1" dirty="0">
              <a:latin typeface="Arial Narrow" panose="020B0606020202030204" pitchFamily="34" charset="0"/>
              <a:cs typeface="Arial" panose="020B0604020202020204" pitchFamily="34" charset="0"/>
            </a:endParaRPr>
          </a:p>
        </p:txBody>
      </p:sp>
      <p:sp>
        <p:nvSpPr>
          <p:cNvPr id="3" name="object 3"/>
          <p:cNvSpPr/>
          <p:nvPr/>
        </p:nvSpPr>
        <p:spPr>
          <a:xfrm>
            <a:off x="7450667" y="1727200"/>
            <a:ext cx="3463504" cy="3608869"/>
          </a:xfrm>
          <a:custGeom>
            <a:avLst/>
            <a:gdLst/>
            <a:ahLst/>
            <a:cxnLst/>
            <a:rect l="l" t="t" r="r" b="b"/>
            <a:pathLst>
              <a:path w="4394834" h="4394834">
                <a:moveTo>
                  <a:pt x="2023133" y="1142336"/>
                </a:moveTo>
                <a:lnTo>
                  <a:pt x="704011" y="2461459"/>
                </a:lnTo>
                <a:lnTo>
                  <a:pt x="10053" y="4196275"/>
                </a:lnTo>
                <a:lnTo>
                  <a:pt x="0" y="4237945"/>
                </a:lnTo>
                <a:lnTo>
                  <a:pt x="2401" y="4279113"/>
                </a:lnTo>
                <a:lnTo>
                  <a:pt x="16767" y="4317818"/>
                </a:lnTo>
                <a:lnTo>
                  <a:pt x="42607" y="4352103"/>
                </a:lnTo>
                <a:lnTo>
                  <a:pt x="76886" y="4377939"/>
                </a:lnTo>
                <a:lnTo>
                  <a:pt x="115585" y="4392292"/>
                </a:lnTo>
                <a:lnTo>
                  <a:pt x="156736" y="4394666"/>
                </a:lnTo>
                <a:lnTo>
                  <a:pt x="198372" y="4384562"/>
                </a:lnTo>
                <a:lnTo>
                  <a:pt x="1933251" y="3690709"/>
                </a:lnTo>
                <a:lnTo>
                  <a:pt x="1996307" y="3627653"/>
                </a:lnTo>
                <a:lnTo>
                  <a:pt x="1050524" y="3627653"/>
                </a:lnTo>
                <a:lnTo>
                  <a:pt x="766972" y="3344102"/>
                </a:lnTo>
                <a:lnTo>
                  <a:pt x="1001206" y="2758664"/>
                </a:lnTo>
                <a:lnTo>
                  <a:pt x="2865303" y="2758664"/>
                </a:lnTo>
                <a:lnTo>
                  <a:pt x="3252383" y="2371587"/>
                </a:lnTo>
                <a:lnTo>
                  <a:pt x="2023133" y="1142336"/>
                </a:lnTo>
                <a:close/>
              </a:path>
              <a:path w="4394834" h="4394834">
                <a:moveTo>
                  <a:pt x="2865303" y="2758664"/>
                </a:moveTo>
                <a:lnTo>
                  <a:pt x="1001206" y="2758664"/>
                </a:lnTo>
                <a:lnTo>
                  <a:pt x="1636066" y="3393524"/>
                </a:lnTo>
                <a:lnTo>
                  <a:pt x="1050524" y="3627653"/>
                </a:lnTo>
                <a:lnTo>
                  <a:pt x="1996307" y="3627653"/>
                </a:lnTo>
                <a:lnTo>
                  <a:pt x="2865303" y="2758664"/>
                </a:lnTo>
                <a:close/>
              </a:path>
              <a:path w="4394834" h="4394834">
                <a:moveTo>
                  <a:pt x="3525582" y="0"/>
                </a:moveTo>
                <a:lnTo>
                  <a:pt x="3481104" y="1131"/>
                </a:lnTo>
                <a:lnTo>
                  <a:pt x="3436719" y="4524"/>
                </a:lnTo>
                <a:lnTo>
                  <a:pt x="3392522" y="10180"/>
                </a:lnTo>
                <a:lnTo>
                  <a:pt x="3348607" y="18099"/>
                </a:lnTo>
                <a:lnTo>
                  <a:pt x="3305067" y="28280"/>
                </a:lnTo>
                <a:lnTo>
                  <a:pt x="3261996" y="40723"/>
                </a:lnTo>
                <a:lnTo>
                  <a:pt x="3219488" y="55429"/>
                </a:lnTo>
                <a:lnTo>
                  <a:pt x="3177637" y="72397"/>
                </a:lnTo>
                <a:lnTo>
                  <a:pt x="3136537" y="91627"/>
                </a:lnTo>
                <a:lnTo>
                  <a:pt x="3096282" y="113120"/>
                </a:lnTo>
                <a:lnTo>
                  <a:pt x="3056965" y="136875"/>
                </a:lnTo>
                <a:lnTo>
                  <a:pt x="3018680" y="162893"/>
                </a:lnTo>
                <a:lnTo>
                  <a:pt x="2981522" y="191173"/>
                </a:lnTo>
                <a:lnTo>
                  <a:pt x="2945584" y="221716"/>
                </a:lnTo>
                <a:lnTo>
                  <a:pt x="2910959" y="254521"/>
                </a:lnTo>
                <a:lnTo>
                  <a:pt x="2296346" y="869137"/>
                </a:lnTo>
                <a:lnTo>
                  <a:pt x="3525579" y="2098381"/>
                </a:lnTo>
                <a:lnTo>
                  <a:pt x="4140189" y="1483761"/>
                </a:lnTo>
                <a:lnTo>
                  <a:pt x="4172993" y="1449136"/>
                </a:lnTo>
                <a:lnTo>
                  <a:pt x="4203534" y="1413198"/>
                </a:lnTo>
                <a:lnTo>
                  <a:pt x="4231814" y="1376040"/>
                </a:lnTo>
                <a:lnTo>
                  <a:pt x="4257831" y="1337755"/>
                </a:lnTo>
                <a:lnTo>
                  <a:pt x="4281585" y="1298438"/>
                </a:lnTo>
                <a:lnTo>
                  <a:pt x="4303077" y="1258183"/>
                </a:lnTo>
                <a:lnTo>
                  <a:pt x="4322307" y="1217082"/>
                </a:lnTo>
                <a:lnTo>
                  <a:pt x="4339275" y="1175232"/>
                </a:lnTo>
                <a:lnTo>
                  <a:pt x="4353980" y="1132724"/>
                </a:lnTo>
                <a:lnTo>
                  <a:pt x="4366423" y="1089653"/>
                </a:lnTo>
                <a:lnTo>
                  <a:pt x="4376603" y="1046113"/>
                </a:lnTo>
                <a:lnTo>
                  <a:pt x="4384522" y="1002197"/>
                </a:lnTo>
                <a:lnTo>
                  <a:pt x="4390177" y="958000"/>
                </a:lnTo>
                <a:lnTo>
                  <a:pt x="4393571" y="913615"/>
                </a:lnTo>
                <a:lnTo>
                  <a:pt x="4394702" y="869130"/>
                </a:lnTo>
                <a:lnTo>
                  <a:pt x="4393571" y="824658"/>
                </a:lnTo>
                <a:lnTo>
                  <a:pt x="4390177" y="780273"/>
                </a:lnTo>
                <a:lnTo>
                  <a:pt x="4384522" y="736077"/>
                </a:lnTo>
                <a:lnTo>
                  <a:pt x="4376603" y="692161"/>
                </a:lnTo>
                <a:lnTo>
                  <a:pt x="4366423" y="648621"/>
                </a:lnTo>
                <a:lnTo>
                  <a:pt x="4353980" y="605551"/>
                </a:lnTo>
                <a:lnTo>
                  <a:pt x="4339275" y="563043"/>
                </a:lnTo>
                <a:lnTo>
                  <a:pt x="4322307" y="521193"/>
                </a:lnTo>
                <a:lnTo>
                  <a:pt x="4303077" y="480094"/>
                </a:lnTo>
                <a:lnTo>
                  <a:pt x="4281585" y="439839"/>
                </a:lnTo>
                <a:lnTo>
                  <a:pt x="4257831" y="400523"/>
                </a:lnTo>
                <a:lnTo>
                  <a:pt x="4231814" y="362239"/>
                </a:lnTo>
                <a:lnTo>
                  <a:pt x="4203534" y="325081"/>
                </a:lnTo>
                <a:lnTo>
                  <a:pt x="4172993" y="289144"/>
                </a:lnTo>
                <a:lnTo>
                  <a:pt x="4140189" y="254521"/>
                </a:lnTo>
                <a:lnTo>
                  <a:pt x="4105567" y="221716"/>
                </a:lnTo>
                <a:lnTo>
                  <a:pt x="4069630" y="191173"/>
                </a:lnTo>
                <a:lnTo>
                  <a:pt x="4032473" y="162893"/>
                </a:lnTo>
                <a:lnTo>
                  <a:pt x="3994191" y="136875"/>
                </a:lnTo>
                <a:lnTo>
                  <a:pt x="3954875" y="113120"/>
                </a:lnTo>
                <a:lnTo>
                  <a:pt x="3914621" y="91627"/>
                </a:lnTo>
                <a:lnTo>
                  <a:pt x="3873522" y="72397"/>
                </a:lnTo>
                <a:lnTo>
                  <a:pt x="3831672" y="55429"/>
                </a:lnTo>
                <a:lnTo>
                  <a:pt x="3789165" y="40723"/>
                </a:lnTo>
                <a:lnTo>
                  <a:pt x="3746095" y="28280"/>
                </a:lnTo>
                <a:lnTo>
                  <a:pt x="3702556" y="18099"/>
                </a:lnTo>
                <a:lnTo>
                  <a:pt x="3658641" y="10180"/>
                </a:lnTo>
                <a:lnTo>
                  <a:pt x="3614445" y="4524"/>
                </a:lnTo>
                <a:lnTo>
                  <a:pt x="3570060" y="1131"/>
                </a:lnTo>
                <a:lnTo>
                  <a:pt x="3525582" y="0"/>
                </a:lnTo>
                <a:close/>
              </a:path>
            </a:pathLst>
          </a:custGeom>
          <a:solidFill>
            <a:srgbClr val="FFFFFF"/>
          </a:solidFill>
        </p:spPr>
        <p:txBody>
          <a:bodyPr wrap="square" lIns="0" tIns="0" rIns="0" bIns="0" rtlCol="0"/>
          <a:lstStyle/>
          <a:p>
            <a:endParaRPr/>
          </a:p>
        </p:txBody>
      </p:sp>
      <p:sp>
        <p:nvSpPr>
          <p:cNvPr id="5" name="Rectangle 4"/>
          <p:cNvSpPr/>
          <p:nvPr/>
        </p:nvSpPr>
        <p:spPr>
          <a:xfrm>
            <a:off x="0" y="5836864"/>
            <a:ext cx="10092267" cy="700123"/>
          </a:xfrm>
          <a:prstGeom prst="rect">
            <a:avLst/>
          </a:prstGeom>
          <a:solidFill>
            <a:schemeClr val="bg1"/>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prstClr val="white"/>
              </a:solidFill>
              <a:effectLst/>
              <a:uLnTx/>
              <a:uFillTx/>
              <a:latin typeface="Calibri"/>
              <a:ea typeface="+mn-ea"/>
              <a:cs typeface="+mn-cs"/>
            </a:endParaRPr>
          </a:p>
        </p:txBody>
      </p:sp>
      <p:sp>
        <p:nvSpPr>
          <p:cNvPr id="6" name="object 4"/>
          <p:cNvSpPr txBox="1"/>
          <p:nvPr/>
        </p:nvSpPr>
        <p:spPr>
          <a:xfrm>
            <a:off x="10405075" y="5847376"/>
            <a:ext cx="1786925" cy="679097"/>
          </a:xfrm>
          <a:prstGeom prst="rect">
            <a:avLst/>
          </a:prstGeom>
        </p:spPr>
        <p:txBody>
          <a:bodyPr vert="horz" wrap="square" lIns="0" tIns="13970" rIns="0" bIns="0" rtlCol="0">
            <a:spAutoFit/>
          </a:bodyPr>
          <a:lstStyle/>
          <a:p>
            <a:pPr marL="12700">
              <a:lnSpc>
                <a:spcPts val="5655"/>
              </a:lnSpc>
              <a:spcBef>
                <a:spcPts val="110"/>
              </a:spcBef>
            </a:pPr>
            <a:r>
              <a:rPr lang="en-GB" sz="4000" b="1" dirty="0">
                <a:solidFill>
                  <a:schemeClr val="bg1"/>
                </a:solidFill>
                <a:latin typeface="Arial" panose="020B0604020202020204" pitchFamily="34" charset="0"/>
                <a:cs typeface="Arial" panose="020B0604020202020204" pitchFamily="34" charset="0"/>
              </a:rPr>
              <a:t>STOP!</a:t>
            </a:r>
            <a:endParaRPr sz="4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28217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9000" fill="hold"/>
                                        <p:tgtEl>
                                          <p:spTgt spid="5"/>
                                        </p:tgtEl>
                                        <p:attrNameLst>
                                          <p:attrName>ppt_x</p:attrName>
                                        </p:attrNameLst>
                                      </p:cBhvr>
                                      <p:tavLst>
                                        <p:tav tm="0">
                                          <p:val>
                                            <p:strVal val="0-#ppt_w/2"/>
                                          </p:val>
                                        </p:tav>
                                        <p:tav tm="100000">
                                          <p:val>
                                            <p:strVal val="#ppt_x"/>
                                          </p:val>
                                        </p:tav>
                                      </p:tavLst>
                                    </p:anim>
                                    <p:anim calcmode="lin" valueType="num">
                                      <p:cBhvr additive="base">
                                        <p:cTn id="8" dur="59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9000"/>
                            </p:stCondLst>
                            <p:childTnLst>
                              <p:par>
                                <p:cTn id="10" presetID="1"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34280" y="1215561"/>
            <a:ext cx="3061113" cy="5136150"/>
          </a:xfrm>
          <a:prstGeom prst="rect">
            <a:avLst/>
          </a:prstGeom>
        </p:spPr>
        <p:txBody>
          <a:bodyPr vert="horz" wrap="square" lIns="0" tIns="12065" rIns="0" bIns="0" rtlCol="0">
            <a:spAutoFit/>
          </a:bodyPr>
          <a:lstStyle/>
          <a:p>
            <a:pPr marL="519430" marR="511809" algn="ctr">
              <a:lnSpc>
                <a:spcPct val="136700"/>
              </a:lnSpc>
              <a:spcBef>
                <a:spcPts val="95"/>
              </a:spcBef>
            </a:pPr>
            <a:r>
              <a:rPr sz="2000" b="1" spc="-35" dirty="0">
                <a:latin typeface="Arial" panose="020B0604020202020204" pitchFamily="34" charset="0"/>
                <a:cs typeface="Arial" panose="020B0604020202020204" pitchFamily="34" charset="0"/>
              </a:rPr>
              <a:t>Onions</a:t>
            </a:r>
            <a:endParaRPr lang="en-GB" sz="2000" b="1" spc="-55" dirty="0">
              <a:latin typeface="Arial" panose="020B0604020202020204" pitchFamily="34" charset="0"/>
              <a:cs typeface="Arial" panose="020B0604020202020204" pitchFamily="34" charset="0"/>
            </a:endParaRPr>
          </a:p>
          <a:p>
            <a:pPr marL="519430" marR="511809" algn="ctr">
              <a:lnSpc>
                <a:spcPct val="136700"/>
              </a:lnSpc>
              <a:spcBef>
                <a:spcPts val="95"/>
              </a:spcBef>
            </a:pPr>
            <a:r>
              <a:rPr sz="2000" b="1" spc="-45" dirty="0">
                <a:latin typeface="Arial" panose="020B0604020202020204" pitchFamily="34" charset="0"/>
                <a:cs typeface="Arial" panose="020B0604020202020204" pitchFamily="34" charset="0"/>
              </a:rPr>
              <a:t>Milk  </a:t>
            </a:r>
            <a:endParaRPr lang="en-GB" sz="2000" b="1" spc="-45" dirty="0">
              <a:latin typeface="Arial" panose="020B0604020202020204" pitchFamily="34" charset="0"/>
              <a:cs typeface="Arial" panose="020B0604020202020204" pitchFamily="34" charset="0"/>
            </a:endParaRPr>
          </a:p>
          <a:p>
            <a:pPr marL="519430" marR="511809" algn="ctr">
              <a:lnSpc>
                <a:spcPct val="136700"/>
              </a:lnSpc>
              <a:spcBef>
                <a:spcPts val="95"/>
              </a:spcBef>
            </a:pPr>
            <a:r>
              <a:rPr sz="2000" b="1" spc="-45" dirty="0">
                <a:latin typeface="Arial" panose="020B0604020202020204" pitchFamily="34" charset="0"/>
                <a:cs typeface="Arial" panose="020B0604020202020204" pitchFamily="34" charset="0"/>
              </a:rPr>
              <a:t>G</a:t>
            </a:r>
            <a:r>
              <a:rPr sz="2000" b="1" spc="20" dirty="0">
                <a:latin typeface="Arial" panose="020B0604020202020204" pitchFamily="34" charset="0"/>
                <a:cs typeface="Arial" panose="020B0604020202020204" pitchFamily="34" charset="0"/>
              </a:rPr>
              <a:t>r</a:t>
            </a:r>
            <a:r>
              <a:rPr sz="2000" b="1" spc="-55" dirty="0">
                <a:latin typeface="Arial" panose="020B0604020202020204" pitchFamily="34" charset="0"/>
                <a:cs typeface="Arial" panose="020B0604020202020204" pitchFamily="34" charset="0"/>
              </a:rPr>
              <a:t>a</a:t>
            </a:r>
            <a:r>
              <a:rPr sz="2000" b="1" spc="-50" dirty="0">
                <a:latin typeface="Arial" panose="020B0604020202020204" pitchFamily="34" charset="0"/>
                <a:cs typeface="Arial" panose="020B0604020202020204" pitchFamily="34" charset="0"/>
              </a:rPr>
              <a:t>n</a:t>
            </a:r>
            <a:r>
              <a:rPr sz="2000" b="1" spc="-45" dirty="0">
                <a:latin typeface="Arial" panose="020B0604020202020204" pitchFamily="34" charset="0"/>
                <a:cs typeface="Arial" panose="020B0604020202020204" pitchFamily="34" charset="0"/>
              </a:rPr>
              <a:t>o</a:t>
            </a:r>
            <a:r>
              <a:rPr sz="2000" b="1" spc="10" dirty="0">
                <a:latin typeface="Arial" panose="020B0604020202020204" pitchFamily="34" charset="0"/>
                <a:cs typeface="Arial" panose="020B0604020202020204" pitchFamily="34" charset="0"/>
              </a:rPr>
              <a:t>l</a:t>
            </a:r>
            <a:r>
              <a:rPr sz="2000" b="1" spc="-5" dirty="0">
                <a:latin typeface="Arial" panose="020B0604020202020204" pitchFamily="34" charset="0"/>
                <a:cs typeface="Arial" panose="020B0604020202020204" pitchFamily="34" charset="0"/>
              </a:rPr>
              <a:t>a</a:t>
            </a:r>
            <a:endParaRPr lang="en-GB" sz="2000" dirty="0">
              <a:latin typeface="Arial" panose="020B0604020202020204" pitchFamily="34" charset="0"/>
              <a:cs typeface="Arial" panose="020B0604020202020204" pitchFamily="34" charset="0"/>
            </a:endParaRPr>
          </a:p>
          <a:p>
            <a:pPr marL="519430" marR="511809" algn="ctr">
              <a:lnSpc>
                <a:spcPct val="136700"/>
              </a:lnSpc>
              <a:spcBef>
                <a:spcPts val="95"/>
              </a:spcBef>
            </a:pPr>
            <a:r>
              <a:rPr sz="2000" b="1" spc="-30" dirty="0">
                <a:latin typeface="Arial" panose="020B0604020202020204" pitchFamily="34" charset="0"/>
                <a:cs typeface="Arial" panose="020B0604020202020204" pitchFamily="34" charset="0"/>
              </a:rPr>
              <a:t>Orange</a:t>
            </a:r>
            <a:r>
              <a:rPr sz="2000" b="1" spc="-65" dirty="0">
                <a:latin typeface="Arial" panose="020B0604020202020204" pitchFamily="34" charset="0"/>
                <a:cs typeface="Arial" panose="020B0604020202020204" pitchFamily="34" charset="0"/>
              </a:rPr>
              <a:t> </a:t>
            </a:r>
            <a:r>
              <a:rPr sz="2000" b="1" spc="-50" dirty="0">
                <a:latin typeface="Arial" panose="020B0604020202020204" pitchFamily="34" charset="0"/>
                <a:cs typeface="Arial" panose="020B0604020202020204" pitchFamily="34" charset="0"/>
              </a:rPr>
              <a:t>Juice  </a:t>
            </a:r>
            <a:r>
              <a:rPr sz="2000" b="1" spc="-35" dirty="0">
                <a:latin typeface="Arial" panose="020B0604020202020204" pitchFamily="34" charset="0"/>
                <a:cs typeface="Arial" panose="020B0604020202020204" pitchFamily="34" charset="0"/>
              </a:rPr>
              <a:t>Brownies  </a:t>
            </a:r>
            <a:r>
              <a:rPr sz="2000" b="1" spc="-75" dirty="0">
                <a:latin typeface="Arial" panose="020B0604020202020204" pitchFamily="34" charset="0"/>
                <a:cs typeface="Arial" panose="020B0604020202020204" pitchFamily="34" charset="0"/>
              </a:rPr>
              <a:t>Tomatoes  </a:t>
            </a:r>
            <a:r>
              <a:rPr sz="2000" b="1" spc="-60" dirty="0">
                <a:latin typeface="Arial" panose="020B0604020202020204" pitchFamily="34" charset="0"/>
                <a:cs typeface="Arial" panose="020B0604020202020204" pitchFamily="34" charset="0"/>
              </a:rPr>
              <a:t>Chicken  </a:t>
            </a:r>
            <a:r>
              <a:rPr sz="2000" b="1" spc="-35" dirty="0">
                <a:latin typeface="Arial" panose="020B0604020202020204" pitchFamily="34" charset="0"/>
                <a:cs typeface="Arial" panose="020B0604020202020204" pitchFamily="34" charset="0"/>
              </a:rPr>
              <a:t>Potatoes  </a:t>
            </a:r>
            <a:r>
              <a:rPr sz="2000" b="1" spc="-40" dirty="0">
                <a:latin typeface="Arial" panose="020B0604020202020204" pitchFamily="34" charset="0"/>
                <a:cs typeface="Arial" panose="020B0604020202020204" pitchFamily="34" charset="0"/>
              </a:rPr>
              <a:t>Chocolate  </a:t>
            </a:r>
            <a:r>
              <a:rPr sz="2000" b="1" spc="-50" dirty="0">
                <a:latin typeface="Arial" panose="020B0604020202020204" pitchFamily="34" charset="0"/>
                <a:cs typeface="Arial" panose="020B0604020202020204" pitchFamily="34" charset="0"/>
              </a:rPr>
              <a:t>Baked </a:t>
            </a:r>
            <a:r>
              <a:rPr sz="2000" b="1" spc="-25" dirty="0">
                <a:latin typeface="Arial" panose="020B0604020202020204" pitchFamily="34" charset="0"/>
                <a:cs typeface="Arial" panose="020B0604020202020204" pitchFamily="34" charset="0"/>
              </a:rPr>
              <a:t>beans  </a:t>
            </a:r>
            <a:endParaRPr lang="en-GB" sz="2000" b="1" spc="-25" dirty="0">
              <a:latin typeface="Arial" panose="020B0604020202020204" pitchFamily="34" charset="0"/>
              <a:cs typeface="Arial" panose="020B0604020202020204" pitchFamily="34" charset="0"/>
            </a:endParaRPr>
          </a:p>
          <a:p>
            <a:pPr marL="519430" marR="511809" algn="ctr">
              <a:lnSpc>
                <a:spcPct val="136700"/>
              </a:lnSpc>
              <a:spcBef>
                <a:spcPts val="95"/>
              </a:spcBef>
            </a:pPr>
            <a:r>
              <a:rPr sz="2000" b="1" spc="-120" dirty="0">
                <a:latin typeface="Arial" panose="020B0604020202020204" pitchFamily="34" charset="0"/>
                <a:cs typeface="Arial" panose="020B0604020202020204" pitchFamily="34" charset="0"/>
              </a:rPr>
              <a:t>Tea    </a:t>
            </a:r>
            <a:endParaRPr lang="en-GB" sz="2000" b="1" spc="-120" dirty="0">
              <a:latin typeface="Arial" panose="020B0604020202020204" pitchFamily="34" charset="0"/>
              <a:cs typeface="Arial" panose="020B0604020202020204" pitchFamily="34" charset="0"/>
            </a:endParaRPr>
          </a:p>
          <a:p>
            <a:pPr marL="519430" marR="511809" algn="ctr">
              <a:lnSpc>
                <a:spcPct val="136700"/>
              </a:lnSpc>
              <a:spcBef>
                <a:spcPts val="95"/>
              </a:spcBef>
            </a:pPr>
            <a:r>
              <a:rPr sz="2000" b="1" spc="-40" dirty="0">
                <a:latin typeface="Arial" panose="020B0604020202020204" pitchFamily="34" charset="0"/>
                <a:cs typeface="Arial" panose="020B0604020202020204" pitchFamily="34" charset="0"/>
              </a:rPr>
              <a:t>Pineapple</a:t>
            </a:r>
            <a:endParaRPr sz="2000" dirty="0">
              <a:latin typeface="Arial" panose="020B0604020202020204" pitchFamily="34" charset="0"/>
              <a:cs typeface="Arial" panose="020B0604020202020204" pitchFamily="34" charset="0"/>
            </a:endParaRPr>
          </a:p>
        </p:txBody>
      </p:sp>
      <p:sp>
        <p:nvSpPr>
          <p:cNvPr id="4" name="object 3"/>
          <p:cNvSpPr txBox="1"/>
          <p:nvPr/>
        </p:nvSpPr>
        <p:spPr>
          <a:xfrm>
            <a:off x="3695393" y="1215561"/>
            <a:ext cx="2654211" cy="5161798"/>
          </a:xfrm>
          <a:prstGeom prst="rect">
            <a:avLst/>
          </a:prstGeom>
        </p:spPr>
        <p:txBody>
          <a:bodyPr vert="horz" wrap="square" lIns="0" tIns="12065" rIns="0" bIns="0" rtlCol="0">
            <a:spAutoFit/>
          </a:bodyPr>
          <a:lstStyle/>
          <a:p>
            <a:pPr marL="250825" marR="243840" indent="-14604" algn="ctr">
              <a:lnSpc>
                <a:spcPct val="136700"/>
              </a:lnSpc>
              <a:spcBef>
                <a:spcPts val="95"/>
              </a:spcBef>
            </a:pPr>
            <a:r>
              <a:rPr sz="2000" b="1" spc="-30" dirty="0">
                <a:latin typeface="Arial" panose="020B0604020202020204" pitchFamily="34" charset="0"/>
                <a:cs typeface="Arial" panose="020B0604020202020204" pitchFamily="34" charset="0"/>
              </a:rPr>
              <a:t>Cocoa</a:t>
            </a:r>
            <a:endParaRPr lang="en-GB" sz="2000" b="1" spc="-30" dirty="0">
              <a:latin typeface="Arial" panose="020B0604020202020204" pitchFamily="34" charset="0"/>
              <a:cs typeface="Arial" panose="020B0604020202020204" pitchFamily="34" charset="0"/>
            </a:endParaRPr>
          </a:p>
          <a:p>
            <a:pPr marL="250825" marR="243840" indent="-14604" algn="ctr">
              <a:lnSpc>
                <a:spcPct val="136700"/>
              </a:lnSpc>
              <a:spcBef>
                <a:spcPts val="95"/>
              </a:spcBef>
            </a:pPr>
            <a:r>
              <a:rPr sz="2000" b="1" spc="-30" dirty="0">
                <a:latin typeface="Arial" panose="020B0604020202020204" pitchFamily="34" charset="0"/>
                <a:cs typeface="Arial" panose="020B0604020202020204" pitchFamily="34" charset="0"/>
              </a:rPr>
              <a:t> </a:t>
            </a:r>
            <a:r>
              <a:rPr sz="2000" b="1" spc="-45" dirty="0">
                <a:latin typeface="Arial" panose="020B0604020202020204" pitchFamily="34" charset="0"/>
                <a:cs typeface="Arial" panose="020B0604020202020204" pitchFamily="34" charset="0"/>
              </a:rPr>
              <a:t>Lettuce  </a:t>
            </a:r>
            <a:r>
              <a:rPr sz="2000" b="1" spc="-65" dirty="0">
                <a:latin typeface="Arial" panose="020B0604020202020204" pitchFamily="34" charset="0"/>
                <a:cs typeface="Arial" panose="020B0604020202020204" pitchFamily="34" charset="0"/>
              </a:rPr>
              <a:t>S</a:t>
            </a:r>
            <a:r>
              <a:rPr sz="2000" b="1" spc="-45" dirty="0">
                <a:latin typeface="Arial" panose="020B0604020202020204" pitchFamily="34" charset="0"/>
                <a:cs typeface="Arial" panose="020B0604020202020204" pitchFamily="34" charset="0"/>
              </a:rPr>
              <a:t>h</a:t>
            </a:r>
            <a:r>
              <a:rPr sz="2000" b="1" spc="-55" dirty="0">
                <a:latin typeface="Arial" panose="020B0604020202020204" pitchFamily="34" charset="0"/>
                <a:cs typeface="Arial" panose="020B0604020202020204" pitchFamily="34" charset="0"/>
              </a:rPr>
              <a:t>am</a:t>
            </a:r>
            <a:r>
              <a:rPr sz="2000" b="1" spc="-35" dirty="0">
                <a:latin typeface="Arial" panose="020B0604020202020204" pitchFamily="34" charset="0"/>
                <a:cs typeface="Arial" panose="020B0604020202020204" pitchFamily="34" charset="0"/>
              </a:rPr>
              <a:t>p</a:t>
            </a:r>
            <a:r>
              <a:rPr sz="2000" b="1" spc="-45" dirty="0">
                <a:latin typeface="Arial" panose="020B0604020202020204" pitchFamily="34" charset="0"/>
                <a:cs typeface="Arial" panose="020B0604020202020204" pitchFamily="34" charset="0"/>
              </a:rPr>
              <a:t>o</a:t>
            </a:r>
            <a:r>
              <a:rPr sz="2000" b="1" spc="-5" dirty="0">
                <a:latin typeface="Arial" panose="020B0604020202020204" pitchFamily="34" charset="0"/>
                <a:cs typeface="Arial" panose="020B0604020202020204" pitchFamily="34" charset="0"/>
              </a:rPr>
              <a:t>o</a:t>
            </a:r>
            <a:endParaRPr lang="en-GB" sz="2000" b="1" spc="-5" dirty="0">
              <a:latin typeface="Arial" panose="020B0604020202020204" pitchFamily="34" charset="0"/>
              <a:cs typeface="Arial" panose="020B0604020202020204" pitchFamily="34" charset="0"/>
            </a:endParaRPr>
          </a:p>
          <a:p>
            <a:pPr marL="250825" marR="243840" indent="-14604" algn="ctr">
              <a:lnSpc>
                <a:spcPct val="136700"/>
              </a:lnSpc>
              <a:spcBef>
                <a:spcPts val="95"/>
              </a:spcBef>
            </a:pPr>
            <a:r>
              <a:rPr sz="2000" b="1" spc="-5" dirty="0">
                <a:latin typeface="Arial" panose="020B0604020202020204" pitchFamily="34" charset="0"/>
                <a:cs typeface="Arial" panose="020B0604020202020204" pitchFamily="34" charset="0"/>
              </a:rPr>
              <a:t>  </a:t>
            </a:r>
            <a:r>
              <a:rPr sz="2000" b="1" spc="-40" dirty="0">
                <a:latin typeface="Arial" panose="020B0604020202020204" pitchFamily="34" charset="0"/>
                <a:cs typeface="Arial" panose="020B0604020202020204" pitchFamily="34" charset="0"/>
              </a:rPr>
              <a:t>Beef  </a:t>
            </a:r>
            <a:endParaRPr lang="en-GB" sz="2000" b="1" spc="-40" dirty="0">
              <a:latin typeface="Arial" panose="020B0604020202020204" pitchFamily="34" charset="0"/>
              <a:cs typeface="Arial" panose="020B0604020202020204" pitchFamily="34" charset="0"/>
            </a:endParaRPr>
          </a:p>
          <a:p>
            <a:pPr marL="250825" marR="243840" indent="-14604" algn="ctr">
              <a:lnSpc>
                <a:spcPct val="136700"/>
              </a:lnSpc>
              <a:spcBef>
                <a:spcPts val="95"/>
              </a:spcBef>
            </a:pPr>
            <a:r>
              <a:rPr sz="2000" b="1" spc="-50" dirty="0">
                <a:latin typeface="Arial" panose="020B0604020202020204" pitchFamily="34" charset="0"/>
                <a:cs typeface="Arial" panose="020B0604020202020204" pitchFamily="34" charset="0"/>
              </a:rPr>
              <a:t>Flour  </a:t>
            </a:r>
            <a:endParaRPr lang="en-GB" sz="2000" b="1" spc="-50" dirty="0">
              <a:latin typeface="Arial" panose="020B0604020202020204" pitchFamily="34" charset="0"/>
              <a:cs typeface="Arial" panose="020B0604020202020204" pitchFamily="34" charset="0"/>
            </a:endParaRPr>
          </a:p>
          <a:p>
            <a:pPr marL="250825" marR="243840" indent="-14604" algn="ctr">
              <a:lnSpc>
                <a:spcPct val="136700"/>
              </a:lnSpc>
              <a:spcBef>
                <a:spcPts val="95"/>
              </a:spcBef>
            </a:pPr>
            <a:r>
              <a:rPr sz="2000" b="1" spc="-35" dirty="0">
                <a:latin typeface="Arial" panose="020B0604020202020204" pitchFamily="34" charset="0"/>
                <a:cs typeface="Arial" panose="020B0604020202020204" pitchFamily="34" charset="0"/>
              </a:rPr>
              <a:t>Bananas</a:t>
            </a:r>
            <a:endParaRPr lang="en-GB" sz="2000" dirty="0">
              <a:latin typeface="Arial" panose="020B0604020202020204" pitchFamily="34" charset="0"/>
              <a:cs typeface="Arial" panose="020B0604020202020204" pitchFamily="34" charset="0"/>
            </a:endParaRPr>
          </a:p>
          <a:p>
            <a:pPr marL="250825" marR="243840" indent="-14604" algn="ctr">
              <a:lnSpc>
                <a:spcPct val="136700"/>
              </a:lnSpc>
              <a:spcBef>
                <a:spcPts val="95"/>
              </a:spcBef>
            </a:pPr>
            <a:r>
              <a:rPr sz="2000" b="1" spc="-35" dirty="0">
                <a:latin typeface="Arial" panose="020B0604020202020204" pitchFamily="34" charset="0"/>
                <a:cs typeface="Arial" panose="020B0604020202020204" pitchFamily="34" charset="0"/>
              </a:rPr>
              <a:t>Doughnuts  </a:t>
            </a:r>
            <a:r>
              <a:rPr sz="2000" b="1" spc="-20" dirty="0">
                <a:latin typeface="Arial" panose="020B0604020202020204" pitchFamily="34" charset="0"/>
                <a:cs typeface="Arial" panose="020B0604020202020204" pitchFamily="34" charset="0"/>
              </a:rPr>
              <a:t>Grapes </a:t>
            </a:r>
            <a:endParaRPr lang="en-GB" sz="2000" b="1" spc="-20" dirty="0">
              <a:latin typeface="Arial" panose="020B0604020202020204" pitchFamily="34" charset="0"/>
              <a:cs typeface="Arial" panose="020B0604020202020204" pitchFamily="34" charset="0"/>
            </a:endParaRPr>
          </a:p>
          <a:p>
            <a:pPr marL="250825" marR="243840" indent="-14604" algn="ctr">
              <a:lnSpc>
                <a:spcPct val="136700"/>
              </a:lnSpc>
              <a:spcBef>
                <a:spcPts val="95"/>
              </a:spcBef>
            </a:pPr>
            <a:r>
              <a:rPr sz="2000" b="1" spc="-20" dirty="0">
                <a:latin typeface="Arial" panose="020B0604020202020204" pitchFamily="34" charset="0"/>
                <a:cs typeface="Arial" panose="020B0604020202020204" pitchFamily="34" charset="0"/>
              </a:rPr>
              <a:t> </a:t>
            </a:r>
            <a:r>
              <a:rPr sz="2000" b="1" spc="-60" dirty="0">
                <a:latin typeface="Arial" panose="020B0604020202020204" pitchFamily="34" charset="0"/>
                <a:cs typeface="Arial" panose="020B0604020202020204" pitchFamily="34" charset="0"/>
              </a:rPr>
              <a:t>Rice  </a:t>
            </a:r>
            <a:endParaRPr lang="en-GB" sz="2000" b="1" spc="-60" dirty="0">
              <a:latin typeface="Arial" panose="020B0604020202020204" pitchFamily="34" charset="0"/>
              <a:cs typeface="Arial" panose="020B0604020202020204" pitchFamily="34" charset="0"/>
            </a:endParaRPr>
          </a:p>
          <a:p>
            <a:pPr marL="250825" marR="243840" indent="-14604" algn="ctr">
              <a:lnSpc>
                <a:spcPct val="136700"/>
              </a:lnSpc>
              <a:spcBef>
                <a:spcPts val="95"/>
              </a:spcBef>
            </a:pPr>
            <a:r>
              <a:rPr sz="2000" b="1" spc="-50" dirty="0">
                <a:latin typeface="Arial" panose="020B0604020202020204" pitchFamily="34" charset="0"/>
                <a:cs typeface="Arial" panose="020B0604020202020204" pitchFamily="34" charset="0"/>
              </a:rPr>
              <a:t>Cinnamon  </a:t>
            </a:r>
            <a:r>
              <a:rPr sz="2000" b="1" spc="10" dirty="0">
                <a:latin typeface="Arial" panose="020B0604020202020204" pitchFamily="34" charset="0"/>
                <a:cs typeface="Arial" panose="020B0604020202020204" pitchFamily="34" charset="0"/>
              </a:rPr>
              <a:t>C</a:t>
            </a:r>
            <a:r>
              <a:rPr sz="2000" b="1" spc="-55" dirty="0">
                <a:latin typeface="Arial" panose="020B0604020202020204" pitchFamily="34" charset="0"/>
                <a:cs typeface="Arial" panose="020B0604020202020204" pitchFamily="34" charset="0"/>
              </a:rPr>
              <a:t>au</a:t>
            </a:r>
            <a:r>
              <a:rPr sz="2000" b="1" spc="-50" dirty="0">
                <a:latin typeface="Arial" panose="020B0604020202020204" pitchFamily="34" charset="0"/>
                <a:cs typeface="Arial" panose="020B0604020202020204" pitchFamily="34" charset="0"/>
              </a:rPr>
              <a:t>l</a:t>
            </a:r>
            <a:r>
              <a:rPr sz="2000" b="1" spc="-30" dirty="0">
                <a:latin typeface="Arial" panose="020B0604020202020204" pitchFamily="34" charset="0"/>
                <a:cs typeface="Arial" panose="020B0604020202020204" pitchFamily="34" charset="0"/>
              </a:rPr>
              <a:t>i</a:t>
            </a:r>
            <a:r>
              <a:rPr sz="2000" b="1" spc="-20" dirty="0">
                <a:latin typeface="Arial" panose="020B0604020202020204" pitchFamily="34" charset="0"/>
                <a:cs typeface="Arial" panose="020B0604020202020204" pitchFamily="34" charset="0"/>
              </a:rPr>
              <a:t>f</a:t>
            </a:r>
            <a:r>
              <a:rPr sz="2000" b="1" spc="-40" dirty="0">
                <a:latin typeface="Arial" panose="020B0604020202020204" pitchFamily="34" charset="0"/>
                <a:cs typeface="Arial" panose="020B0604020202020204" pitchFamily="34" charset="0"/>
              </a:rPr>
              <a:t>l</a:t>
            </a:r>
            <a:r>
              <a:rPr sz="2000" b="1" spc="-50" dirty="0">
                <a:latin typeface="Arial" panose="020B0604020202020204" pitchFamily="34" charset="0"/>
                <a:cs typeface="Arial" panose="020B0604020202020204" pitchFamily="34" charset="0"/>
              </a:rPr>
              <a:t>ow</a:t>
            </a:r>
            <a:r>
              <a:rPr sz="2000" b="1" spc="-60" dirty="0">
                <a:latin typeface="Arial" panose="020B0604020202020204" pitchFamily="34" charset="0"/>
                <a:cs typeface="Arial" panose="020B0604020202020204" pitchFamily="34" charset="0"/>
              </a:rPr>
              <a:t>e</a:t>
            </a:r>
            <a:r>
              <a:rPr sz="2000" b="1" spc="-5" dirty="0">
                <a:latin typeface="Arial" panose="020B0604020202020204" pitchFamily="34" charset="0"/>
                <a:cs typeface="Arial" panose="020B0604020202020204" pitchFamily="34" charset="0"/>
              </a:rPr>
              <a:t>r  </a:t>
            </a:r>
            <a:r>
              <a:rPr sz="2000" b="1" spc="-35" dirty="0">
                <a:latin typeface="Arial" panose="020B0604020202020204" pitchFamily="34" charset="0"/>
                <a:cs typeface="Arial" panose="020B0604020202020204" pitchFamily="34" charset="0"/>
              </a:rPr>
              <a:t>Lemons</a:t>
            </a:r>
            <a:endParaRPr sz="2000" dirty="0">
              <a:latin typeface="Arial" panose="020B0604020202020204" pitchFamily="34" charset="0"/>
              <a:cs typeface="Arial" panose="020B0604020202020204" pitchFamily="34" charset="0"/>
            </a:endParaRPr>
          </a:p>
        </p:txBody>
      </p:sp>
      <p:sp>
        <p:nvSpPr>
          <p:cNvPr id="5" name="object 4"/>
          <p:cNvSpPr txBox="1"/>
          <p:nvPr/>
        </p:nvSpPr>
        <p:spPr>
          <a:xfrm>
            <a:off x="6756506" y="1177089"/>
            <a:ext cx="2498125" cy="5213094"/>
          </a:xfrm>
          <a:prstGeom prst="rect">
            <a:avLst/>
          </a:prstGeom>
        </p:spPr>
        <p:txBody>
          <a:bodyPr vert="horz" wrap="square" lIns="0" tIns="12065" rIns="0" bIns="0" rtlCol="0">
            <a:spAutoFit/>
          </a:bodyPr>
          <a:lstStyle/>
          <a:p>
            <a:pPr marL="12700" marR="5080" indent="-1270" algn="ctr">
              <a:lnSpc>
                <a:spcPct val="136700"/>
              </a:lnSpc>
              <a:spcBef>
                <a:spcPts val="95"/>
              </a:spcBef>
            </a:pPr>
            <a:r>
              <a:rPr sz="2000" b="1" spc="-25" dirty="0">
                <a:latin typeface="Arial" panose="020B0604020202020204" pitchFamily="34" charset="0"/>
                <a:cs typeface="Arial" panose="020B0604020202020204" pitchFamily="34" charset="0"/>
              </a:rPr>
              <a:t>Crisps  </a:t>
            </a:r>
            <a:endParaRPr lang="en-GB" sz="2000" b="1" spc="-25" dirty="0">
              <a:latin typeface="Arial" panose="020B0604020202020204" pitchFamily="34" charset="0"/>
              <a:cs typeface="Arial" panose="020B0604020202020204" pitchFamily="34" charset="0"/>
            </a:endParaRPr>
          </a:p>
          <a:p>
            <a:pPr marL="12700" marR="5080" indent="-1270" algn="ctr">
              <a:lnSpc>
                <a:spcPct val="136700"/>
              </a:lnSpc>
              <a:spcBef>
                <a:spcPts val="95"/>
              </a:spcBef>
            </a:pPr>
            <a:r>
              <a:rPr sz="2000" b="1" spc="-15" dirty="0">
                <a:latin typeface="Arial" panose="020B0604020202020204" pitchFamily="34" charset="0"/>
                <a:cs typeface="Arial" panose="020B0604020202020204" pitchFamily="34" charset="0"/>
              </a:rPr>
              <a:t>Coffee  </a:t>
            </a:r>
            <a:endParaRPr lang="en-GB" sz="2000" b="1" spc="-15" dirty="0">
              <a:latin typeface="Arial" panose="020B0604020202020204" pitchFamily="34" charset="0"/>
              <a:cs typeface="Arial" panose="020B0604020202020204" pitchFamily="34" charset="0"/>
            </a:endParaRPr>
          </a:p>
          <a:p>
            <a:pPr marL="12700" marR="5080" indent="-1270" algn="ctr">
              <a:lnSpc>
                <a:spcPct val="136700"/>
              </a:lnSpc>
              <a:spcBef>
                <a:spcPts val="95"/>
              </a:spcBef>
            </a:pPr>
            <a:r>
              <a:rPr sz="2000" b="1" spc="-50" dirty="0">
                <a:latin typeface="Arial" panose="020B0604020202020204" pitchFamily="34" charset="0"/>
                <a:cs typeface="Arial" panose="020B0604020202020204" pitchFamily="34" charset="0"/>
              </a:rPr>
              <a:t>Avocado  </a:t>
            </a:r>
            <a:endParaRPr lang="en-GB" sz="2000" b="1" spc="-50" dirty="0">
              <a:latin typeface="Arial" panose="020B0604020202020204" pitchFamily="34" charset="0"/>
              <a:cs typeface="Arial" panose="020B0604020202020204" pitchFamily="34" charset="0"/>
            </a:endParaRPr>
          </a:p>
          <a:p>
            <a:pPr marL="12700" marR="5080" indent="-1270" algn="ctr">
              <a:lnSpc>
                <a:spcPct val="136700"/>
              </a:lnSpc>
              <a:spcBef>
                <a:spcPts val="95"/>
              </a:spcBef>
            </a:pPr>
            <a:r>
              <a:rPr sz="2000" b="1" spc="-10" dirty="0">
                <a:latin typeface="Arial" panose="020B0604020202020204" pitchFamily="34" charset="0"/>
                <a:cs typeface="Arial" panose="020B0604020202020204" pitchFamily="34" charset="0"/>
              </a:rPr>
              <a:t>Pasta  </a:t>
            </a:r>
            <a:endParaRPr lang="en-GB" sz="2000" b="1" spc="-10" dirty="0">
              <a:latin typeface="Arial" panose="020B0604020202020204" pitchFamily="34" charset="0"/>
              <a:cs typeface="Arial" panose="020B0604020202020204" pitchFamily="34" charset="0"/>
            </a:endParaRPr>
          </a:p>
          <a:p>
            <a:pPr marL="12700" marR="5080" indent="-1270" algn="ctr">
              <a:lnSpc>
                <a:spcPct val="136700"/>
              </a:lnSpc>
              <a:spcBef>
                <a:spcPts val="95"/>
              </a:spcBef>
            </a:pPr>
            <a:r>
              <a:rPr sz="2000" b="1" spc="-20" dirty="0">
                <a:latin typeface="Arial" panose="020B0604020202020204" pitchFamily="34" charset="0"/>
                <a:cs typeface="Arial" panose="020B0604020202020204" pitchFamily="34" charset="0"/>
              </a:rPr>
              <a:t>Pizza  </a:t>
            </a:r>
            <a:endParaRPr lang="en-GB" sz="2000" b="1" spc="-20" dirty="0">
              <a:latin typeface="Arial" panose="020B0604020202020204" pitchFamily="34" charset="0"/>
              <a:cs typeface="Arial" panose="020B0604020202020204" pitchFamily="34" charset="0"/>
            </a:endParaRPr>
          </a:p>
          <a:p>
            <a:pPr marL="12700" marR="5080" indent="-1270" algn="ctr">
              <a:lnSpc>
                <a:spcPct val="136700"/>
              </a:lnSpc>
              <a:spcBef>
                <a:spcPts val="95"/>
              </a:spcBef>
            </a:pPr>
            <a:r>
              <a:rPr sz="2000" b="1" spc="-40" dirty="0">
                <a:latin typeface="Arial" panose="020B0604020202020204" pitchFamily="34" charset="0"/>
                <a:cs typeface="Arial" panose="020B0604020202020204" pitchFamily="34" charset="0"/>
              </a:rPr>
              <a:t>Cream  </a:t>
            </a:r>
            <a:endParaRPr lang="en-GB" sz="2000" b="1" spc="-40" dirty="0">
              <a:latin typeface="Arial" panose="020B0604020202020204" pitchFamily="34" charset="0"/>
              <a:cs typeface="Arial" panose="020B0604020202020204" pitchFamily="34" charset="0"/>
            </a:endParaRPr>
          </a:p>
          <a:p>
            <a:pPr marL="12700" marR="5080" indent="-1270" algn="ctr">
              <a:lnSpc>
                <a:spcPct val="136700"/>
              </a:lnSpc>
              <a:spcBef>
                <a:spcPts val="95"/>
              </a:spcBef>
            </a:pPr>
            <a:r>
              <a:rPr sz="2000" b="1" spc="-320" dirty="0">
                <a:latin typeface="Arial" panose="020B0604020202020204" pitchFamily="34" charset="0"/>
                <a:cs typeface="Arial" panose="020B0604020202020204" pitchFamily="34" charset="0"/>
              </a:rPr>
              <a:t>T</a:t>
            </a:r>
            <a:r>
              <a:rPr sz="2000" b="1" spc="-45" dirty="0">
                <a:latin typeface="Arial" panose="020B0604020202020204" pitchFamily="34" charset="0"/>
                <a:cs typeface="Arial" panose="020B0604020202020204" pitchFamily="34" charset="0"/>
              </a:rPr>
              <a:t>o</a:t>
            </a:r>
            <a:r>
              <a:rPr sz="2000" b="1" spc="-35" dirty="0">
                <a:latin typeface="Arial" panose="020B0604020202020204" pitchFamily="34" charset="0"/>
                <a:cs typeface="Arial" panose="020B0604020202020204" pitchFamily="34" charset="0"/>
              </a:rPr>
              <a:t>o</a:t>
            </a:r>
            <a:r>
              <a:rPr sz="2000" b="1" spc="-45" dirty="0">
                <a:latin typeface="Arial" panose="020B0604020202020204" pitchFamily="34" charset="0"/>
                <a:cs typeface="Arial" panose="020B0604020202020204" pitchFamily="34" charset="0"/>
              </a:rPr>
              <a:t>t</a:t>
            </a:r>
            <a:r>
              <a:rPr sz="2000" b="1" spc="-50" dirty="0">
                <a:latin typeface="Arial" panose="020B0604020202020204" pitchFamily="34" charset="0"/>
                <a:cs typeface="Arial" panose="020B0604020202020204" pitchFamily="34" charset="0"/>
              </a:rPr>
              <a:t>h</a:t>
            </a:r>
            <a:r>
              <a:rPr sz="2000" b="1" spc="-20" dirty="0">
                <a:latin typeface="Arial" panose="020B0604020202020204" pitchFamily="34" charset="0"/>
                <a:cs typeface="Arial" panose="020B0604020202020204" pitchFamily="34" charset="0"/>
              </a:rPr>
              <a:t>pa</a:t>
            </a:r>
            <a:r>
              <a:rPr sz="2000" b="1" spc="-5" dirty="0">
                <a:latin typeface="Arial" panose="020B0604020202020204" pitchFamily="34" charset="0"/>
                <a:cs typeface="Arial" panose="020B0604020202020204" pitchFamily="34" charset="0"/>
              </a:rPr>
              <a:t>s</a:t>
            </a:r>
            <a:r>
              <a:rPr sz="2000" b="1" spc="-65" dirty="0">
                <a:latin typeface="Arial" panose="020B0604020202020204" pitchFamily="34" charset="0"/>
                <a:cs typeface="Arial" panose="020B0604020202020204" pitchFamily="34" charset="0"/>
              </a:rPr>
              <a:t>t</a:t>
            </a:r>
            <a:r>
              <a:rPr sz="2000" b="1" spc="-5" dirty="0">
                <a:latin typeface="Arial" panose="020B0604020202020204" pitchFamily="34" charset="0"/>
                <a:cs typeface="Arial" panose="020B0604020202020204" pitchFamily="34" charset="0"/>
              </a:rPr>
              <a:t>e  </a:t>
            </a:r>
            <a:endParaRPr lang="en-GB" sz="2000" b="1" spc="-5" dirty="0">
              <a:latin typeface="Arial" panose="020B0604020202020204" pitchFamily="34" charset="0"/>
              <a:cs typeface="Arial" panose="020B0604020202020204" pitchFamily="34" charset="0"/>
            </a:endParaRPr>
          </a:p>
          <a:p>
            <a:pPr marL="12700" marR="5080" indent="-1270" algn="ctr">
              <a:lnSpc>
                <a:spcPct val="136700"/>
              </a:lnSpc>
              <a:spcBef>
                <a:spcPts val="95"/>
              </a:spcBef>
            </a:pPr>
            <a:r>
              <a:rPr sz="2000" b="1" spc="-25" dirty="0">
                <a:latin typeface="Arial" panose="020B0604020202020204" pitchFamily="34" charset="0"/>
                <a:cs typeface="Arial" panose="020B0604020202020204" pitchFamily="34" charset="0"/>
              </a:rPr>
              <a:t>Oranges </a:t>
            </a:r>
            <a:endParaRPr lang="en-GB" sz="2000" b="1" spc="-25" dirty="0">
              <a:latin typeface="Arial" panose="020B0604020202020204" pitchFamily="34" charset="0"/>
              <a:cs typeface="Arial" panose="020B0604020202020204" pitchFamily="34" charset="0"/>
            </a:endParaRPr>
          </a:p>
          <a:p>
            <a:pPr marL="12700" marR="5080" indent="-1270" algn="ctr">
              <a:lnSpc>
                <a:spcPct val="136700"/>
              </a:lnSpc>
              <a:spcBef>
                <a:spcPts val="95"/>
              </a:spcBef>
            </a:pPr>
            <a:r>
              <a:rPr sz="2000" b="1" spc="-25" dirty="0">
                <a:latin typeface="Arial" panose="020B0604020202020204" pitchFamily="34" charset="0"/>
                <a:cs typeface="Arial" panose="020B0604020202020204" pitchFamily="34" charset="0"/>
              </a:rPr>
              <a:t> </a:t>
            </a:r>
            <a:r>
              <a:rPr sz="2000" b="1" spc="-40" dirty="0">
                <a:latin typeface="Arial" panose="020B0604020202020204" pitchFamily="34" charset="0"/>
                <a:cs typeface="Arial" panose="020B0604020202020204" pitchFamily="34" charset="0"/>
              </a:rPr>
              <a:t>Cucumber </a:t>
            </a:r>
            <a:endParaRPr lang="en-GB" sz="2000" b="1" spc="-40" dirty="0">
              <a:latin typeface="Arial" panose="020B0604020202020204" pitchFamily="34" charset="0"/>
              <a:cs typeface="Arial" panose="020B0604020202020204" pitchFamily="34" charset="0"/>
            </a:endParaRPr>
          </a:p>
          <a:p>
            <a:pPr marL="12700" marR="5080" indent="-1270" algn="ctr">
              <a:lnSpc>
                <a:spcPct val="136700"/>
              </a:lnSpc>
              <a:spcBef>
                <a:spcPts val="95"/>
              </a:spcBef>
            </a:pPr>
            <a:r>
              <a:rPr sz="2000" b="1" spc="-40" dirty="0">
                <a:latin typeface="Arial" panose="020B0604020202020204" pitchFamily="34" charset="0"/>
                <a:cs typeface="Arial" panose="020B0604020202020204" pitchFamily="34" charset="0"/>
              </a:rPr>
              <a:t> Cheddar</a:t>
            </a:r>
            <a:endParaRPr lang="en-GB" sz="2000" b="1" spc="-40" dirty="0">
              <a:latin typeface="Arial" panose="020B0604020202020204" pitchFamily="34" charset="0"/>
              <a:cs typeface="Arial" panose="020B0604020202020204" pitchFamily="34" charset="0"/>
            </a:endParaRPr>
          </a:p>
          <a:p>
            <a:pPr marL="12700" marR="5080" indent="-1270" algn="ctr">
              <a:lnSpc>
                <a:spcPct val="136700"/>
              </a:lnSpc>
              <a:spcBef>
                <a:spcPts val="95"/>
              </a:spcBef>
            </a:pPr>
            <a:r>
              <a:rPr sz="2000" b="1" spc="-40" dirty="0">
                <a:latin typeface="Arial" panose="020B0604020202020204" pitchFamily="34" charset="0"/>
                <a:cs typeface="Arial" panose="020B0604020202020204" pitchFamily="34" charset="0"/>
              </a:rPr>
              <a:t>  </a:t>
            </a:r>
            <a:r>
              <a:rPr sz="2000" b="1" spc="-30" dirty="0">
                <a:latin typeface="Arial" panose="020B0604020202020204" pitchFamily="34" charset="0"/>
                <a:cs typeface="Arial" panose="020B0604020202020204" pitchFamily="34" charset="0"/>
              </a:rPr>
              <a:t>Limes  </a:t>
            </a:r>
            <a:endParaRPr lang="en-GB" sz="2000" b="1" spc="-30" dirty="0">
              <a:latin typeface="Arial" panose="020B0604020202020204" pitchFamily="34" charset="0"/>
              <a:cs typeface="Arial" panose="020B0604020202020204" pitchFamily="34" charset="0"/>
            </a:endParaRPr>
          </a:p>
          <a:p>
            <a:pPr marL="12700" marR="5080" indent="-1270" algn="ctr">
              <a:lnSpc>
                <a:spcPct val="136700"/>
              </a:lnSpc>
              <a:spcBef>
                <a:spcPts val="95"/>
              </a:spcBef>
            </a:pPr>
            <a:r>
              <a:rPr sz="2000" b="1" spc="-35" dirty="0">
                <a:latin typeface="Arial" panose="020B0604020202020204" pitchFamily="34" charset="0"/>
                <a:cs typeface="Arial" panose="020B0604020202020204" pitchFamily="34" charset="0"/>
              </a:rPr>
              <a:t>Cereal</a:t>
            </a:r>
            <a:endParaRPr sz="2000" dirty="0">
              <a:latin typeface="Arial" panose="020B0604020202020204" pitchFamily="34" charset="0"/>
              <a:cs typeface="Arial" panose="020B0604020202020204" pitchFamily="34" charset="0"/>
            </a:endParaRPr>
          </a:p>
        </p:txBody>
      </p:sp>
      <p:sp>
        <p:nvSpPr>
          <p:cNvPr id="7" name="object 5"/>
          <p:cNvSpPr txBox="1"/>
          <p:nvPr/>
        </p:nvSpPr>
        <p:spPr>
          <a:xfrm>
            <a:off x="9410717" y="1215561"/>
            <a:ext cx="2406347" cy="5213094"/>
          </a:xfrm>
          <a:prstGeom prst="rect">
            <a:avLst/>
          </a:prstGeom>
        </p:spPr>
        <p:txBody>
          <a:bodyPr vert="horz" wrap="square" lIns="0" tIns="12065" rIns="0" bIns="0" rtlCol="0">
            <a:spAutoFit/>
          </a:bodyPr>
          <a:lstStyle/>
          <a:p>
            <a:pPr marL="12700" marR="5080" indent="-635" algn="ctr">
              <a:lnSpc>
                <a:spcPct val="136700"/>
              </a:lnSpc>
              <a:spcBef>
                <a:spcPts val="95"/>
              </a:spcBef>
            </a:pPr>
            <a:r>
              <a:rPr sz="2000" b="1" spc="-40" dirty="0">
                <a:latin typeface="Arial" panose="020B0604020202020204" pitchFamily="34" charset="0"/>
                <a:cs typeface="Arial" panose="020B0604020202020204" pitchFamily="34" charset="0"/>
              </a:rPr>
              <a:t>Bread  </a:t>
            </a:r>
            <a:endParaRPr lang="en-GB" sz="2000" b="1" spc="-40" dirty="0">
              <a:latin typeface="Arial" panose="020B0604020202020204" pitchFamily="34" charset="0"/>
              <a:cs typeface="Arial" panose="020B0604020202020204" pitchFamily="34" charset="0"/>
            </a:endParaRPr>
          </a:p>
          <a:p>
            <a:pPr marL="12700" marR="5080" indent="-635" algn="ctr">
              <a:lnSpc>
                <a:spcPct val="136700"/>
              </a:lnSpc>
              <a:spcBef>
                <a:spcPts val="95"/>
              </a:spcBef>
            </a:pPr>
            <a:r>
              <a:rPr sz="2000" b="1" spc="-50" dirty="0">
                <a:latin typeface="Arial" panose="020B0604020202020204" pitchFamily="34" charset="0"/>
                <a:cs typeface="Arial" panose="020B0604020202020204" pitchFamily="34" charset="0"/>
              </a:rPr>
              <a:t>C</a:t>
            </a:r>
            <a:r>
              <a:rPr sz="2000" b="1" spc="-55" dirty="0">
                <a:latin typeface="Arial" panose="020B0604020202020204" pitchFamily="34" charset="0"/>
                <a:cs typeface="Arial" panose="020B0604020202020204" pitchFamily="34" charset="0"/>
              </a:rPr>
              <a:t>r</a:t>
            </a:r>
            <a:r>
              <a:rPr sz="2000" b="1" spc="-60" dirty="0">
                <a:latin typeface="Arial" panose="020B0604020202020204" pitchFamily="34" charset="0"/>
                <a:cs typeface="Arial" panose="020B0604020202020204" pitchFamily="34" charset="0"/>
              </a:rPr>
              <a:t>o</a:t>
            </a:r>
            <a:r>
              <a:rPr sz="2000" b="1" spc="-30" dirty="0">
                <a:latin typeface="Arial" panose="020B0604020202020204" pitchFamily="34" charset="0"/>
                <a:cs typeface="Arial" panose="020B0604020202020204" pitchFamily="34" charset="0"/>
              </a:rPr>
              <a:t>i</a:t>
            </a:r>
            <a:r>
              <a:rPr sz="2000" b="1" spc="0" dirty="0">
                <a:latin typeface="Arial" panose="020B0604020202020204" pitchFamily="34" charset="0"/>
                <a:cs typeface="Arial" panose="020B0604020202020204" pitchFamily="34" charset="0"/>
              </a:rPr>
              <a:t>s</a:t>
            </a:r>
            <a:r>
              <a:rPr sz="2000" b="1" spc="5" dirty="0">
                <a:latin typeface="Arial" panose="020B0604020202020204" pitchFamily="34" charset="0"/>
                <a:cs typeface="Arial" panose="020B0604020202020204" pitchFamily="34" charset="0"/>
              </a:rPr>
              <a:t>s</a:t>
            </a:r>
            <a:r>
              <a:rPr sz="2000" b="1" spc="-55" dirty="0">
                <a:latin typeface="Arial" panose="020B0604020202020204" pitchFamily="34" charset="0"/>
                <a:cs typeface="Arial" panose="020B0604020202020204" pitchFamily="34" charset="0"/>
              </a:rPr>
              <a:t>a</a:t>
            </a:r>
            <a:r>
              <a:rPr sz="2000" b="1" spc="-45" dirty="0">
                <a:latin typeface="Arial" panose="020B0604020202020204" pitchFamily="34" charset="0"/>
                <a:cs typeface="Arial" panose="020B0604020202020204" pitchFamily="34" charset="0"/>
              </a:rPr>
              <a:t>n</a:t>
            </a:r>
            <a:r>
              <a:rPr sz="2000" b="1" spc="15" dirty="0">
                <a:latin typeface="Arial" panose="020B0604020202020204" pitchFamily="34" charset="0"/>
                <a:cs typeface="Arial" panose="020B0604020202020204" pitchFamily="34" charset="0"/>
              </a:rPr>
              <a:t>t</a:t>
            </a:r>
            <a:r>
              <a:rPr sz="2000" b="1" spc="-5" dirty="0">
                <a:latin typeface="Arial" panose="020B0604020202020204" pitchFamily="34" charset="0"/>
                <a:cs typeface="Arial" panose="020B0604020202020204" pitchFamily="34" charset="0"/>
              </a:rPr>
              <a:t>s  </a:t>
            </a:r>
            <a:endParaRPr lang="en-GB" sz="2000" b="1" spc="-5" dirty="0">
              <a:latin typeface="Arial" panose="020B0604020202020204" pitchFamily="34" charset="0"/>
              <a:cs typeface="Arial" panose="020B0604020202020204" pitchFamily="34" charset="0"/>
            </a:endParaRPr>
          </a:p>
          <a:p>
            <a:pPr marL="12700" marR="5080" indent="-635" algn="ctr">
              <a:lnSpc>
                <a:spcPct val="136700"/>
              </a:lnSpc>
              <a:spcBef>
                <a:spcPts val="95"/>
              </a:spcBef>
            </a:pPr>
            <a:r>
              <a:rPr sz="2000" b="1" spc="-20" dirty="0">
                <a:latin typeface="Arial" panose="020B0604020202020204" pitchFamily="34" charset="0"/>
                <a:cs typeface="Arial" panose="020B0604020202020204" pitchFamily="34" charset="0"/>
              </a:rPr>
              <a:t>Bagels  </a:t>
            </a:r>
            <a:endParaRPr lang="en-GB" sz="2000" b="1" spc="-20" dirty="0">
              <a:latin typeface="Arial" panose="020B0604020202020204" pitchFamily="34" charset="0"/>
              <a:cs typeface="Arial" panose="020B0604020202020204" pitchFamily="34" charset="0"/>
            </a:endParaRPr>
          </a:p>
          <a:p>
            <a:pPr marL="12700" marR="5080" indent="-635" algn="ctr">
              <a:lnSpc>
                <a:spcPct val="136700"/>
              </a:lnSpc>
              <a:spcBef>
                <a:spcPts val="95"/>
              </a:spcBef>
            </a:pPr>
            <a:r>
              <a:rPr sz="2000" b="1" spc="-35" dirty="0">
                <a:latin typeface="Arial" panose="020B0604020202020204" pitchFamily="34" charset="0"/>
                <a:cs typeface="Arial" panose="020B0604020202020204" pitchFamily="34" charset="0"/>
              </a:rPr>
              <a:t>Parsnips  </a:t>
            </a:r>
            <a:endParaRPr lang="en-GB" sz="2000" b="1" spc="-35" dirty="0">
              <a:latin typeface="Arial" panose="020B0604020202020204" pitchFamily="34" charset="0"/>
              <a:cs typeface="Arial" panose="020B0604020202020204" pitchFamily="34" charset="0"/>
            </a:endParaRPr>
          </a:p>
          <a:p>
            <a:pPr marL="12700" marR="5080" indent="-635" algn="ctr">
              <a:lnSpc>
                <a:spcPct val="136700"/>
              </a:lnSpc>
              <a:spcBef>
                <a:spcPts val="95"/>
              </a:spcBef>
            </a:pPr>
            <a:r>
              <a:rPr sz="2000" b="1" spc="-40" dirty="0">
                <a:latin typeface="Arial" panose="020B0604020202020204" pitchFamily="34" charset="0"/>
                <a:cs typeface="Arial" panose="020B0604020202020204" pitchFamily="34" charset="0"/>
              </a:rPr>
              <a:t>Butter  </a:t>
            </a:r>
            <a:endParaRPr lang="en-GB" sz="2000" b="1" spc="-40" dirty="0">
              <a:latin typeface="Arial" panose="020B0604020202020204" pitchFamily="34" charset="0"/>
              <a:cs typeface="Arial" panose="020B0604020202020204" pitchFamily="34" charset="0"/>
            </a:endParaRPr>
          </a:p>
          <a:p>
            <a:pPr marL="12700" marR="5080" indent="-635" algn="ctr">
              <a:lnSpc>
                <a:spcPct val="136700"/>
              </a:lnSpc>
              <a:spcBef>
                <a:spcPts val="95"/>
              </a:spcBef>
            </a:pPr>
            <a:r>
              <a:rPr sz="2000" b="1" spc="-50" dirty="0">
                <a:latin typeface="Arial" panose="020B0604020202020204" pitchFamily="34" charset="0"/>
                <a:cs typeface="Arial" panose="020B0604020202020204" pitchFamily="34" charset="0"/>
              </a:rPr>
              <a:t>Ginger  </a:t>
            </a:r>
            <a:endParaRPr lang="en-GB" sz="2000" b="1" spc="-50" dirty="0">
              <a:latin typeface="Arial" panose="020B0604020202020204" pitchFamily="34" charset="0"/>
              <a:cs typeface="Arial" panose="020B0604020202020204" pitchFamily="34" charset="0"/>
            </a:endParaRPr>
          </a:p>
          <a:p>
            <a:pPr marL="12700" marR="5080" indent="-635" algn="ctr">
              <a:lnSpc>
                <a:spcPct val="136700"/>
              </a:lnSpc>
              <a:spcBef>
                <a:spcPts val="95"/>
              </a:spcBef>
            </a:pPr>
            <a:r>
              <a:rPr sz="2000" b="1" spc="-25" dirty="0">
                <a:latin typeface="Arial" panose="020B0604020202020204" pitchFamily="34" charset="0"/>
                <a:cs typeface="Arial" panose="020B0604020202020204" pitchFamily="34" charset="0"/>
              </a:rPr>
              <a:t>Cookies  </a:t>
            </a:r>
            <a:endParaRPr lang="en-GB" sz="2000" b="1" spc="-25" dirty="0">
              <a:latin typeface="Arial" panose="020B0604020202020204" pitchFamily="34" charset="0"/>
              <a:cs typeface="Arial" panose="020B0604020202020204" pitchFamily="34" charset="0"/>
            </a:endParaRPr>
          </a:p>
          <a:p>
            <a:pPr marL="12700" marR="5080" indent="-635" algn="ctr">
              <a:lnSpc>
                <a:spcPct val="136700"/>
              </a:lnSpc>
              <a:spcBef>
                <a:spcPts val="95"/>
              </a:spcBef>
            </a:pPr>
            <a:r>
              <a:rPr sz="2000" b="1" spc="-50" dirty="0">
                <a:latin typeface="Arial" panose="020B0604020202020204" pitchFamily="34" charset="0"/>
                <a:cs typeface="Arial" panose="020B0604020202020204" pitchFamily="34" charset="0"/>
              </a:rPr>
              <a:t>Bacon  </a:t>
            </a:r>
            <a:endParaRPr lang="en-GB" sz="2000" b="1" spc="-50" dirty="0">
              <a:latin typeface="Arial" panose="020B0604020202020204" pitchFamily="34" charset="0"/>
              <a:cs typeface="Arial" panose="020B0604020202020204" pitchFamily="34" charset="0"/>
            </a:endParaRPr>
          </a:p>
          <a:p>
            <a:pPr marL="12700" marR="5080" indent="-635" algn="ctr">
              <a:lnSpc>
                <a:spcPct val="136700"/>
              </a:lnSpc>
              <a:spcBef>
                <a:spcPts val="95"/>
              </a:spcBef>
            </a:pPr>
            <a:r>
              <a:rPr sz="2000" b="1" spc="-50" dirty="0">
                <a:latin typeface="Arial" panose="020B0604020202020204" pitchFamily="34" charset="0"/>
                <a:cs typeface="Arial" panose="020B0604020202020204" pitchFamily="34" charset="0"/>
              </a:rPr>
              <a:t>Broccoli  </a:t>
            </a:r>
            <a:endParaRPr lang="en-GB" sz="2000" b="1" spc="-50" dirty="0">
              <a:latin typeface="Arial" panose="020B0604020202020204" pitchFamily="34" charset="0"/>
              <a:cs typeface="Arial" panose="020B0604020202020204" pitchFamily="34" charset="0"/>
            </a:endParaRPr>
          </a:p>
          <a:p>
            <a:pPr marL="12700" marR="5080" indent="-635" algn="ctr">
              <a:lnSpc>
                <a:spcPct val="136700"/>
              </a:lnSpc>
              <a:spcBef>
                <a:spcPts val="95"/>
              </a:spcBef>
            </a:pPr>
            <a:r>
              <a:rPr sz="2000" b="1" spc="-55" dirty="0">
                <a:latin typeface="Arial" panose="020B0604020202020204" pitchFamily="34" charset="0"/>
                <a:cs typeface="Arial" panose="020B0604020202020204" pitchFamily="34" charset="0"/>
              </a:rPr>
              <a:t>Yogurt  </a:t>
            </a:r>
            <a:endParaRPr lang="en-GB" sz="2000" b="1" spc="-55" dirty="0">
              <a:latin typeface="Arial" panose="020B0604020202020204" pitchFamily="34" charset="0"/>
              <a:cs typeface="Arial" panose="020B0604020202020204" pitchFamily="34" charset="0"/>
            </a:endParaRPr>
          </a:p>
          <a:p>
            <a:pPr marL="12700" marR="5080" indent="-635" algn="ctr">
              <a:lnSpc>
                <a:spcPct val="136700"/>
              </a:lnSpc>
              <a:spcBef>
                <a:spcPts val="95"/>
              </a:spcBef>
            </a:pPr>
            <a:r>
              <a:rPr sz="2000" b="1" spc="-20" dirty="0">
                <a:latin typeface="Arial" panose="020B0604020202020204" pitchFamily="34" charset="0"/>
                <a:cs typeface="Arial" panose="020B0604020202020204" pitchFamily="34" charset="0"/>
              </a:rPr>
              <a:t>Apples  </a:t>
            </a:r>
            <a:endParaRPr lang="en-GB" sz="2000" b="1" spc="-20" dirty="0">
              <a:latin typeface="Arial" panose="020B0604020202020204" pitchFamily="34" charset="0"/>
              <a:cs typeface="Arial" panose="020B0604020202020204" pitchFamily="34" charset="0"/>
            </a:endParaRPr>
          </a:p>
          <a:p>
            <a:pPr marL="12700" marR="5080" indent="-635" algn="ctr">
              <a:lnSpc>
                <a:spcPct val="136700"/>
              </a:lnSpc>
              <a:spcBef>
                <a:spcPts val="95"/>
              </a:spcBef>
            </a:pPr>
            <a:r>
              <a:rPr sz="2000" b="1" spc="-30" dirty="0">
                <a:latin typeface="Arial" panose="020B0604020202020204" pitchFamily="34" charset="0"/>
                <a:cs typeface="Arial" panose="020B0604020202020204" pitchFamily="34" charset="0"/>
              </a:rPr>
              <a:t>Olives</a:t>
            </a:r>
            <a:endParaRPr sz="2000" dirty="0">
              <a:latin typeface="Arial" panose="020B0604020202020204" pitchFamily="34" charset="0"/>
              <a:cs typeface="Arial" panose="020B0604020202020204" pitchFamily="34" charset="0"/>
            </a:endParaRPr>
          </a:p>
        </p:txBody>
      </p:sp>
      <p:sp>
        <p:nvSpPr>
          <p:cNvPr id="8" name="Rectangle 7"/>
          <p:cNvSpPr/>
          <p:nvPr/>
        </p:nvSpPr>
        <p:spPr>
          <a:xfrm>
            <a:off x="32838" y="0"/>
            <a:ext cx="15734211" cy="1200329"/>
          </a:xfrm>
          <a:prstGeom prst="rect">
            <a:avLst/>
          </a:prstGeom>
        </p:spPr>
        <p:txBody>
          <a:bodyPr wrap="square">
            <a:spAutoFit/>
          </a:bodyPr>
          <a:lstStyle/>
          <a:p>
            <a:r>
              <a:rPr lang="en-GB" sz="7200" b="1" spc="-175" dirty="0">
                <a:solidFill>
                  <a:srgbClr val="77649E"/>
                </a:solidFill>
                <a:latin typeface="Arial Narrow" panose="020B0606020202030204" pitchFamily="34" charset="0"/>
                <a:cs typeface="DIN Condensed"/>
              </a:rPr>
              <a:t>HOW MANY DID WE GET? </a:t>
            </a:r>
            <a:endParaRPr lang="en-GB" sz="7200" b="1" dirty="0">
              <a:solidFill>
                <a:srgbClr val="77649E"/>
              </a:solidFill>
              <a:latin typeface="Arial Narrow" panose="020B0606020202030204" pitchFamily="34" charset="0"/>
            </a:endParaRPr>
          </a:p>
        </p:txBody>
      </p:sp>
    </p:spTree>
    <p:extLst>
      <p:ext uri="{BB962C8B-B14F-4D97-AF65-F5344CB8AC3E}">
        <p14:creationId xmlns:p14="http://schemas.microsoft.com/office/powerpoint/2010/main" val="17468390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34280" y="1215561"/>
            <a:ext cx="3061113" cy="5136150"/>
          </a:xfrm>
          <a:prstGeom prst="rect">
            <a:avLst/>
          </a:prstGeom>
        </p:spPr>
        <p:txBody>
          <a:bodyPr vert="horz" wrap="square" lIns="0" tIns="12065" rIns="0" bIns="0" rtlCol="0">
            <a:spAutoFit/>
          </a:bodyPr>
          <a:lstStyle/>
          <a:p>
            <a:pPr marL="519430" marR="511809" algn="ctr">
              <a:lnSpc>
                <a:spcPct val="136700"/>
              </a:lnSpc>
              <a:spcBef>
                <a:spcPts val="95"/>
              </a:spcBef>
            </a:pPr>
            <a:r>
              <a:rPr sz="2000" b="1" spc="-35" dirty="0">
                <a:latin typeface="Arial" panose="020B0604020202020204" pitchFamily="34" charset="0"/>
                <a:cs typeface="Arial" panose="020B0604020202020204" pitchFamily="34" charset="0"/>
              </a:rPr>
              <a:t>Onions</a:t>
            </a:r>
            <a:endParaRPr lang="en-GB" sz="2000" b="1" spc="-55" dirty="0">
              <a:latin typeface="Arial" panose="020B0604020202020204" pitchFamily="34" charset="0"/>
              <a:cs typeface="Arial" panose="020B0604020202020204" pitchFamily="34" charset="0"/>
            </a:endParaRPr>
          </a:p>
          <a:p>
            <a:pPr marL="519430" marR="511809" algn="ctr">
              <a:lnSpc>
                <a:spcPct val="136700"/>
              </a:lnSpc>
              <a:spcBef>
                <a:spcPts val="95"/>
              </a:spcBef>
            </a:pPr>
            <a:r>
              <a:rPr sz="2000" b="1" spc="-45" dirty="0">
                <a:latin typeface="Arial" panose="020B0604020202020204" pitchFamily="34" charset="0"/>
                <a:cs typeface="Arial" panose="020B0604020202020204" pitchFamily="34" charset="0"/>
              </a:rPr>
              <a:t>Milk  </a:t>
            </a:r>
            <a:endParaRPr lang="en-GB" sz="2000" b="1" spc="-45" dirty="0">
              <a:latin typeface="Arial" panose="020B0604020202020204" pitchFamily="34" charset="0"/>
              <a:cs typeface="Arial" panose="020B0604020202020204" pitchFamily="34" charset="0"/>
            </a:endParaRPr>
          </a:p>
          <a:p>
            <a:pPr marL="519430" marR="511809" algn="ctr">
              <a:lnSpc>
                <a:spcPct val="136700"/>
              </a:lnSpc>
              <a:spcBef>
                <a:spcPts val="95"/>
              </a:spcBef>
            </a:pPr>
            <a:r>
              <a:rPr sz="2000" b="1" spc="-45" dirty="0">
                <a:latin typeface="Arial" panose="020B0604020202020204" pitchFamily="34" charset="0"/>
                <a:cs typeface="Arial" panose="020B0604020202020204" pitchFamily="34" charset="0"/>
              </a:rPr>
              <a:t>G</a:t>
            </a:r>
            <a:r>
              <a:rPr sz="2000" b="1" spc="20" dirty="0">
                <a:latin typeface="Arial" panose="020B0604020202020204" pitchFamily="34" charset="0"/>
                <a:cs typeface="Arial" panose="020B0604020202020204" pitchFamily="34" charset="0"/>
              </a:rPr>
              <a:t>r</a:t>
            </a:r>
            <a:r>
              <a:rPr sz="2000" b="1" spc="-55" dirty="0">
                <a:latin typeface="Arial" panose="020B0604020202020204" pitchFamily="34" charset="0"/>
                <a:cs typeface="Arial" panose="020B0604020202020204" pitchFamily="34" charset="0"/>
              </a:rPr>
              <a:t>a</a:t>
            </a:r>
            <a:r>
              <a:rPr sz="2000" b="1" spc="-50" dirty="0">
                <a:latin typeface="Arial" panose="020B0604020202020204" pitchFamily="34" charset="0"/>
                <a:cs typeface="Arial" panose="020B0604020202020204" pitchFamily="34" charset="0"/>
              </a:rPr>
              <a:t>n</a:t>
            </a:r>
            <a:r>
              <a:rPr sz="2000" b="1" spc="-45" dirty="0">
                <a:latin typeface="Arial" panose="020B0604020202020204" pitchFamily="34" charset="0"/>
                <a:cs typeface="Arial" panose="020B0604020202020204" pitchFamily="34" charset="0"/>
              </a:rPr>
              <a:t>o</a:t>
            </a:r>
            <a:r>
              <a:rPr sz="2000" b="1" spc="10" dirty="0">
                <a:latin typeface="Arial" panose="020B0604020202020204" pitchFamily="34" charset="0"/>
                <a:cs typeface="Arial" panose="020B0604020202020204" pitchFamily="34" charset="0"/>
              </a:rPr>
              <a:t>l</a:t>
            </a:r>
            <a:r>
              <a:rPr sz="2000" b="1" spc="-5" dirty="0">
                <a:latin typeface="Arial" panose="020B0604020202020204" pitchFamily="34" charset="0"/>
                <a:cs typeface="Arial" panose="020B0604020202020204" pitchFamily="34" charset="0"/>
              </a:rPr>
              <a:t>a</a:t>
            </a:r>
            <a:endParaRPr lang="en-GB" sz="2000" dirty="0">
              <a:latin typeface="Arial" panose="020B0604020202020204" pitchFamily="34" charset="0"/>
              <a:cs typeface="Arial" panose="020B0604020202020204" pitchFamily="34" charset="0"/>
            </a:endParaRPr>
          </a:p>
          <a:p>
            <a:pPr marL="519430" marR="511809" algn="ctr">
              <a:lnSpc>
                <a:spcPct val="136700"/>
              </a:lnSpc>
              <a:spcBef>
                <a:spcPts val="95"/>
              </a:spcBef>
            </a:pPr>
            <a:r>
              <a:rPr sz="2000" b="1" spc="-30" dirty="0">
                <a:latin typeface="Arial" panose="020B0604020202020204" pitchFamily="34" charset="0"/>
                <a:cs typeface="Arial" panose="020B0604020202020204" pitchFamily="34" charset="0"/>
              </a:rPr>
              <a:t>Orange</a:t>
            </a:r>
            <a:r>
              <a:rPr sz="2000" b="1" spc="-65" dirty="0">
                <a:latin typeface="Arial" panose="020B0604020202020204" pitchFamily="34" charset="0"/>
                <a:cs typeface="Arial" panose="020B0604020202020204" pitchFamily="34" charset="0"/>
              </a:rPr>
              <a:t> </a:t>
            </a:r>
            <a:r>
              <a:rPr sz="2000" b="1" spc="-50" dirty="0">
                <a:latin typeface="Arial" panose="020B0604020202020204" pitchFamily="34" charset="0"/>
                <a:cs typeface="Arial" panose="020B0604020202020204" pitchFamily="34" charset="0"/>
              </a:rPr>
              <a:t>Juice  </a:t>
            </a:r>
            <a:r>
              <a:rPr sz="2000" b="1" u="sng" spc="-35" dirty="0">
                <a:solidFill>
                  <a:srgbClr val="77649E"/>
                </a:solidFill>
                <a:latin typeface="Arial" panose="020B0604020202020204" pitchFamily="34" charset="0"/>
                <a:cs typeface="Arial" panose="020B0604020202020204" pitchFamily="34" charset="0"/>
              </a:rPr>
              <a:t>Brownies  </a:t>
            </a:r>
            <a:r>
              <a:rPr sz="2000" b="1" spc="-75" dirty="0">
                <a:latin typeface="Arial" panose="020B0604020202020204" pitchFamily="34" charset="0"/>
                <a:cs typeface="Arial" panose="020B0604020202020204" pitchFamily="34" charset="0"/>
              </a:rPr>
              <a:t>Tomatoes  </a:t>
            </a:r>
            <a:r>
              <a:rPr sz="2000" b="1" spc="-60" dirty="0">
                <a:latin typeface="Arial" panose="020B0604020202020204" pitchFamily="34" charset="0"/>
                <a:cs typeface="Arial" panose="020B0604020202020204" pitchFamily="34" charset="0"/>
              </a:rPr>
              <a:t>Chicken  </a:t>
            </a:r>
            <a:r>
              <a:rPr sz="2000" b="1" spc="-35" dirty="0">
                <a:latin typeface="Arial" panose="020B0604020202020204" pitchFamily="34" charset="0"/>
                <a:cs typeface="Arial" panose="020B0604020202020204" pitchFamily="34" charset="0"/>
              </a:rPr>
              <a:t>Potatoes  </a:t>
            </a:r>
            <a:r>
              <a:rPr sz="2000" b="1" spc="-40" dirty="0">
                <a:latin typeface="Arial" panose="020B0604020202020204" pitchFamily="34" charset="0"/>
                <a:cs typeface="Arial" panose="020B0604020202020204" pitchFamily="34" charset="0"/>
              </a:rPr>
              <a:t>Chocolate  </a:t>
            </a:r>
            <a:r>
              <a:rPr sz="2000" b="1" spc="-50" dirty="0">
                <a:latin typeface="Arial" panose="020B0604020202020204" pitchFamily="34" charset="0"/>
                <a:cs typeface="Arial" panose="020B0604020202020204" pitchFamily="34" charset="0"/>
              </a:rPr>
              <a:t>Baked </a:t>
            </a:r>
            <a:r>
              <a:rPr sz="2000" b="1" spc="-25" dirty="0">
                <a:latin typeface="Arial" panose="020B0604020202020204" pitchFamily="34" charset="0"/>
                <a:cs typeface="Arial" panose="020B0604020202020204" pitchFamily="34" charset="0"/>
              </a:rPr>
              <a:t>beans  </a:t>
            </a:r>
            <a:endParaRPr lang="en-GB" sz="2000" b="1" spc="-25" dirty="0">
              <a:latin typeface="Arial" panose="020B0604020202020204" pitchFamily="34" charset="0"/>
              <a:cs typeface="Arial" panose="020B0604020202020204" pitchFamily="34" charset="0"/>
            </a:endParaRPr>
          </a:p>
          <a:p>
            <a:pPr marL="519430" marR="511809" algn="ctr">
              <a:lnSpc>
                <a:spcPct val="136700"/>
              </a:lnSpc>
              <a:spcBef>
                <a:spcPts val="95"/>
              </a:spcBef>
            </a:pPr>
            <a:r>
              <a:rPr sz="2000" b="1" spc="-120" dirty="0">
                <a:latin typeface="Arial" panose="020B0604020202020204" pitchFamily="34" charset="0"/>
                <a:cs typeface="Arial" panose="020B0604020202020204" pitchFamily="34" charset="0"/>
              </a:rPr>
              <a:t>Tea    </a:t>
            </a:r>
            <a:endParaRPr lang="en-GB" sz="2000" b="1" spc="-120" dirty="0">
              <a:latin typeface="Arial" panose="020B0604020202020204" pitchFamily="34" charset="0"/>
              <a:cs typeface="Arial" panose="020B0604020202020204" pitchFamily="34" charset="0"/>
            </a:endParaRPr>
          </a:p>
          <a:p>
            <a:pPr marL="519430" marR="511809" algn="ctr">
              <a:lnSpc>
                <a:spcPct val="136700"/>
              </a:lnSpc>
              <a:spcBef>
                <a:spcPts val="95"/>
              </a:spcBef>
            </a:pPr>
            <a:r>
              <a:rPr sz="2000" b="1" u="sng" spc="-40" dirty="0">
                <a:solidFill>
                  <a:srgbClr val="77649E"/>
                </a:solidFill>
                <a:latin typeface="Arial" panose="020B0604020202020204" pitchFamily="34" charset="0"/>
                <a:cs typeface="Arial" panose="020B0604020202020204" pitchFamily="34" charset="0"/>
              </a:rPr>
              <a:t>Pineapple</a:t>
            </a:r>
            <a:endParaRPr sz="2000" u="sng" dirty="0">
              <a:solidFill>
                <a:srgbClr val="77649E"/>
              </a:solidFill>
              <a:latin typeface="Arial" panose="020B0604020202020204" pitchFamily="34" charset="0"/>
              <a:cs typeface="Arial" panose="020B0604020202020204" pitchFamily="34" charset="0"/>
            </a:endParaRPr>
          </a:p>
        </p:txBody>
      </p:sp>
      <p:sp>
        <p:nvSpPr>
          <p:cNvPr id="4" name="object 3"/>
          <p:cNvSpPr txBox="1"/>
          <p:nvPr/>
        </p:nvSpPr>
        <p:spPr>
          <a:xfrm>
            <a:off x="3695393" y="1215561"/>
            <a:ext cx="2654211" cy="5161798"/>
          </a:xfrm>
          <a:prstGeom prst="rect">
            <a:avLst/>
          </a:prstGeom>
        </p:spPr>
        <p:txBody>
          <a:bodyPr vert="horz" wrap="square" lIns="0" tIns="12065" rIns="0" bIns="0" rtlCol="0">
            <a:spAutoFit/>
          </a:bodyPr>
          <a:lstStyle/>
          <a:p>
            <a:pPr marL="250825" marR="243840" indent="-14604" algn="ctr">
              <a:lnSpc>
                <a:spcPct val="136700"/>
              </a:lnSpc>
              <a:spcBef>
                <a:spcPts val="95"/>
              </a:spcBef>
            </a:pPr>
            <a:r>
              <a:rPr sz="2000" b="1" spc="-30" dirty="0">
                <a:latin typeface="Arial" panose="020B0604020202020204" pitchFamily="34" charset="0"/>
                <a:cs typeface="Arial" panose="020B0604020202020204" pitchFamily="34" charset="0"/>
              </a:rPr>
              <a:t>Cocoa</a:t>
            </a:r>
            <a:endParaRPr lang="en-GB" sz="2000" b="1" spc="-30" dirty="0">
              <a:latin typeface="Arial" panose="020B0604020202020204" pitchFamily="34" charset="0"/>
              <a:cs typeface="Arial" panose="020B0604020202020204" pitchFamily="34" charset="0"/>
            </a:endParaRPr>
          </a:p>
          <a:p>
            <a:pPr marL="250825" marR="243840" indent="-14604" algn="ctr">
              <a:lnSpc>
                <a:spcPct val="136700"/>
              </a:lnSpc>
              <a:spcBef>
                <a:spcPts val="95"/>
              </a:spcBef>
            </a:pPr>
            <a:r>
              <a:rPr sz="2000" b="1" spc="-30" dirty="0">
                <a:latin typeface="Arial" panose="020B0604020202020204" pitchFamily="34" charset="0"/>
                <a:cs typeface="Arial" panose="020B0604020202020204" pitchFamily="34" charset="0"/>
              </a:rPr>
              <a:t> </a:t>
            </a:r>
            <a:r>
              <a:rPr sz="2000" b="1" spc="-45" dirty="0">
                <a:latin typeface="Arial" panose="020B0604020202020204" pitchFamily="34" charset="0"/>
                <a:cs typeface="Arial" panose="020B0604020202020204" pitchFamily="34" charset="0"/>
              </a:rPr>
              <a:t>Lettuce  </a:t>
            </a:r>
            <a:r>
              <a:rPr sz="2000" b="1" spc="-65" dirty="0">
                <a:latin typeface="Arial" panose="020B0604020202020204" pitchFamily="34" charset="0"/>
                <a:cs typeface="Arial" panose="020B0604020202020204" pitchFamily="34" charset="0"/>
              </a:rPr>
              <a:t>S</a:t>
            </a:r>
            <a:r>
              <a:rPr sz="2000" b="1" spc="-45" dirty="0">
                <a:latin typeface="Arial" panose="020B0604020202020204" pitchFamily="34" charset="0"/>
                <a:cs typeface="Arial" panose="020B0604020202020204" pitchFamily="34" charset="0"/>
              </a:rPr>
              <a:t>h</a:t>
            </a:r>
            <a:r>
              <a:rPr sz="2000" b="1" spc="-55" dirty="0">
                <a:latin typeface="Arial" panose="020B0604020202020204" pitchFamily="34" charset="0"/>
                <a:cs typeface="Arial" panose="020B0604020202020204" pitchFamily="34" charset="0"/>
              </a:rPr>
              <a:t>am</a:t>
            </a:r>
            <a:r>
              <a:rPr sz="2000" b="1" spc="-35" dirty="0">
                <a:latin typeface="Arial" panose="020B0604020202020204" pitchFamily="34" charset="0"/>
                <a:cs typeface="Arial" panose="020B0604020202020204" pitchFamily="34" charset="0"/>
              </a:rPr>
              <a:t>p</a:t>
            </a:r>
            <a:r>
              <a:rPr sz="2000" b="1" spc="-45" dirty="0">
                <a:latin typeface="Arial" panose="020B0604020202020204" pitchFamily="34" charset="0"/>
                <a:cs typeface="Arial" panose="020B0604020202020204" pitchFamily="34" charset="0"/>
              </a:rPr>
              <a:t>o</a:t>
            </a:r>
            <a:r>
              <a:rPr sz="2000" b="1" spc="-5" dirty="0">
                <a:latin typeface="Arial" panose="020B0604020202020204" pitchFamily="34" charset="0"/>
                <a:cs typeface="Arial" panose="020B0604020202020204" pitchFamily="34" charset="0"/>
              </a:rPr>
              <a:t>o</a:t>
            </a:r>
            <a:endParaRPr lang="en-GB" sz="2000" b="1" spc="-5" dirty="0">
              <a:latin typeface="Arial" panose="020B0604020202020204" pitchFamily="34" charset="0"/>
              <a:cs typeface="Arial" panose="020B0604020202020204" pitchFamily="34" charset="0"/>
            </a:endParaRPr>
          </a:p>
          <a:p>
            <a:pPr marL="250825" marR="243840" indent="-14604" algn="ctr">
              <a:lnSpc>
                <a:spcPct val="136700"/>
              </a:lnSpc>
              <a:spcBef>
                <a:spcPts val="95"/>
              </a:spcBef>
            </a:pPr>
            <a:r>
              <a:rPr sz="2000" b="1" spc="-5" dirty="0">
                <a:latin typeface="Arial" panose="020B0604020202020204" pitchFamily="34" charset="0"/>
                <a:cs typeface="Arial" panose="020B0604020202020204" pitchFamily="34" charset="0"/>
              </a:rPr>
              <a:t>  </a:t>
            </a:r>
            <a:r>
              <a:rPr sz="2000" b="1" spc="-40" dirty="0">
                <a:latin typeface="Arial" panose="020B0604020202020204" pitchFamily="34" charset="0"/>
                <a:cs typeface="Arial" panose="020B0604020202020204" pitchFamily="34" charset="0"/>
              </a:rPr>
              <a:t>Beef  </a:t>
            </a:r>
            <a:endParaRPr lang="en-GB" sz="2000" b="1" spc="-40" dirty="0">
              <a:latin typeface="Arial" panose="020B0604020202020204" pitchFamily="34" charset="0"/>
              <a:cs typeface="Arial" panose="020B0604020202020204" pitchFamily="34" charset="0"/>
            </a:endParaRPr>
          </a:p>
          <a:p>
            <a:pPr marL="250825" marR="243840" indent="-14604" algn="ctr">
              <a:lnSpc>
                <a:spcPct val="136700"/>
              </a:lnSpc>
              <a:spcBef>
                <a:spcPts val="95"/>
              </a:spcBef>
            </a:pPr>
            <a:r>
              <a:rPr sz="2000" b="1" spc="-50" dirty="0">
                <a:latin typeface="Arial" panose="020B0604020202020204" pitchFamily="34" charset="0"/>
                <a:cs typeface="Arial" panose="020B0604020202020204" pitchFamily="34" charset="0"/>
              </a:rPr>
              <a:t>Flour  </a:t>
            </a:r>
            <a:endParaRPr lang="en-GB" sz="2000" b="1" spc="-50" dirty="0">
              <a:latin typeface="Arial" panose="020B0604020202020204" pitchFamily="34" charset="0"/>
              <a:cs typeface="Arial" panose="020B0604020202020204" pitchFamily="34" charset="0"/>
            </a:endParaRPr>
          </a:p>
          <a:p>
            <a:pPr marL="250825" marR="243840" indent="-14604" algn="ctr">
              <a:lnSpc>
                <a:spcPct val="136700"/>
              </a:lnSpc>
              <a:spcBef>
                <a:spcPts val="95"/>
              </a:spcBef>
            </a:pPr>
            <a:r>
              <a:rPr sz="2000" b="1" spc="-35" dirty="0">
                <a:latin typeface="Arial" panose="020B0604020202020204" pitchFamily="34" charset="0"/>
                <a:cs typeface="Arial" panose="020B0604020202020204" pitchFamily="34" charset="0"/>
              </a:rPr>
              <a:t>Bananas</a:t>
            </a:r>
            <a:endParaRPr lang="en-GB" sz="2000" dirty="0">
              <a:latin typeface="Arial" panose="020B0604020202020204" pitchFamily="34" charset="0"/>
              <a:cs typeface="Arial" panose="020B0604020202020204" pitchFamily="34" charset="0"/>
            </a:endParaRPr>
          </a:p>
          <a:p>
            <a:pPr marL="250825" marR="243840" indent="-14604" algn="ctr">
              <a:lnSpc>
                <a:spcPct val="136700"/>
              </a:lnSpc>
              <a:spcBef>
                <a:spcPts val="95"/>
              </a:spcBef>
            </a:pPr>
            <a:r>
              <a:rPr sz="2000" b="1" u="sng" spc="-35" dirty="0">
                <a:solidFill>
                  <a:srgbClr val="77649E"/>
                </a:solidFill>
                <a:latin typeface="Arial" panose="020B0604020202020204" pitchFamily="34" charset="0"/>
                <a:cs typeface="Arial" panose="020B0604020202020204" pitchFamily="34" charset="0"/>
              </a:rPr>
              <a:t>Doughnuts</a:t>
            </a:r>
            <a:r>
              <a:rPr sz="2000" b="1" spc="-35" dirty="0">
                <a:solidFill>
                  <a:srgbClr val="77649E"/>
                </a:solidFill>
                <a:latin typeface="Arial" panose="020B0604020202020204" pitchFamily="34" charset="0"/>
                <a:cs typeface="Arial" panose="020B0604020202020204" pitchFamily="34" charset="0"/>
              </a:rPr>
              <a:t>  </a:t>
            </a:r>
            <a:r>
              <a:rPr sz="2000" b="1" spc="-20" dirty="0">
                <a:latin typeface="Arial" panose="020B0604020202020204" pitchFamily="34" charset="0"/>
                <a:cs typeface="Arial" panose="020B0604020202020204" pitchFamily="34" charset="0"/>
              </a:rPr>
              <a:t>Grapes </a:t>
            </a:r>
            <a:endParaRPr lang="en-GB" sz="2000" b="1" spc="-20" dirty="0">
              <a:latin typeface="Arial" panose="020B0604020202020204" pitchFamily="34" charset="0"/>
              <a:cs typeface="Arial" panose="020B0604020202020204" pitchFamily="34" charset="0"/>
            </a:endParaRPr>
          </a:p>
          <a:p>
            <a:pPr marL="250825" marR="243840" indent="-14604" algn="ctr">
              <a:lnSpc>
                <a:spcPct val="136700"/>
              </a:lnSpc>
              <a:spcBef>
                <a:spcPts val="95"/>
              </a:spcBef>
            </a:pPr>
            <a:r>
              <a:rPr sz="2000" b="1" spc="-20" dirty="0">
                <a:latin typeface="Arial" panose="020B0604020202020204" pitchFamily="34" charset="0"/>
                <a:cs typeface="Arial" panose="020B0604020202020204" pitchFamily="34" charset="0"/>
              </a:rPr>
              <a:t> </a:t>
            </a:r>
            <a:r>
              <a:rPr sz="2000" b="1" spc="-60" dirty="0">
                <a:latin typeface="Arial" panose="020B0604020202020204" pitchFamily="34" charset="0"/>
                <a:cs typeface="Arial" panose="020B0604020202020204" pitchFamily="34" charset="0"/>
              </a:rPr>
              <a:t>Rice  </a:t>
            </a:r>
            <a:endParaRPr lang="en-GB" sz="2000" b="1" spc="-60" dirty="0">
              <a:latin typeface="Arial" panose="020B0604020202020204" pitchFamily="34" charset="0"/>
              <a:cs typeface="Arial" panose="020B0604020202020204" pitchFamily="34" charset="0"/>
            </a:endParaRPr>
          </a:p>
          <a:p>
            <a:pPr marL="250825" marR="243840" indent="-14604" algn="ctr">
              <a:lnSpc>
                <a:spcPct val="136700"/>
              </a:lnSpc>
              <a:spcBef>
                <a:spcPts val="95"/>
              </a:spcBef>
            </a:pPr>
            <a:r>
              <a:rPr sz="2000" b="1" spc="-50" dirty="0">
                <a:latin typeface="Arial" panose="020B0604020202020204" pitchFamily="34" charset="0"/>
                <a:cs typeface="Arial" panose="020B0604020202020204" pitchFamily="34" charset="0"/>
              </a:rPr>
              <a:t>Cinnamon  </a:t>
            </a:r>
            <a:r>
              <a:rPr sz="2000" b="1" spc="10" dirty="0">
                <a:latin typeface="Arial" panose="020B0604020202020204" pitchFamily="34" charset="0"/>
                <a:cs typeface="Arial" panose="020B0604020202020204" pitchFamily="34" charset="0"/>
              </a:rPr>
              <a:t>C</a:t>
            </a:r>
            <a:r>
              <a:rPr sz="2000" b="1" spc="-55" dirty="0">
                <a:latin typeface="Arial" panose="020B0604020202020204" pitchFamily="34" charset="0"/>
                <a:cs typeface="Arial" panose="020B0604020202020204" pitchFamily="34" charset="0"/>
              </a:rPr>
              <a:t>au</a:t>
            </a:r>
            <a:r>
              <a:rPr sz="2000" b="1" spc="-50" dirty="0">
                <a:latin typeface="Arial" panose="020B0604020202020204" pitchFamily="34" charset="0"/>
                <a:cs typeface="Arial" panose="020B0604020202020204" pitchFamily="34" charset="0"/>
              </a:rPr>
              <a:t>l</a:t>
            </a:r>
            <a:r>
              <a:rPr sz="2000" b="1" spc="-30" dirty="0">
                <a:latin typeface="Arial" panose="020B0604020202020204" pitchFamily="34" charset="0"/>
                <a:cs typeface="Arial" panose="020B0604020202020204" pitchFamily="34" charset="0"/>
              </a:rPr>
              <a:t>i</a:t>
            </a:r>
            <a:r>
              <a:rPr sz="2000" b="1" spc="-20" dirty="0">
                <a:latin typeface="Arial" panose="020B0604020202020204" pitchFamily="34" charset="0"/>
                <a:cs typeface="Arial" panose="020B0604020202020204" pitchFamily="34" charset="0"/>
              </a:rPr>
              <a:t>f</a:t>
            </a:r>
            <a:r>
              <a:rPr sz="2000" b="1" spc="-40" dirty="0">
                <a:latin typeface="Arial" panose="020B0604020202020204" pitchFamily="34" charset="0"/>
                <a:cs typeface="Arial" panose="020B0604020202020204" pitchFamily="34" charset="0"/>
              </a:rPr>
              <a:t>l</a:t>
            </a:r>
            <a:r>
              <a:rPr sz="2000" b="1" spc="-50" dirty="0">
                <a:latin typeface="Arial" panose="020B0604020202020204" pitchFamily="34" charset="0"/>
                <a:cs typeface="Arial" panose="020B0604020202020204" pitchFamily="34" charset="0"/>
              </a:rPr>
              <a:t>ow</a:t>
            </a:r>
            <a:r>
              <a:rPr sz="2000" b="1" spc="-60" dirty="0">
                <a:latin typeface="Arial" panose="020B0604020202020204" pitchFamily="34" charset="0"/>
                <a:cs typeface="Arial" panose="020B0604020202020204" pitchFamily="34" charset="0"/>
              </a:rPr>
              <a:t>e</a:t>
            </a:r>
            <a:r>
              <a:rPr sz="2000" b="1" spc="-5" dirty="0">
                <a:latin typeface="Arial" panose="020B0604020202020204" pitchFamily="34" charset="0"/>
                <a:cs typeface="Arial" panose="020B0604020202020204" pitchFamily="34" charset="0"/>
              </a:rPr>
              <a:t>r  </a:t>
            </a:r>
            <a:r>
              <a:rPr sz="2000" b="1" spc="-35" dirty="0">
                <a:latin typeface="Arial" panose="020B0604020202020204" pitchFamily="34" charset="0"/>
                <a:cs typeface="Arial" panose="020B0604020202020204" pitchFamily="34" charset="0"/>
              </a:rPr>
              <a:t>Lemons</a:t>
            </a:r>
            <a:endParaRPr sz="2000" dirty="0">
              <a:latin typeface="Arial" panose="020B0604020202020204" pitchFamily="34" charset="0"/>
              <a:cs typeface="Arial" panose="020B0604020202020204" pitchFamily="34" charset="0"/>
            </a:endParaRPr>
          </a:p>
        </p:txBody>
      </p:sp>
      <p:sp>
        <p:nvSpPr>
          <p:cNvPr id="5" name="object 4"/>
          <p:cNvSpPr txBox="1"/>
          <p:nvPr/>
        </p:nvSpPr>
        <p:spPr>
          <a:xfrm>
            <a:off x="6756506" y="1177089"/>
            <a:ext cx="2498125" cy="5213094"/>
          </a:xfrm>
          <a:prstGeom prst="rect">
            <a:avLst/>
          </a:prstGeom>
        </p:spPr>
        <p:txBody>
          <a:bodyPr vert="horz" wrap="square" lIns="0" tIns="12065" rIns="0" bIns="0" rtlCol="0">
            <a:spAutoFit/>
          </a:bodyPr>
          <a:lstStyle/>
          <a:p>
            <a:pPr marL="12700" marR="5080" indent="-1270" algn="ctr">
              <a:lnSpc>
                <a:spcPct val="136700"/>
              </a:lnSpc>
              <a:spcBef>
                <a:spcPts val="95"/>
              </a:spcBef>
            </a:pPr>
            <a:r>
              <a:rPr sz="2000" b="1" spc="-25" dirty="0">
                <a:latin typeface="Arial" panose="020B0604020202020204" pitchFamily="34" charset="0"/>
                <a:cs typeface="Arial" panose="020B0604020202020204" pitchFamily="34" charset="0"/>
              </a:rPr>
              <a:t>Crisps  </a:t>
            </a:r>
            <a:endParaRPr lang="en-GB" sz="2000" b="1" spc="-25" dirty="0">
              <a:latin typeface="Arial" panose="020B0604020202020204" pitchFamily="34" charset="0"/>
              <a:cs typeface="Arial" panose="020B0604020202020204" pitchFamily="34" charset="0"/>
            </a:endParaRPr>
          </a:p>
          <a:p>
            <a:pPr marL="12700" marR="5080" indent="-1270" algn="ctr">
              <a:lnSpc>
                <a:spcPct val="136700"/>
              </a:lnSpc>
              <a:spcBef>
                <a:spcPts val="95"/>
              </a:spcBef>
            </a:pPr>
            <a:r>
              <a:rPr sz="2000" b="1" spc="-15" dirty="0">
                <a:latin typeface="Arial" panose="020B0604020202020204" pitchFamily="34" charset="0"/>
                <a:cs typeface="Arial" panose="020B0604020202020204" pitchFamily="34" charset="0"/>
              </a:rPr>
              <a:t>Coffee  </a:t>
            </a:r>
            <a:endParaRPr lang="en-GB" sz="2000" b="1" spc="-15" dirty="0">
              <a:latin typeface="Arial" panose="020B0604020202020204" pitchFamily="34" charset="0"/>
              <a:cs typeface="Arial" panose="020B0604020202020204" pitchFamily="34" charset="0"/>
            </a:endParaRPr>
          </a:p>
          <a:p>
            <a:pPr marL="12700" marR="5080" indent="-1270" algn="ctr">
              <a:lnSpc>
                <a:spcPct val="136700"/>
              </a:lnSpc>
              <a:spcBef>
                <a:spcPts val="95"/>
              </a:spcBef>
            </a:pPr>
            <a:r>
              <a:rPr sz="2000" b="1" u="sng" spc="-50" dirty="0">
                <a:solidFill>
                  <a:srgbClr val="77649E"/>
                </a:solidFill>
                <a:latin typeface="Arial" panose="020B0604020202020204" pitchFamily="34" charset="0"/>
                <a:cs typeface="Arial" panose="020B0604020202020204" pitchFamily="34" charset="0"/>
              </a:rPr>
              <a:t>Avocado </a:t>
            </a:r>
            <a:r>
              <a:rPr sz="2000" b="1" spc="-50" dirty="0">
                <a:solidFill>
                  <a:srgbClr val="77649E"/>
                </a:solidFill>
                <a:latin typeface="Arial" panose="020B0604020202020204" pitchFamily="34" charset="0"/>
                <a:cs typeface="Arial" panose="020B0604020202020204" pitchFamily="34" charset="0"/>
              </a:rPr>
              <a:t> </a:t>
            </a:r>
            <a:endParaRPr lang="en-GB" sz="2000" b="1" spc="-50" dirty="0">
              <a:solidFill>
                <a:srgbClr val="77649E"/>
              </a:solidFill>
              <a:latin typeface="Arial" panose="020B0604020202020204" pitchFamily="34" charset="0"/>
              <a:cs typeface="Arial" panose="020B0604020202020204" pitchFamily="34" charset="0"/>
            </a:endParaRPr>
          </a:p>
          <a:p>
            <a:pPr marL="12700" marR="5080" indent="-1270" algn="ctr">
              <a:lnSpc>
                <a:spcPct val="136700"/>
              </a:lnSpc>
              <a:spcBef>
                <a:spcPts val="95"/>
              </a:spcBef>
            </a:pPr>
            <a:r>
              <a:rPr sz="2000" b="1" spc="-10" dirty="0">
                <a:latin typeface="Arial" panose="020B0604020202020204" pitchFamily="34" charset="0"/>
                <a:cs typeface="Arial" panose="020B0604020202020204" pitchFamily="34" charset="0"/>
              </a:rPr>
              <a:t>Pasta  </a:t>
            </a:r>
            <a:endParaRPr lang="en-GB" sz="2000" b="1" spc="-10" dirty="0">
              <a:latin typeface="Arial" panose="020B0604020202020204" pitchFamily="34" charset="0"/>
              <a:cs typeface="Arial" panose="020B0604020202020204" pitchFamily="34" charset="0"/>
            </a:endParaRPr>
          </a:p>
          <a:p>
            <a:pPr marL="12700" marR="5080" indent="-1270" algn="ctr">
              <a:lnSpc>
                <a:spcPct val="136700"/>
              </a:lnSpc>
              <a:spcBef>
                <a:spcPts val="95"/>
              </a:spcBef>
            </a:pPr>
            <a:r>
              <a:rPr sz="2000" b="1" u="sng" spc="-20" dirty="0">
                <a:solidFill>
                  <a:srgbClr val="77649E"/>
                </a:solidFill>
                <a:latin typeface="Arial" panose="020B0604020202020204" pitchFamily="34" charset="0"/>
                <a:cs typeface="Arial" panose="020B0604020202020204" pitchFamily="34" charset="0"/>
              </a:rPr>
              <a:t>Pizza</a:t>
            </a:r>
            <a:r>
              <a:rPr sz="2000" b="1" spc="-20" dirty="0">
                <a:solidFill>
                  <a:srgbClr val="77649E"/>
                </a:solidFill>
                <a:latin typeface="Arial" panose="020B0604020202020204" pitchFamily="34" charset="0"/>
                <a:cs typeface="Arial" panose="020B0604020202020204" pitchFamily="34" charset="0"/>
              </a:rPr>
              <a:t> </a:t>
            </a:r>
            <a:r>
              <a:rPr sz="2000" b="1" spc="-20" dirty="0">
                <a:solidFill>
                  <a:srgbClr val="00B0F0"/>
                </a:solidFill>
                <a:latin typeface="Arial" panose="020B0604020202020204" pitchFamily="34" charset="0"/>
                <a:cs typeface="Arial" panose="020B0604020202020204" pitchFamily="34" charset="0"/>
              </a:rPr>
              <a:t> </a:t>
            </a:r>
            <a:endParaRPr lang="en-GB" sz="2000" b="1" spc="-20" dirty="0">
              <a:solidFill>
                <a:srgbClr val="00B0F0"/>
              </a:solidFill>
              <a:latin typeface="Arial" panose="020B0604020202020204" pitchFamily="34" charset="0"/>
              <a:cs typeface="Arial" panose="020B0604020202020204" pitchFamily="34" charset="0"/>
            </a:endParaRPr>
          </a:p>
          <a:p>
            <a:pPr marL="12700" marR="5080" indent="-1270" algn="ctr">
              <a:lnSpc>
                <a:spcPct val="136700"/>
              </a:lnSpc>
              <a:spcBef>
                <a:spcPts val="95"/>
              </a:spcBef>
            </a:pPr>
            <a:r>
              <a:rPr sz="2000" b="1" spc="-40" dirty="0">
                <a:latin typeface="Arial" panose="020B0604020202020204" pitchFamily="34" charset="0"/>
                <a:cs typeface="Arial" panose="020B0604020202020204" pitchFamily="34" charset="0"/>
              </a:rPr>
              <a:t>Cream  </a:t>
            </a:r>
            <a:endParaRPr lang="en-GB" sz="2000" b="1" spc="-40" dirty="0">
              <a:latin typeface="Arial" panose="020B0604020202020204" pitchFamily="34" charset="0"/>
              <a:cs typeface="Arial" panose="020B0604020202020204" pitchFamily="34" charset="0"/>
            </a:endParaRPr>
          </a:p>
          <a:p>
            <a:pPr marL="12700" marR="5080" indent="-1270" algn="ctr">
              <a:lnSpc>
                <a:spcPct val="136700"/>
              </a:lnSpc>
              <a:spcBef>
                <a:spcPts val="95"/>
              </a:spcBef>
            </a:pPr>
            <a:r>
              <a:rPr sz="2000" b="1" spc="-320" dirty="0">
                <a:latin typeface="Arial" panose="020B0604020202020204" pitchFamily="34" charset="0"/>
                <a:cs typeface="Arial" panose="020B0604020202020204" pitchFamily="34" charset="0"/>
              </a:rPr>
              <a:t>T</a:t>
            </a:r>
            <a:r>
              <a:rPr sz="2000" b="1" spc="-45" dirty="0">
                <a:latin typeface="Arial" panose="020B0604020202020204" pitchFamily="34" charset="0"/>
                <a:cs typeface="Arial" panose="020B0604020202020204" pitchFamily="34" charset="0"/>
              </a:rPr>
              <a:t>o</a:t>
            </a:r>
            <a:r>
              <a:rPr sz="2000" b="1" spc="-35" dirty="0">
                <a:latin typeface="Arial" panose="020B0604020202020204" pitchFamily="34" charset="0"/>
                <a:cs typeface="Arial" panose="020B0604020202020204" pitchFamily="34" charset="0"/>
              </a:rPr>
              <a:t>o</a:t>
            </a:r>
            <a:r>
              <a:rPr sz="2000" b="1" spc="-45" dirty="0">
                <a:latin typeface="Arial" panose="020B0604020202020204" pitchFamily="34" charset="0"/>
                <a:cs typeface="Arial" panose="020B0604020202020204" pitchFamily="34" charset="0"/>
              </a:rPr>
              <a:t>t</a:t>
            </a:r>
            <a:r>
              <a:rPr sz="2000" b="1" spc="-50" dirty="0">
                <a:latin typeface="Arial" panose="020B0604020202020204" pitchFamily="34" charset="0"/>
                <a:cs typeface="Arial" panose="020B0604020202020204" pitchFamily="34" charset="0"/>
              </a:rPr>
              <a:t>h</a:t>
            </a:r>
            <a:r>
              <a:rPr sz="2000" b="1" spc="-20" dirty="0">
                <a:latin typeface="Arial" panose="020B0604020202020204" pitchFamily="34" charset="0"/>
                <a:cs typeface="Arial" panose="020B0604020202020204" pitchFamily="34" charset="0"/>
              </a:rPr>
              <a:t>pa</a:t>
            </a:r>
            <a:r>
              <a:rPr sz="2000" b="1" spc="-5" dirty="0">
                <a:latin typeface="Arial" panose="020B0604020202020204" pitchFamily="34" charset="0"/>
                <a:cs typeface="Arial" panose="020B0604020202020204" pitchFamily="34" charset="0"/>
              </a:rPr>
              <a:t>s</a:t>
            </a:r>
            <a:r>
              <a:rPr sz="2000" b="1" spc="-65" dirty="0">
                <a:latin typeface="Arial" panose="020B0604020202020204" pitchFamily="34" charset="0"/>
                <a:cs typeface="Arial" panose="020B0604020202020204" pitchFamily="34" charset="0"/>
              </a:rPr>
              <a:t>t</a:t>
            </a:r>
            <a:r>
              <a:rPr sz="2000" b="1" spc="-5" dirty="0">
                <a:latin typeface="Arial" panose="020B0604020202020204" pitchFamily="34" charset="0"/>
                <a:cs typeface="Arial" panose="020B0604020202020204" pitchFamily="34" charset="0"/>
              </a:rPr>
              <a:t>e  </a:t>
            </a:r>
            <a:endParaRPr lang="en-GB" sz="2000" b="1" spc="-5" dirty="0">
              <a:latin typeface="Arial" panose="020B0604020202020204" pitchFamily="34" charset="0"/>
              <a:cs typeface="Arial" panose="020B0604020202020204" pitchFamily="34" charset="0"/>
            </a:endParaRPr>
          </a:p>
          <a:p>
            <a:pPr marL="12700" marR="5080" indent="-1270" algn="ctr">
              <a:lnSpc>
                <a:spcPct val="136700"/>
              </a:lnSpc>
              <a:spcBef>
                <a:spcPts val="95"/>
              </a:spcBef>
            </a:pPr>
            <a:r>
              <a:rPr sz="2000" b="1" spc="-25" dirty="0">
                <a:latin typeface="Arial" panose="020B0604020202020204" pitchFamily="34" charset="0"/>
                <a:cs typeface="Arial" panose="020B0604020202020204" pitchFamily="34" charset="0"/>
              </a:rPr>
              <a:t>Oranges </a:t>
            </a:r>
            <a:endParaRPr lang="en-GB" sz="2000" b="1" spc="-25" dirty="0">
              <a:latin typeface="Arial" panose="020B0604020202020204" pitchFamily="34" charset="0"/>
              <a:cs typeface="Arial" panose="020B0604020202020204" pitchFamily="34" charset="0"/>
            </a:endParaRPr>
          </a:p>
          <a:p>
            <a:pPr marL="12700" marR="5080" indent="-1270" algn="ctr">
              <a:lnSpc>
                <a:spcPct val="136700"/>
              </a:lnSpc>
              <a:spcBef>
                <a:spcPts val="95"/>
              </a:spcBef>
            </a:pPr>
            <a:r>
              <a:rPr sz="2000" b="1" spc="-25" dirty="0">
                <a:latin typeface="Arial" panose="020B0604020202020204" pitchFamily="34" charset="0"/>
                <a:cs typeface="Arial" panose="020B0604020202020204" pitchFamily="34" charset="0"/>
              </a:rPr>
              <a:t> </a:t>
            </a:r>
            <a:r>
              <a:rPr sz="2000" b="1" spc="-40" dirty="0">
                <a:latin typeface="Arial" panose="020B0604020202020204" pitchFamily="34" charset="0"/>
                <a:cs typeface="Arial" panose="020B0604020202020204" pitchFamily="34" charset="0"/>
              </a:rPr>
              <a:t>Cucumber </a:t>
            </a:r>
            <a:endParaRPr lang="en-GB" sz="2000" b="1" spc="-40" dirty="0">
              <a:latin typeface="Arial" panose="020B0604020202020204" pitchFamily="34" charset="0"/>
              <a:cs typeface="Arial" panose="020B0604020202020204" pitchFamily="34" charset="0"/>
            </a:endParaRPr>
          </a:p>
          <a:p>
            <a:pPr marL="12700" marR="5080" indent="-1270" algn="ctr">
              <a:lnSpc>
                <a:spcPct val="136700"/>
              </a:lnSpc>
              <a:spcBef>
                <a:spcPts val="95"/>
              </a:spcBef>
            </a:pPr>
            <a:r>
              <a:rPr sz="2000" b="1" spc="-40" dirty="0">
                <a:latin typeface="Arial" panose="020B0604020202020204" pitchFamily="34" charset="0"/>
                <a:cs typeface="Arial" panose="020B0604020202020204" pitchFamily="34" charset="0"/>
              </a:rPr>
              <a:t> Cheddar</a:t>
            </a:r>
            <a:endParaRPr lang="en-GB" sz="2000" b="1" spc="-40" dirty="0">
              <a:latin typeface="Arial" panose="020B0604020202020204" pitchFamily="34" charset="0"/>
              <a:cs typeface="Arial" panose="020B0604020202020204" pitchFamily="34" charset="0"/>
            </a:endParaRPr>
          </a:p>
          <a:p>
            <a:pPr marL="12700" marR="5080" indent="-1270" algn="ctr">
              <a:lnSpc>
                <a:spcPct val="136700"/>
              </a:lnSpc>
              <a:spcBef>
                <a:spcPts val="95"/>
              </a:spcBef>
            </a:pPr>
            <a:r>
              <a:rPr sz="2000" b="1" spc="-40" dirty="0">
                <a:latin typeface="Arial" panose="020B0604020202020204" pitchFamily="34" charset="0"/>
                <a:cs typeface="Arial" panose="020B0604020202020204" pitchFamily="34" charset="0"/>
              </a:rPr>
              <a:t>  </a:t>
            </a:r>
            <a:r>
              <a:rPr sz="2000" b="1" spc="-30" dirty="0">
                <a:latin typeface="Arial" panose="020B0604020202020204" pitchFamily="34" charset="0"/>
                <a:cs typeface="Arial" panose="020B0604020202020204" pitchFamily="34" charset="0"/>
              </a:rPr>
              <a:t>Limes  </a:t>
            </a:r>
            <a:endParaRPr lang="en-GB" sz="2000" b="1" spc="-30" dirty="0">
              <a:latin typeface="Arial" panose="020B0604020202020204" pitchFamily="34" charset="0"/>
              <a:cs typeface="Arial" panose="020B0604020202020204" pitchFamily="34" charset="0"/>
            </a:endParaRPr>
          </a:p>
          <a:p>
            <a:pPr marL="12700" marR="5080" indent="-1270" algn="ctr">
              <a:lnSpc>
                <a:spcPct val="136700"/>
              </a:lnSpc>
              <a:spcBef>
                <a:spcPts val="95"/>
              </a:spcBef>
            </a:pPr>
            <a:r>
              <a:rPr sz="2000" b="1" spc="-35" dirty="0">
                <a:latin typeface="Arial" panose="020B0604020202020204" pitchFamily="34" charset="0"/>
                <a:cs typeface="Arial" panose="020B0604020202020204" pitchFamily="34" charset="0"/>
              </a:rPr>
              <a:t>Cereal</a:t>
            </a:r>
            <a:endParaRPr sz="2000" dirty="0">
              <a:latin typeface="Arial" panose="020B0604020202020204" pitchFamily="34" charset="0"/>
              <a:cs typeface="Arial" panose="020B0604020202020204" pitchFamily="34" charset="0"/>
            </a:endParaRPr>
          </a:p>
        </p:txBody>
      </p:sp>
      <p:sp>
        <p:nvSpPr>
          <p:cNvPr id="7" name="object 5"/>
          <p:cNvSpPr txBox="1"/>
          <p:nvPr/>
        </p:nvSpPr>
        <p:spPr>
          <a:xfrm>
            <a:off x="9410717" y="1215561"/>
            <a:ext cx="2406347" cy="5213094"/>
          </a:xfrm>
          <a:prstGeom prst="rect">
            <a:avLst/>
          </a:prstGeom>
        </p:spPr>
        <p:txBody>
          <a:bodyPr vert="horz" wrap="square" lIns="0" tIns="12065" rIns="0" bIns="0" rtlCol="0">
            <a:spAutoFit/>
          </a:bodyPr>
          <a:lstStyle/>
          <a:p>
            <a:pPr marL="12700" marR="5080" indent="-635" algn="ctr">
              <a:lnSpc>
                <a:spcPct val="136700"/>
              </a:lnSpc>
              <a:spcBef>
                <a:spcPts val="95"/>
              </a:spcBef>
            </a:pPr>
            <a:r>
              <a:rPr sz="2000" b="1" spc="-40" dirty="0">
                <a:latin typeface="Arial" panose="020B0604020202020204" pitchFamily="34" charset="0"/>
                <a:cs typeface="Arial" panose="020B0604020202020204" pitchFamily="34" charset="0"/>
              </a:rPr>
              <a:t>Bread  </a:t>
            </a:r>
            <a:endParaRPr lang="en-GB" sz="2000" b="1" spc="-40" dirty="0">
              <a:latin typeface="Arial" panose="020B0604020202020204" pitchFamily="34" charset="0"/>
              <a:cs typeface="Arial" panose="020B0604020202020204" pitchFamily="34" charset="0"/>
            </a:endParaRPr>
          </a:p>
          <a:p>
            <a:pPr marL="12700" marR="5080" indent="-635" algn="ctr">
              <a:lnSpc>
                <a:spcPct val="136700"/>
              </a:lnSpc>
              <a:spcBef>
                <a:spcPts val="95"/>
              </a:spcBef>
            </a:pPr>
            <a:r>
              <a:rPr sz="2000" b="1" u="sng" spc="-50" dirty="0">
                <a:solidFill>
                  <a:srgbClr val="77649E"/>
                </a:solidFill>
                <a:latin typeface="Arial" panose="020B0604020202020204" pitchFamily="34" charset="0"/>
                <a:cs typeface="Arial" panose="020B0604020202020204" pitchFamily="34" charset="0"/>
              </a:rPr>
              <a:t>C</a:t>
            </a:r>
            <a:r>
              <a:rPr sz="2000" b="1" u="sng" spc="-55" dirty="0">
                <a:solidFill>
                  <a:srgbClr val="77649E"/>
                </a:solidFill>
                <a:latin typeface="Arial" panose="020B0604020202020204" pitchFamily="34" charset="0"/>
                <a:cs typeface="Arial" panose="020B0604020202020204" pitchFamily="34" charset="0"/>
              </a:rPr>
              <a:t>r</a:t>
            </a:r>
            <a:r>
              <a:rPr sz="2000" b="1" u="sng" spc="-60" dirty="0">
                <a:solidFill>
                  <a:srgbClr val="77649E"/>
                </a:solidFill>
                <a:latin typeface="Arial" panose="020B0604020202020204" pitchFamily="34" charset="0"/>
                <a:cs typeface="Arial" panose="020B0604020202020204" pitchFamily="34" charset="0"/>
              </a:rPr>
              <a:t>o</a:t>
            </a:r>
            <a:r>
              <a:rPr sz="2000" b="1" u="sng" spc="-30" dirty="0">
                <a:solidFill>
                  <a:srgbClr val="77649E"/>
                </a:solidFill>
                <a:latin typeface="Arial" panose="020B0604020202020204" pitchFamily="34" charset="0"/>
                <a:cs typeface="Arial" panose="020B0604020202020204" pitchFamily="34" charset="0"/>
              </a:rPr>
              <a:t>i</a:t>
            </a:r>
            <a:r>
              <a:rPr sz="2000" b="1" u="sng" spc="0" dirty="0">
                <a:solidFill>
                  <a:srgbClr val="77649E"/>
                </a:solidFill>
                <a:latin typeface="Arial" panose="020B0604020202020204" pitchFamily="34" charset="0"/>
                <a:cs typeface="Arial" panose="020B0604020202020204" pitchFamily="34" charset="0"/>
              </a:rPr>
              <a:t>s</a:t>
            </a:r>
            <a:r>
              <a:rPr sz="2000" b="1" u="sng" spc="5" dirty="0">
                <a:solidFill>
                  <a:srgbClr val="77649E"/>
                </a:solidFill>
                <a:latin typeface="Arial" panose="020B0604020202020204" pitchFamily="34" charset="0"/>
                <a:cs typeface="Arial" panose="020B0604020202020204" pitchFamily="34" charset="0"/>
              </a:rPr>
              <a:t>s</a:t>
            </a:r>
            <a:r>
              <a:rPr sz="2000" b="1" u="sng" spc="-55" dirty="0">
                <a:solidFill>
                  <a:srgbClr val="77649E"/>
                </a:solidFill>
                <a:latin typeface="Arial" panose="020B0604020202020204" pitchFamily="34" charset="0"/>
                <a:cs typeface="Arial" panose="020B0604020202020204" pitchFamily="34" charset="0"/>
              </a:rPr>
              <a:t>a</a:t>
            </a:r>
            <a:r>
              <a:rPr sz="2000" b="1" u="sng" spc="-45" dirty="0">
                <a:solidFill>
                  <a:srgbClr val="77649E"/>
                </a:solidFill>
                <a:latin typeface="Arial" panose="020B0604020202020204" pitchFamily="34" charset="0"/>
                <a:cs typeface="Arial" panose="020B0604020202020204" pitchFamily="34" charset="0"/>
              </a:rPr>
              <a:t>n</a:t>
            </a:r>
            <a:r>
              <a:rPr sz="2000" b="1" u="sng" spc="15" dirty="0">
                <a:solidFill>
                  <a:srgbClr val="77649E"/>
                </a:solidFill>
                <a:latin typeface="Arial" panose="020B0604020202020204" pitchFamily="34" charset="0"/>
                <a:cs typeface="Arial" panose="020B0604020202020204" pitchFamily="34" charset="0"/>
              </a:rPr>
              <a:t>t</a:t>
            </a:r>
            <a:r>
              <a:rPr sz="2000" b="1" u="sng" spc="-5" dirty="0">
                <a:solidFill>
                  <a:srgbClr val="77649E"/>
                </a:solidFill>
                <a:latin typeface="Arial" panose="020B0604020202020204" pitchFamily="34" charset="0"/>
                <a:cs typeface="Arial" panose="020B0604020202020204" pitchFamily="34" charset="0"/>
              </a:rPr>
              <a:t>s</a:t>
            </a:r>
            <a:r>
              <a:rPr sz="2000" b="1" spc="-5" dirty="0">
                <a:solidFill>
                  <a:srgbClr val="77649E"/>
                </a:solidFill>
                <a:latin typeface="Arial" panose="020B0604020202020204" pitchFamily="34" charset="0"/>
                <a:cs typeface="Arial" panose="020B0604020202020204" pitchFamily="34" charset="0"/>
              </a:rPr>
              <a:t> </a:t>
            </a:r>
            <a:r>
              <a:rPr sz="2000" b="1" spc="-5" dirty="0">
                <a:latin typeface="Arial" panose="020B0604020202020204" pitchFamily="34" charset="0"/>
                <a:cs typeface="Arial" panose="020B0604020202020204" pitchFamily="34" charset="0"/>
              </a:rPr>
              <a:t> </a:t>
            </a:r>
            <a:endParaRPr lang="en-GB" sz="2000" b="1" spc="-5" dirty="0">
              <a:latin typeface="Arial" panose="020B0604020202020204" pitchFamily="34" charset="0"/>
              <a:cs typeface="Arial" panose="020B0604020202020204" pitchFamily="34" charset="0"/>
            </a:endParaRPr>
          </a:p>
          <a:p>
            <a:pPr marL="12700" marR="5080" indent="-635" algn="ctr">
              <a:lnSpc>
                <a:spcPct val="136700"/>
              </a:lnSpc>
              <a:spcBef>
                <a:spcPts val="95"/>
              </a:spcBef>
            </a:pPr>
            <a:r>
              <a:rPr sz="2000" b="1" spc="-20" dirty="0">
                <a:latin typeface="Arial" panose="020B0604020202020204" pitchFamily="34" charset="0"/>
                <a:cs typeface="Arial" panose="020B0604020202020204" pitchFamily="34" charset="0"/>
              </a:rPr>
              <a:t>Bagels  </a:t>
            </a:r>
            <a:endParaRPr lang="en-GB" sz="2000" b="1" spc="-20" dirty="0">
              <a:latin typeface="Arial" panose="020B0604020202020204" pitchFamily="34" charset="0"/>
              <a:cs typeface="Arial" panose="020B0604020202020204" pitchFamily="34" charset="0"/>
            </a:endParaRPr>
          </a:p>
          <a:p>
            <a:pPr marL="12700" marR="5080" indent="-635" algn="ctr">
              <a:lnSpc>
                <a:spcPct val="136700"/>
              </a:lnSpc>
              <a:spcBef>
                <a:spcPts val="95"/>
              </a:spcBef>
            </a:pPr>
            <a:r>
              <a:rPr sz="2000" b="1" spc="-35" dirty="0">
                <a:latin typeface="Arial" panose="020B0604020202020204" pitchFamily="34" charset="0"/>
                <a:cs typeface="Arial" panose="020B0604020202020204" pitchFamily="34" charset="0"/>
              </a:rPr>
              <a:t>Parsnips  </a:t>
            </a:r>
            <a:endParaRPr lang="en-GB" sz="2000" b="1" spc="-35" dirty="0">
              <a:latin typeface="Arial" panose="020B0604020202020204" pitchFamily="34" charset="0"/>
              <a:cs typeface="Arial" panose="020B0604020202020204" pitchFamily="34" charset="0"/>
            </a:endParaRPr>
          </a:p>
          <a:p>
            <a:pPr marL="12700" marR="5080" indent="-635" algn="ctr">
              <a:lnSpc>
                <a:spcPct val="136700"/>
              </a:lnSpc>
              <a:spcBef>
                <a:spcPts val="95"/>
              </a:spcBef>
            </a:pPr>
            <a:r>
              <a:rPr sz="2000" b="1" spc="-40" dirty="0">
                <a:latin typeface="Arial" panose="020B0604020202020204" pitchFamily="34" charset="0"/>
                <a:cs typeface="Arial" panose="020B0604020202020204" pitchFamily="34" charset="0"/>
              </a:rPr>
              <a:t>Butter  </a:t>
            </a:r>
            <a:endParaRPr lang="en-GB" sz="2000" b="1" spc="-40" dirty="0">
              <a:latin typeface="Arial" panose="020B0604020202020204" pitchFamily="34" charset="0"/>
              <a:cs typeface="Arial" panose="020B0604020202020204" pitchFamily="34" charset="0"/>
            </a:endParaRPr>
          </a:p>
          <a:p>
            <a:pPr marL="12700" marR="5080" indent="-635" algn="ctr">
              <a:lnSpc>
                <a:spcPct val="136700"/>
              </a:lnSpc>
              <a:spcBef>
                <a:spcPts val="95"/>
              </a:spcBef>
            </a:pPr>
            <a:r>
              <a:rPr sz="2000" b="1" spc="-50" dirty="0">
                <a:latin typeface="Arial" panose="020B0604020202020204" pitchFamily="34" charset="0"/>
                <a:cs typeface="Arial" panose="020B0604020202020204" pitchFamily="34" charset="0"/>
              </a:rPr>
              <a:t>Ginger  </a:t>
            </a:r>
            <a:endParaRPr lang="en-GB" sz="2000" b="1" spc="-50" dirty="0">
              <a:latin typeface="Arial" panose="020B0604020202020204" pitchFamily="34" charset="0"/>
              <a:cs typeface="Arial" panose="020B0604020202020204" pitchFamily="34" charset="0"/>
            </a:endParaRPr>
          </a:p>
          <a:p>
            <a:pPr marL="12700" marR="5080" indent="-635" algn="ctr">
              <a:lnSpc>
                <a:spcPct val="136700"/>
              </a:lnSpc>
              <a:spcBef>
                <a:spcPts val="95"/>
              </a:spcBef>
            </a:pPr>
            <a:r>
              <a:rPr sz="2000" b="1" u="sng" spc="-25" dirty="0">
                <a:solidFill>
                  <a:srgbClr val="77649E"/>
                </a:solidFill>
                <a:latin typeface="Arial" panose="020B0604020202020204" pitchFamily="34" charset="0"/>
                <a:cs typeface="Arial" panose="020B0604020202020204" pitchFamily="34" charset="0"/>
              </a:rPr>
              <a:t>Cookies</a:t>
            </a:r>
            <a:r>
              <a:rPr sz="2000" b="1" spc="-25" dirty="0">
                <a:solidFill>
                  <a:srgbClr val="77649E"/>
                </a:solidFill>
                <a:latin typeface="Arial" panose="020B0604020202020204" pitchFamily="34" charset="0"/>
                <a:cs typeface="Arial" panose="020B0604020202020204" pitchFamily="34" charset="0"/>
              </a:rPr>
              <a:t>  </a:t>
            </a:r>
            <a:endParaRPr lang="en-GB" sz="2000" b="1" spc="-25" dirty="0">
              <a:solidFill>
                <a:srgbClr val="77649E"/>
              </a:solidFill>
              <a:latin typeface="Arial" panose="020B0604020202020204" pitchFamily="34" charset="0"/>
              <a:cs typeface="Arial" panose="020B0604020202020204" pitchFamily="34" charset="0"/>
            </a:endParaRPr>
          </a:p>
          <a:p>
            <a:pPr marL="12700" marR="5080" indent="-635" algn="ctr">
              <a:lnSpc>
                <a:spcPct val="136700"/>
              </a:lnSpc>
              <a:spcBef>
                <a:spcPts val="95"/>
              </a:spcBef>
            </a:pPr>
            <a:r>
              <a:rPr sz="2000" b="1" spc="-50" dirty="0">
                <a:latin typeface="Arial" panose="020B0604020202020204" pitchFamily="34" charset="0"/>
                <a:cs typeface="Arial" panose="020B0604020202020204" pitchFamily="34" charset="0"/>
              </a:rPr>
              <a:t>Bacon  </a:t>
            </a:r>
            <a:endParaRPr lang="en-GB" sz="2000" b="1" spc="-50" dirty="0">
              <a:latin typeface="Arial" panose="020B0604020202020204" pitchFamily="34" charset="0"/>
              <a:cs typeface="Arial" panose="020B0604020202020204" pitchFamily="34" charset="0"/>
            </a:endParaRPr>
          </a:p>
          <a:p>
            <a:pPr marL="12700" marR="5080" indent="-635" algn="ctr">
              <a:lnSpc>
                <a:spcPct val="136700"/>
              </a:lnSpc>
              <a:spcBef>
                <a:spcPts val="95"/>
              </a:spcBef>
            </a:pPr>
            <a:r>
              <a:rPr sz="2000" b="1" spc="-50" dirty="0">
                <a:latin typeface="Arial" panose="020B0604020202020204" pitchFamily="34" charset="0"/>
                <a:cs typeface="Arial" panose="020B0604020202020204" pitchFamily="34" charset="0"/>
              </a:rPr>
              <a:t>Broccoli  </a:t>
            </a:r>
            <a:endParaRPr lang="en-GB" sz="2000" b="1" spc="-50" dirty="0">
              <a:latin typeface="Arial" panose="020B0604020202020204" pitchFamily="34" charset="0"/>
              <a:cs typeface="Arial" panose="020B0604020202020204" pitchFamily="34" charset="0"/>
            </a:endParaRPr>
          </a:p>
          <a:p>
            <a:pPr marL="12700" marR="5080" indent="-635" algn="ctr">
              <a:lnSpc>
                <a:spcPct val="136700"/>
              </a:lnSpc>
              <a:spcBef>
                <a:spcPts val="95"/>
              </a:spcBef>
            </a:pPr>
            <a:r>
              <a:rPr sz="2000" b="1" spc="-55" dirty="0">
                <a:latin typeface="Arial" panose="020B0604020202020204" pitchFamily="34" charset="0"/>
                <a:cs typeface="Arial" panose="020B0604020202020204" pitchFamily="34" charset="0"/>
              </a:rPr>
              <a:t>Yogurt  </a:t>
            </a:r>
            <a:endParaRPr lang="en-GB" sz="2000" b="1" spc="-55" dirty="0">
              <a:latin typeface="Arial" panose="020B0604020202020204" pitchFamily="34" charset="0"/>
              <a:cs typeface="Arial" panose="020B0604020202020204" pitchFamily="34" charset="0"/>
            </a:endParaRPr>
          </a:p>
          <a:p>
            <a:pPr marL="12700" marR="5080" indent="-635" algn="ctr">
              <a:lnSpc>
                <a:spcPct val="136700"/>
              </a:lnSpc>
              <a:spcBef>
                <a:spcPts val="95"/>
              </a:spcBef>
            </a:pPr>
            <a:r>
              <a:rPr sz="2000" b="1" spc="-20" dirty="0">
                <a:latin typeface="Arial" panose="020B0604020202020204" pitchFamily="34" charset="0"/>
                <a:cs typeface="Arial" panose="020B0604020202020204" pitchFamily="34" charset="0"/>
              </a:rPr>
              <a:t>Apples  </a:t>
            </a:r>
            <a:endParaRPr lang="en-GB" sz="2000" b="1" spc="-20" dirty="0">
              <a:latin typeface="Arial" panose="020B0604020202020204" pitchFamily="34" charset="0"/>
              <a:cs typeface="Arial" panose="020B0604020202020204" pitchFamily="34" charset="0"/>
            </a:endParaRPr>
          </a:p>
          <a:p>
            <a:pPr marL="12700" marR="5080" indent="-635" algn="ctr">
              <a:lnSpc>
                <a:spcPct val="136700"/>
              </a:lnSpc>
              <a:spcBef>
                <a:spcPts val="95"/>
              </a:spcBef>
            </a:pPr>
            <a:r>
              <a:rPr sz="2000" b="1" u="sng" spc="-30" dirty="0">
                <a:solidFill>
                  <a:srgbClr val="77649E"/>
                </a:solidFill>
                <a:latin typeface="Arial" panose="020B0604020202020204" pitchFamily="34" charset="0"/>
                <a:cs typeface="Arial" panose="020B0604020202020204" pitchFamily="34" charset="0"/>
              </a:rPr>
              <a:t>Olives</a:t>
            </a:r>
            <a:endParaRPr sz="2000" u="sng" dirty="0">
              <a:solidFill>
                <a:srgbClr val="77649E"/>
              </a:solidFill>
              <a:latin typeface="Arial" panose="020B0604020202020204" pitchFamily="34" charset="0"/>
              <a:cs typeface="Arial" panose="020B0604020202020204" pitchFamily="34" charset="0"/>
            </a:endParaRPr>
          </a:p>
        </p:txBody>
      </p:sp>
      <p:sp>
        <p:nvSpPr>
          <p:cNvPr id="3" name="Rectangle 2"/>
          <p:cNvSpPr/>
          <p:nvPr/>
        </p:nvSpPr>
        <p:spPr>
          <a:xfrm>
            <a:off x="169332" y="138343"/>
            <a:ext cx="8906933" cy="1077218"/>
          </a:xfrm>
          <a:prstGeom prst="rect">
            <a:avLst/>
          </a:prstGeom>
        </p:spPr>
        <p:txBody>
          <a:bodyPr wrap="square">
            <a:spAutoFit/>
          </a:bodyPr>
          <a:lstStyle/>
          <a:p>
            <a:r>
              <a:rPr lang="en-GB" sz="3200" b="1" spc="-175" dirty="0">
                <a:solidFill>
                  <a:srgbClr val="77649E"/>
                </a:solidFill>
                <a:latin typeface="Arial Narrow" panose="020B0606020202030204" pitchFamily="34" charset="0"/>
                <a:cs typeface="DIN Condensed"/>
              </a:rPr>
              <a:t>OUR BRAINS FIRST PICK OUT THE WORDS WE FIND MOST INTERESTING/RELEVANT AT RANDOM… </a:t>
            </a:r>
            <a:endParaRPr lang="en-GB" sz="3200" b="1" dirty="0">
              <a:solidFill>
                <a:srgbClr val="77649E"/>
              </a:solidFill>
              <a:latin typeface="Arial Narrow" panose="020B0606020202030204" pitchFamily="34" charset="0"/>
            </a:endParaRPr>
          </a:p>
        </p:txBody>
      </p:sp>
    </p:spTree>
    <p:extLst>
      <p:ext uri="{BB962C8B-B14F-4D97-AF65-F5344CB8AC3E}">
        <p14:creationId xmlns:p14="http://schemas.microsoft.com/office/powerpoint/2010/main" val="38548956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33344" r="39029"/>
          <a:stretch/>
        </p:blipFill>
        <p:spPr>
          <a:xfrm>
            <a:off x="9348186" y="0"/>
            <a:ext cx="2843813" cy="6862244"/>
          </a:xfrm>
          <a:prstGeom prst="rect">
            <a:avLst/>
          </a:prstGeom>
        </p:spPr>
      </p:pic>
      <p:sp>
        <p:nvSpPr>
          <p:cNvPr id="6" name="Rectangle 5"/>
          <p:cNvSpPr/>
          <p:nvPr/>
        </p:nvSpPr>
        <p:spPr>
          <a:xfrm>
            <a:off x="601982" y="2200016"/>
            <a:ext cx="7388087" cy="1785104"/>
          </a:xfrm>
          <a:prstGeom prst="rect">
            <a:avLst/>
          </a:prstGeom>
        </p:spPr>
        <p:txBody>
          <a:bodyPr wrap="square">
            <a:spAutoFit/>
          </a:bodyPr>
          <a:lstStyle/>
          <a:p>
            <a:pPr>
              <a:spcAft>
                <a:spcPts val="1200"/>
              </a:spcAft>
            </a:pPr>
            <a:r>
              <a:rPr lang="en-GB" sz="2800" b="1" spc="-20" dirty="0">
                <a:latin typeface="Arial" panose="020B0604020202020204" pitchFamily="34" charset="0"/>
                <a:cs typeface="Arial" panose="020B0604020202020204" pitchFamily="34" charset="0"/>
              </a:rPr>
              <a:t>Processing large amounts of information into smaller chunks can help us to remember things…</a:t>
            </a:r>
            <a:endParaRPr lang="en-GB" sz="2800" b="1" dirty="0">
              <a:latin typeface="Arial" panose="020B0604020202020204" pitchFamily="34" charset="0"/>
              <a:cs typeface="Arial" panose="020B0604020202020204" pitchFamily="34" charset="0"/>
            </a:endParaRPr>
          </a:p>
          <a:p>
            <a:pPr>
              <a:spcAft>
                <a:spcPts val="1200"/>
              </a:spcAft>
            </a:pPr>
            <a:r>
              <a:rPr lang="en-GB" sz="1600" spc="-20" dirty="0">
                <a:latin typeface="Arial" panose="020B0604020202020204" pitchFamily="34" charset="0"/>
                <a:cs typeface="Arial" panose="020B0604020202020204" pitchFamily="34" charset="0"/>
              </a:rPr>
              <a:t>	</a:t>
            </a:r>
          </a:p>
        </p:txBody>
      </p:sp>
      <p:sp>
        <p:nvSpPr>
          <p:cNvPr id="5" name="Rectangle 4"/>
          <p:cNvSpPr/>
          <p:nvPr/>
        </p:nvSpPr>
        <p:spPr>
          <a:xfrm>
            <a:off x="601982" y="857124"/>
            <a:ext cx="3398238" cy="911019"/>
          </a:xfrm>
          <a:prstGeom prst="rect">
            <a:avLst/>
          </a:prstGeom>
        </p:spPr>
        <p:txBody>
          <a:bodyPr wrap="none">
            <a:spAutoFit/>
          </a:bodyPr>
          <a:lstStyle/>
          <a:p>
            <a:pPr>
              <a:lnSpc>
                <a:spcPct val="70000"/>
              </a:lnSpc>
            </a:pPr>
            <a:r>
              <a:rPr lang="en-GB" sz="4400" b="1" cap="all" spc="-100" dirty="0" err="1">
                <a:solidFill>
                  <a:srgbClr val="77649E"/>
                </a:solidFill>
                <a:latin typeface="Arial Narrow" panose="020B0606020202030204" pitchFamily="34" charset="0"/>
                <a:cs typeface="Arial" panose="020B0604020202020204" pitchFamily="34" charset="0"/>
              </a:rPr>
              <a:t>MEmory</a:t>
            </a:r>
            <a:endParaRPr lang="en-GB" sz="4400" b="1" cap="all" spc="-100" dirty="0">
              <a:solidFill>
                <a:srgbClr val="77649E"/>
              </a:solidFill>
              <a:latin typeface="Arial Narrow" panose="020B0606020202030204" pitchFamily="34" charset="0"/>
              <a:cs typeface="Arial" panose="020B0604020202020204" pitchFamily="34" charset="0"/>
            </a:endParaRPr>
          </a:p>
          <a:p>
            <a:pPr>
              <a:lnSpc>
                <a:spcPct val="70000"/>
              </a:lnSpc>
            </a:pPr>
            <a:r>
              <a:rPr lang="en-GB" sz="3200" b="1" cap="all" spc="-100" dirty="0">
                <a:latin typeface="Arial Narrow" panose="020B0606020202030204" pitchFamily="34" charset="0"/>
                <a:cs typeface="Arial" panose="020B0604020202020204" pitchFamily="34" charset="0"/>
              </a:rPr>
              <a:t>Memory chunking</a:t>
            </a:r>
          </a:p>
        </p:txBody>
      </p:sp>
    </p:spTree>
    <p:extLst>
      <p:ext uri="{BB962C8B-B14F-4D97-AF65-F5344CB8AC3E}">
        <p14:creationId xmlns:p14="http://schemas.microsoft.com/office/powerpoint/2010/main" val="18493090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2386930" y="1988315"/>
            <a:ext cx="12106275" cy="448200"/>
          </a:xfrm>
          <a:prstGeom prst="rect">
            <a:avLst/>
          </a:prstGeom>
        </p:spPr>
        <p:txBody>
          <a:bodyPr vert="horz" wrap="square" lIns="0" tIns="17145" rIns="0" bIns="0" rtlCol="0">
            <a:spAutoFit/>
          </a:bodyPr>
          <a:lstStyle/>
          <a:p>
            <a:pPr marL="12700">
              <a:lnSpc>
                <a:spcPct val="100000"/>
              </a:lnSpc>
              <a:spcBef>
                <a:spcPts val="135"/>
              </a:spcBef>
            </a:pPr>
            <a:r>
              <a:rPr sz="2800" b="1" spc="-50" dirty="0">
                <a:latin typeface="Arial" panose="020B0604020202020204" pitchFamily="34" charset="0"/>
                <a:cs typeface="Arial" panose="020B0604020202020204" pitchFamily="34" charset="0"/>
              </a:rPr>
              <a:t>Whether </a:t>
            </a:r>
            <a:r>
              <a:rPr sz="2800" b="1" spc="-20" dirty="0">
                <a:latin typeface="Arial" panose="020B0604020202020204" pitchFamily="34" charset="0"/>
                <a:cs typeface="Arial" panose="020B0604020202020204" pitchFamily="34" charset="0"/>
              </a:rPr>
              <a:t>by </a:t>
            </a:r>
            <a:r>
              <a:rPr sz="2800" b="1" spc="-10" dirty="0">
                <a:latin typeface="Arial" panose="020B0604020202020204" pitchFamily="34" charset="0"/>
                <a:cs typeface="Arial" panose="020B0604020202020204" pitchFamily="34" charset="0"/>
              </a:rPr>
              <a:t>type, </a:t>
            </a:r>
            <a:r>
              <a:rPr sz="2800" b="1" spc="-65" dirty="0">
                <a:latin typeface="Arial" panose="020B0604020202020204" pitchFamily="34" charset="0"/>
                <a:cs typeface="Arial" panose="020B0604020202020204" pitchFamily="34" charset="0"/>
              </a:rPr>
              <a:t>colour </a:t>
            </a:r>
            <a:r>
              <a:rPr sz="2800" b="1" spc="-30" dirty="0">
                <a:latin typeface="Arial" panose="020B0604020202020204" pitchFamily="34" charset="0"/>
                <a:cs typeface="Arial" panose="020B0604020202020204" pitchFamily="34" charset="0"/>
              </a:rPr>
              <a:t>or </a:t>
            </a:r>
            <a:r>
              <a:rPr sz="2800" b="1" spc="-50" dirty="0">
                <a:latin typeface="Arial" panose="020B0604020202020204" pitchFamily="34" charset="0"/>
                <a:cs typeface="Arial" panose="020B0604020202020204" pitchFamily="34" charset="0"/>
              </a:rPr>
              <a:t>even</a:t>
            </a:r>
            <a:r>
              <a:rPr sz="2800" b="1" spc="225" dirty="0">
                <a:latin typeface="Arial" panose="020B0604020202020204" pitchFamily="34" charset="0"/>
                <a:cs typeface="Arial" panose="020B0604020202020204" pitchFamily="34" charset="0"/>
              </a:rPr>
              <a:t> </a:t>
            </a:r>
            <a:r>
              <a:rPr sz="2800" b="1" spc="-75" dirty="0">
                <a:latin typeface="Arial" panose="020B0604020202020204" pitchFamily="34" charset="0"/>
                <a:cs typeface="Arial" panose="020B0604020202020204" pitchFamily="34" charset="0"/>
              </a:rPr>
              <a:t>alphabetically…</a:t>
            </a:r>
            <a:endParaRPr sz="2800" b="1" dirty="0">
              <a:latin typeface="Arial" panose="020B0604020202020204" pitchFamily="34" charset="0"/>
              <a:cs typeface="Arial" panose="020B0604020202020204" pitchFamily="34" charset="0"/>
            </a:endParaRPr>
          </a:p>
        </p:txBody>
      </p:sp>
      <p:sp>
        <p:nvSpPr>
          <p:cNvPr id="4" name="object 4"/>
          <p:cNvSpPr txBox="1"/>
          <p:nvPr/>
        </p:nvSpPr>
        <p:spPr>
          <a:xfrm>
            <a:off x="303375" y="4228506"/>
            <a:ext cx="923330" cy="2135126"/>
          </a:xfrm>
          <a:prstGeom prst="rect">
            <a:avLst/>
          </a:prstGeom>
        </p:spPr>
        <p:txBody>
          <a:bodyPr vert="vert270" wrap="square" lIns="0" tIns="0" rIns="0" bIns="0" rtlCol="0">
            <a:spAutoFit/>
          </a:bodyPr>
          <a:lstStyle/>
          <a:p>
            <a:pPr marL="12700">
              <a:lnSpc>
                <a:spcPts val="7170"/>
              </a:lnSpc>
            </a:pPr>
            <a:r>
              <a:rPr sz="4400" b="1" spc="-60" dirty="0">
                <a:solidFill>
                  <a:srgbClr val="46AD48"/>
                </a:solidFill>
                <a:latin typeface="Arial Narrow" panose="020B0606020202030204" pitchFamily="34" charset="0"/>
                <a:cs typeface="Arial" panose="020B0604020202020204" pitchFamily="34" charset="0"/>
              </a:rPr>
              <a:t>FRUITS</a:t>
            </a:r>
            <a:endParaRPr sz="4400" dirty="0">
              <a:latin typeface="Arial Narrow" panose="020B0606020202030204" pitchFamily="34" charset="0"/>
              <a:cs typeface="Arial" panose="020B0604020202020204" pitchFamily="34" charset="0"/>
            </a:endParaRPr>
          </a:p>
        </p:txBody>
      </p:sp>
      <p:sp>
        <p:nvSpPr>
          <p:cNvPr id="7" name="object 7"/>
          <p:cNvSpPr txBox="1"/>
          <p:nvPr/>
        </p:nvSpPr>
        <p:spPr>
          <a:xfrm>
            <a:off x="1218341" y="2845921"/>
            <a:ext cx="2661657" cy="3525452"/>
          </a:xfrm>
          <a:prstGeom prst="rect">
            <a:avLst/>
          </a:prstGeom>
          <a:solidFill>
            <a:srgbClr val="E3EFDD"/>
          </a:solidFill>
        </p:spPr>
        <p:txBody>
          <a:bodyPr vert="horz" wrap="square" lIns="0" tIns="558800" rIns="0" bIns="0" rtlCol="0">
            <a:spAutoFit/>
          </a:bodyPr>
          <a:lstStyle/>
          <a:p>
            <a:pPr marL="532130" marR="524510" algn="ctr">
              <a:lnSpc>
                <a:spcPct val="100800"/>
              </a:lnSpc>
            </a:pPr>
            <a:r>
              <a:rPr sz="2400" b="1" spc="-40" dirty="0">
                <a:latin typeface="Arial" panose="020B0604020202020204" pitchFamily="34" charset="0"/>
                <a:cs typeface="Arial" panose="020B0604020202020204" pitchFamily="34" charset="0"/>
              </a:rPr>
              <a:t>Apples  </a:t>
            </a:r>
            <a:endParaRPr lang="en-GB" sz="2400" b="1" spc="-40" dirty="0">
              <a:latin typeface="Arial" panose="020B0604020202020204" pitchFamily="34" charset="0"/>
              <a:cs typeface="Arial" panose="020B0604020202020204" pitchFamily="34" charset="0"/>
            </a:endParaRPr>
          </a:p>
          <a:p>
            <a:pPr marL="532130" marR="524510" algn="ctr">
              <a:lnSpc>
                <a:spcPct val="100800"/>
              </a:lnSpc>
            </a:pPr>
            <a:r>
              <a:rPr sz="2400" b="1" spc="-40" dirty="0">
                <a:latin typeface="Arial" panose="020B0604020202020204" pitchFamily="34" charset="0"/>
                <a:cs typeface="Arial" panose="020B0604020202020204" pitchFamily="34" charset="0"/>
              </a:rPr>
              <a:t>Oranges  </a:t>
            </a:r>
            <a:r>
              <a:rPr sz="2400" b="1" spc="-60" dirty="0">
                <a:latin typeface="Arial" panose="020B0604020202020204" pitchFamily="34" charset="0"/>
                <a:cs typeface="Arial" panose="020B0604020202020204" pitchFamily="34" charset="0"/>
              </a:rPr>
              <a:t>Bananas </a:t>
            </a:r>
            <a:endParaRPr lang="en-GB" sz="2400" b="1" spc="-60" dirty="0">
              <a:latin typeface="Arial" panose="020B0604020202020204" pitchFamily="34" charset="0"/>
              <a:cs typeface="Arial" panose="020B0604020202020204" pitchFamily="34" charset="0"/>
            </a:endParaRPr>
          </a:p>
          <a:p>
            <a:pPr marL="532130" marR="524510" algn="ctr">
              <a:lnSpc>
                <a:spcPct val="100800"/>
              </a:lnSpc>
            </a:pPr>
            <a:r>
              <a:rPr sz="2400" b="1" spc="-60" dirty="0">
                <a:latin typeface="Arial" panose="020B0604020202020204" pitchFamily="34" charset="0"/>
                <a:cs typeface="Arial" panose="020B0604020202020204" pitchFamily="34" charset="0"/>
              </a:rPr>
              <a:t> </a:t>
            </a:r>
            <a:r>
              <a:rPr sz="2400" b="1" spc="-40" dirty="0">
                <a:latin typeface="Arial" panose="020B0604020202020204" pitchFamily="34" charset="0"/>
                <a:cs typeface="Arial" panose="020B0604020202020204" pitchFamily="34" charset="0"/>
              </a:rPr>
              <a:t>Limes  </a:t>
            </a:r>
            <a:endParaRPr lang="en-GB" sz="2400" b="1" spc="-40" dirty="0">
              <a:latin typeface="Arial" panose="020B0604020202020204" pitchFamily="34" charset="0"/>
              <a:cs typeface="Arial" panose="020B0604020202020204" pitchFamily="34" charset="0"/>
            </a:endParaRPr>
          </a:p>
          <a:p>
            <a:pPr marL="532130" marR="524510" algn="ctr">
              <a:lnSpc>
                <a:spcPct val="100800"/>
              </a:lnSpc>
            </a:pPr>
            <a:r>
              <a:rPr sz="2400" b="1" spc="-55" dirty="0">
                <a:latin typeface="Arial" panose="020B0604020202020204" pitchFamily="34" charset="0"/>
                <a:cs typeface="Arial" panose="020B0604020202020204" pitchFamily="34" charset="0"/>
              </a:rPr>
              <a:t>Lemons  </a:t>
            </a:r>
            <a:r>
              <a:rPr sz="2400" b="1" spc="-80" dirty="0">
                <a:latin typeface="Arial" panose="020B0604020202020204" pitchFamily="34" charset="0"/>
                <a:cs typeface="Arial" panose="020B0604020202020204" pitchFamily="34" charset="0"/>
              </a:rPr>
              <a:t>G</a:t>
            </a:r>
            <a:r>
              <a:rPr sz="2400" b="1" spc="45" dirty="0">
                <a:latin typeface="Arial" panose="020B0604020202020204" pitchFamily="34" charset="0"/>
                <a:cs typeface="Arial" panose="020B0604020202020204" pitchFamily="34" charset="0"/>
              </a:rPr>
              <a:t>r</a:t>
            </a:r>
            <a:r>
              <a:rPr sz="2400" b="1" spc="-95" dirty="0">
                <a:latin typeface="Arial" panose="020B0604020202020204" pitchFamily="34" charset="0"/>
                <a:cs typeface="Arial" panose="020B0604020202020204" pitchFamily="34" charset="0"/>
              </a:rPr>
              <a:t>a</a:t>
            </a:r>
            <a:r>
              <a:rPr sz="2400" b="1" spc="-60" dirty="0">
                <a:latin typeface="Arial" panose="020B0604020202020204" pitchFamily="34" charset="0"/>
                <a:cs typeface="Arial" panose="020B0604020202020204" pitchFamily="34" charset="0"/>
              </a:rPr>
              <a:t>p</a:t>
            </a:r>
            <a:r>
              <a:rPr sz="2400" b="1" spc="-110" dirty="0">
                <a:latin typeface="Arial" panose="020B0604020202020204" pitchFamily="34" charset="0"/>
                <a:cs typeface="Arial" panose="020B0604020202020204" pitchFamily="34" charset="0"/>
              </a:rPr>
              <a:t>e</a:t>
            </a:r>
            <a:r>
              <a:rPr sz="2400" b="1" spc="-50" dirty="0">
                <a:latin typeface="Arial" panose="020B0604020202020204" pitchFamily="34" charset="0"/>
                <a:cs typeface="Arial" panose="020B0604020202020204" pitchFamily="34" charset="0"/>
              </a:rPr>
              <a:t>f</a:t>
            </a:r>
            <a:r>
              <a:rPr sz="2400" b="1" spc="20" dirty="0">
                <a:latin typeface="Arial" panose="020B0604020202020204" pitchFamily="34" charset="0"/>
                <a:cs typeface="Arial" panose="020B0604020202020204" pitchFamily="34" charset="0"/>
              </a:rPr>
              <a:t>r</a:t>
            </a:r>
            <a:r>
              <a:rPr sz="2400" b="1" spc="-100" dirty="0">
                <a:latin typeface="Arial" panose="020B0604020202020204" pitchFamily="34" charset="0"/>
                <a:cs typeface="Arial" panose="020B0604020202020204" pitchFamily="34" charset="0"/>
              </a:rPr>
              <a:t>u</a:t>
            </a:r>
            <a:r>
              <a:rPr sz="2400" b="1" spc="-80" dirty="0">
                <a:latin typeface="Arial" panose="020B0604020202020204" pitchFamily="34" charset="0"/>
                <a:cs typeface="Arial" panose="020B0604020202020204" pitchFamily="34" charset="0"/>
              </a:rPr>
              <a:t>i</a:t>
            </a:r>
            <a:r>
              <a:rPr sz="2400" b="1" spc="0" dirty="0">
                <a:latin typeface="Arial" panose="020B0604020202020204" pitchFamily="34" charset="0"/>
                <a:cs typeface="Arial" panose="020B0604020202020204" pitchFamily="34" charset="0"/>
              </a:rPr>
              <a:t>t  </a:t>
            </a:r>
            <a:r>
              <a:rPr sz="2400" b="1" spc="-35" dirty="0">
                <a:latin typeface="Arial" panose="020B0604020202020204" pitchFamily="34" charset="0"/>
                <a:cs typeface="Arial" panose="020B0604020202020204" pitchFamily="34" charset="0"/>
              </a:rPr>
              <a:t>Grapes</a:t>
            </a:r>
            <a:endParaRPr lang="en-GB" sz="2400" b="1" spc="-35" dirty="0">
              <a:latin typeface="Arial" panose="020B0604020202020204" pitchFamily="34" charset="0"/>
              <a:cs typeface="Arial" panose="020B0604020202020204" pitchFamily="34" charset="0"/>
            </a:endParaRPr>
          </a:p>
          <a:p>
            <a:pPr marL="532130" marR="524510" algn="ctr">
              <a:lnSpc>
                <a:spcPct val="100800"/>
              </a:lnSpc>
            </a:pPr>
            <a:r>
              <a:rPr lang="en-GB" sz="2400" b="1" spc="-35" dirty="0">
                <a:latin typeface="Arial" panose="020B0604020202020204" pitchFamily="34" charset="0"/>
                <a:cs typeface="Arial" panose="020B0604020202020204" pitchFamily="34" charset="0"/>
              </a:rPr>
              <a:t> Pineapple</a:t>
            </a:r>
            <a:endParaRPr sz="2400" b="1" dirty="0">
              <a:latin typeface="Arial" panose="020B0604020202020204" pitchFamily="34" charset="0"/>
              <a:cs typeface="Arial" panose="020B0604020202020204" pitchFamily="34" charset="0"/>
            </a:endParaRPr>
          </a:p>
        </p:txBody>
      </p:sp>
      <p:sp>
        <p:nvSpPr>
          <p:cNvPr id="10" name="Rectangle 9"/>
          <p:cNvSpPr/>
          <p:nvPr/>
        </p:nvSpPr>
        <p:spPr>
          <a:xfrm>
            <a:off x="601982" y="857124"/>
            <a:ext cx="3398238" cy="911019"/>
          </a:xfrm>
          <a:prstGeom prst="rect">
            <a:avLst/>
          </a:prstGeom>
        </p:spPr>
        <p:txBody>
          <a:bodyPr wrap="none">
            <a:spAutoFit/>
          </a:bodyPr>
          <a:lstStyle/>
          <a:p>
            <a:pPr>
              <a:lnSpc>
                <a:spcPct val="70000"/>
              </a:lnSpc>
            </a:pPr>
            <a:r>
              <a:rPr lang="en-GB" sz="4400" b="1" cap="all" spc="-100" dirty="0" err="1">
                <a:solidFill>
                  <a:srgbClr val="77649E"/>
                </a:solidFill>
                <a:latin typeface="Arial Narrow" panose="020B0606020202030204" pitchFamily="34" charset="0"/>
                <a:cs typeface="Arial" panose="020B0604020202020204" pitchFamily="34" charset="0"/>
              </a:rPr>
              <a:t>MEmory</a:t>
            </a:r>
            <a:endParaRPr lang="en-GB" sz="4400" b="1" cap="all" spc="-100" dirty="0">
              <a:solidFill>
                <a:srgbClr val="77649E"/>
              </a:solidFill>
              <a:latin typeface="Arial Narrow" panose="020B0606020202030204" pitchFamily="34" charset="0"/>
              <a:cs typeface="Arial" panose="020B0604020202020204" pitchFamily="34" charset="0"/>
            </a:endParaRPr>
          </a:p>
          <a:p>
            <a:pPr>
              <a:lnSpc>
                <a:spcPct val="70000"/>
              </a:lnSpc>
            </a:pPr>
            <a:r>
              <a:rPr lang="en-GB" sz="3200" b="1" cap="all" spc="-100" dirty="0">
                <a:latin typeface="Arial Narrow" panose="020B0606020202030204" pitchFamily="34" charset="0"/>
                <a:cs typeface="Arial" panose="020B0604020202020204" pitchFamily="34" charset="0"/>
              </a:rPr>
              <a:t>Memory chunking</a:t>
            </a:r>
          </a:p>
        </p:txBody>
      </p:sp>
      <p:sp>
        <p:nvSpPr>
          <p:cNvPr id="11" name="object 4"/>
          <p:cNvSpPr txBox="1"/>
          <p:nvPr/>
        </p:nvSpPr>
        <p:spPr>
          <a:xfrm>
            <a:off x="4288571" y="4259459"/>
            <a:ext cx="817147" cy="2135126"/>
          </a:xfrm>
          <a:prstGeom prst="rect">
            <a:avLst/>
          </a:prstGeom>
        </p:spPr>
        <p:txBody>
          <a:bodyPr vert="vert270" wrap="square" lIns="0" tIns="0" rIns="0" bIns="0" rtlCol="0">
            <a:spAutoFit/>
          </a:bodyPr>
          <a:lstStyle/>
          <a:p>
            <a:pPr marL="12700">
              <a:lnSpc>
                <a:spcPts val="7170"/>
              </a:lnSpc>
            </a:pPr>
            <a:r>
              <a:rPr lang="en-GB" sz="4400" b="1" dirty="0">
                <a:solidFill>
                  <a:schemeClr val="accent4">
                    <a:lumMod val="60000"/>
                    <a:lumOff val="40000"/>
                  </a:schemeClr>
                </a:solidFill>
                <a:latin typeface="Arial Narrow" panose="020B0606020202030204" pitchFamily="34" charset="0"/>
                <a:cs typeface="Arial" panose="020B0604020202020204" pitchFamily="34" charset="0"/>
              </a:rPr>
              <a:t>YELLOW</a:t>
            </a:r>
            <a:endParaRPr sz="4400" b="1" dirty="0">
              <a:solidFill>
                <a:schemeClr val="accent4">
                  <a:lumMod val="60000"/>
                  <a:lumOff val="40000"/>
                </a:schemeClr>
              </a:solidFill>
              <a:latin typeface="Arial Narrow" panose="020B0606020202030204" pitchFamily="34" charset="0"/>
              <a:cs typeface="Arial" panose="020B0604020202020204" pitchFamily="34" charset="0"/>
            </a:endParaRPr>
          </a:p>
        </p:txBody>
      </p:sp>
      <p:sp>
        <p:nvSpPr>
          <p:cNvPr id="12" name="object 7"/>
          <p:cNvSpPr txBox="1"/>
          <p:nvPr/>
        </p:nvSpPr>
        <p:spPr>
          <a:xfrm>
            <a:off x="5173610" y="2845921"/>
            <a:ext cx="2661657" cy="3548664"/>
          </a:xfrm>
          <a:prstGeom prst="rect">
            <a:avLst/>
          </a:prstGeom>
          <a:solidFill>
            <a:schemeClr val="accent4">
              <a:lumMod val="20000"/>
              <a:lumOff val="80000"/>
            </a:schemeClr>
          </a:solidFill>
        </p:spPr>
        <p:txBody>
          <a:bodyPr vert="horz" wrap="square" lIns="0" tIns="558800" rIns="0" bIns="0" rtlCol="0">
            <a:spAutoFit/>
          </a:bodyPr>
          <a:lstStyle/>
          <a:p>
            <a:pPr marL="532130" marR="524510" algn="ctr">
              <a:lnSpc>
                <a:spcPct val="100800"/>
              </a:lnSpc>
            </a:pPr>
            <a:r>
              <a:rPr lang="en-GB" sz="2400" b="1" dirty="0">
                <a:latin typeface="Arial" panose="020B0604020202020204" pitchFamily="34" charset="0"/>
                <a:cs typeface="Arial" panose="020B0604020202020204" pitchFamily="34" charset="0"/>
              </a:rPr>
              <a:t>Banana</a:t>
            </a:r>
          </a:p>
          <a:p>
            <a:pPr marL="532130" marR="524510" algn="ctr">
              <a:lnSpc>
                <a:spcPct val="100800"/>
              </a:lnSpc>
            </a:pPr>
            <a:r>
              <a:rPr lang="en-GB" sz="2400" b="1" dirty="0">
                <a:latin typeface="Arial" panose="020B0604020202020204" pitchFamily="34" charset="0"/>
                <a:cs typeface="Arial" panose="020B0604020202020204" pitchFamily="34" charset="0"/>
              </a:rPr>
              <a:t>Lemons</a:t>
            </a:r>
          </a:p>
          <a:p>
            <a:pPr marL="532130" marR="524510" algn="ctr">
              <a:lnSpc>
                <a:spcPct val="100800"/>
              </a:lnSpc>
            </a:pPr>
            <a:r>
              <a:rPr lang="en-GB" sz="2400" b="1" dirty="0">
                <a:latin typeface="Arial" panose="020B0604020202020204" pitchFamily="34" charset="0"/>
                <a:cs typeface="Arial" panose="020B0604020202020204" pitchFamily="34" charset="0"/>
              </a:rPr>
              <a:t>Cheddar</a:t>
            </a:r>
          </a:p>
          <a:p>
            <a:pPr marL="532130" marR="524510" algn="ctr">
              <a:lnSpc>
                <a:spcPct val="100800"/>
              </a:lnSpc>
            </a:pPr>
            <a:r>
              <a:rPr lang="en-GB" sz="2400" b="1" dirty="0">
                <a:latin typeface="Arial" panose="020B0604020202020204" pitchFamily="34" charset="0"/>
                <a:cs typeface="Arial" panose="020B0604020202020204" pitchFamily="34" charset="0"/>
              </a:rPr>
              <a:t>Croissant</a:t>
            </a:r>
          </a:p>
          <a:p>
            <a:pPr marL="532130" marR="524510" algn="ctr">
              <a:lnSpc>
                <a:spcPct val="100800"/>
              </a:lnSpc>
            </a:pPr>
            <a:r>
              <a:rPr lang="en-GB" sz="2400" b="1" dirty="0">
                <a:latin typeface="Arial" panose="020B0604020202020204" pitchFamily="34" charset="0"/>
                <a:cs typeface="Arial" panose="020B0604020202020204" pitchFamily="34" charset="0"/>
              </a:rPr>
              <a:t>Butter</a:t>
            </a:r>
          </a:p>
          <a:p>
            <a:pPr marL="532130" marR="524510" algn="ctr">
              <a:lnSpc>
                <a:spcPct val="100800"/>
              </a:lnSpc>
            </a:pPr>
            <a:r>
              <a:rPr lang="en-GB" sz="2400" b="1" dirty="0">
                <a:latin typeface="Arial" panose="020B0604020202020204" pitchFamily="34" charset="0"/>
                <a:cs typeface="Arial" panose="020B0604020202020204" pitchFamily="34" charset="0"/>
              </a:rPr>
              <a:t>Ginger</a:t>
            </a:r>
          </a:p>
          <a:p>
            <a:pPr marL="532130" marR="524510" algn="ctr">
              <a:lnSpc>
                <a:spcPct val="100800"/>
              </a:lnSpc>
            </a:pPr>
            <a:r>
              <a:rPr lang="en-GB" sz="2400" b="1" dirty="0">
                <a:latin typeface="Arial" panose="020B0604020202020204" pitchFamily="34" charset="0"/>
                <a:cs typeface="Arial" panose="020B0604020202020204" pitchFamily="34" charset="0"/>
              </a:rPr>
              <a:t>Pineapple</a:t>
            </a:r>
          </a:p>
          <a:p>
            <a:pPr marL="532130" marR="524510" algn="ctr">
              <a:lnSpc>
                <a:spcPct val="100800"/>
              </a:lnSpc>
            </a:pPr>
            <a:r>
              <a:rPr lang="en-GB" sz="2400" b="1" dirty="0">
                <a:latin typeface="Arial" panose="020B0604020202020204" pitchFamily="34" charset="0"/>
                <a:cs typeface="Arial" panose="020B0604020202020204" pitchFamily="34" charset="0"/>
              </a:rPr>
              <a:t>Parsnips</a:t>
            </a:r>
            <a:endParaRPr sz="2400" b="1" dirty="0">
              <a:latin typeface="Arial" panose="020B0604020202020204" pitchFamily="34" charset="0"/>
              <a:cs typeface="Arial" panose="020B0604020202020204" pitchFamily="34" charset="0"/>
            </a:endParaRPr>
          </a:p>
        </p:txBody>
      </p:sp>
      <p:sp>
        <p:nvSpPr>
          <p:cNvPr id="13" name="object 4"/>
          <p:cNvSpPr txBox="1"/>
          <p:nvPr/>
        </p:nvSpPr>
        <p:spPr>
          <a:xfrm>
            <a:off x="8440068" y="2602537"/>
            <a:ext cx="923330" cy="3768836"/>
          </a:xfrm>
          <a:prstGeom prst="rect">
            <a:avLst/>
          </a:prstGeom>
        </p:spPr>
        <p:txBody>
          <a:bodyPr vert="vert270" wrap="square" lIns="0" tIns="0" rIns="0" bIns="0" rtlCol="0">
            <a:spAutoFit/>
          </a:bodyPr>
          <a:lstStyle/>
          <a:p>
            <a:pPr marL="12700">
              <a:lnSpc>
                <a:spcPts val="7170"/>
              </a:lnSpc>
            </a:pPr>
            <a:r>
              <a:rPr lang="en-GB" sz="4400" b="1" dirty="0">
                <a:solidFill>
                  <a:schemeClr val="accent1">
                    <a:lumMod val="60000"/>
                    <a:lumOff val="40000"/>
                  </a:schemeClr>
                </a:solidFill>
                <a:latin typeface="Arial Narrow" panose="020B0606020202030204" pitchFamily="34" charset="0"/>
                <a:cs typeface="Arial" panose="020B0604020202020204" pitchFamily="34" charset="0"/>
              </a:rPr>
              <a:t>STARTS WITH‘B’</a:t>
            </a:r>
            <a:endParaRPr sz="4400" b="1" dirty="0">
              <a:solidFill>
                <a:schemeClr val="accent1">
                  <a:lumMod val="60000"/>
                  <a:lumOff val="40000"/>
                </a:schemeClr>
              </a:solidFill>
              <a:latin typeface="Arial Narrow" panose="020B0606020202030204" pitchFamily="34" charset="0"/>
              <a:cs typeface="Arial" panose="020B0604020202020204" pitchFamily="34" charset="0"/>
            </a:endParaRPr>
          </a:p>
        </p:txBody>
      </p:sp>
      <p:sp>
        <p:nvSpPr>
          <p:cNvPr id="14" name="object 7"/>
          <p:cNvSpPr txBox="1"/>
          <p:nvPr/>
        </p:nvSpPr>
        <p:spPr>
          <a:xfrm>
            <a:off x="9258082" y="2822709"/>
            <a:ext cx="2661657" cy="3548664"/>
          </a:xfrm>
          <a:prstGeom prst="rect">
            <a:avLst/>
          </a:prstGeom>
          <a:solidFill>
            <a:schemeClr val="accent1">
              <a:lumMod val="60000"/>
              <a:lumOff val="40000"/>
            </a:schemeClr>
          </a:solidFill>
        </p:spPr>
        <p:txBody>
          <a:bodyPr vert="horz" wrap="square" lIns="0" tIns="558800" rIns="0" bIns="0" rtlCol="0">
            <a:spAutoFit/>
          </a:bodyPr>
          <a:lstStyle/>
          <a:p>
            <a:pPr marL="532130" marR="524510" algn="ctr">
              <a:lnSpc>
                <a:spcPct val="100800"/>
              </a:lnSpc>
            </a:pPr>
            <a:r>
              <a:rPr lang="en-GB" sz="2400" b="1" dirty="0">
                <a:latin typeface="Arial" panose="020B0604020202020204" pitchFamily="34" charset="0"/>
                <a:cs typeface="Arial" panose="020B0604020202020204" pitchFamily="34" charset="0"/>
              </a:rPr>
              <a:t>Bagels</a:t>
            </a:r>
          </a:p>
          <a:p>
            <a:pPr marL="532130" marR="524510" algn="ctr">
              <a:lnSpc>
                <a:spcPct val="100800"/>
              </a:lnSpc>
            </a:pPr>
            <a:r>
              <a:rPr lang="en-GB" sz="2400" b="1" dirty="0">
                <a:latin typeface="Arial" panose="020B0604020202020204" pitchFamily="34" charset="0"/>
                <a:cs typeface="Arial" panose="020B0604020202020204" pitchFamily="34" charset="0"/>
              </a:rPr>
              <a:t>Baked beans</a:t>
            </a:r>
          </a:p>
          <a:p>
            <a:pPr marL="532130" marR="524510" algn="ctr">
              <a:lnSpc>
                <a:spcPct val="100800"/>
              </a:lnSpc>
            </a:pPr>
            <a:r>
              <a:rPr lang="en-GB" sz="2400" b="1" dirty="0">
                <a:latin typeface="Arial" panose="020B0604020202020204" pitchFamily="34" charset="0"/>
                <a:cs typeface="Arial" panose="020B0604020202020204" pitchFamily="34" charset="0"/>
              </a:rPr>
              <a:t>Bananas</a:t>
            </a:r>
          </a:p>
          <a:p>
            <a:pPr marL="532130" marR="524510" algn="ctr">
              <a:lnSpc>
                <a:spcPct val="100800"/>
              </a:lnSpc>
            </a:pPr>
            <a:r>
              <a:rPr lang="en-GB" sz="2400" b="1" dirty="0">
                <a:latin typeface="Arial" panose="020B0604020202020204" pitchFamily="34" charset="0"/>
                <a:cs typeface="Arial" panose="020B0604020202020204" pitchFamily="34" charset="0"/>
              </a:rPr>
              <a:t>Beef</a:t>
            </a:r>
          </a:p>
          <a:p>
            <a:pPr marL="532130" marR="524510" algn="ctr">
              <a:lnSpc>
                <a:spcPct val="100800"/>
              </a:lnSpc>
            </a:pPr>
            <a:r>
              <a:rPr lang="en-GB" sz="2400" b="1" dirty="0">
                <a:latin typeface="Arial" panose="020B0604020202020204" pitchFamily="34" charset="0"/>
                <a:cs typeface="Arial" panose="020B0604020202020204" pitchFamily="34" charset="0"/>
              </a:rPr>
              <a:t>Bread</a:t>
            </a:r>
          </a:p>
          <a:p>
            <a:pPr marL="532130" marR="524510" algn="ctr">
              <a:lnSpc>
                <a:spcPct val="100800"/>
              </a:lnSpc>
            </a:pPr>
            <a:r>
              <a:rPr lang="en-GB" sz="2400" b="1" dirty="0">
                <a:latin typeface="Arial" panose="020B0604020202020204" pitchFamily="34" charset="0"/>
                <a:cs typeface="Arial" panose="020B0604020202020204" pitchFamily="34" charset="0"/>
              </a:rPr>
              <a:t>Broccoli </a:t>
            </a:r>
          </a:p>
          <a:p>
            <a:pPr marL="532130" marR="524510" algn="ctr">
              <a:lnSpc>
                <a:spcPct val="100800"/>
              </a:lnSpc>
            </a:pPr>
            <a:r>
              <a:rPr lang="en-GB" sz="2400" b="1" dirty="0">
                <a:latin typeface="Arial" panose="020B0604020202020204" pitchFamily="34" charset="0"/>
                <a:cs typeface="Arial" panose="020B0604020202020204" pitchFamily="34" charset="0"/>
              </a:rPr>
              <a:t>Brownies</a:t>
            </a:r>
            <a:endParaRPr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11709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BC0FBC867ECAA4180E1065C60D1A743" ma:contentTypeVersion="11" ma:contentTypeDescription="Create a new document." ma:contentTypeScope="" ma:versionID="f700b673246ac793b72802840afb65f2">
  <xsd:schema xmlns:xsd="http://www.w3.org/2001/XMLSchema" xmlns:xs="http://www.w3.org/2001/XMLSchema" xmlns:p="http://schemas.microsoft.com/office/2006/metadata/properties" xmlns:ns2="db6f9be7-42e5-4783-9dbb-c0ea7c19cce7" xmlns:ns3="5b17cfb1-452b-484d-b85e-e96173521c47" targetNamespace="http://schemas.microsoft.com/office/2006/metadata/properties" ma:root="true" ma:fieldsID="e9c1a4068597117f55c6fb11b19ac56d" ns2:_="" ns3:_="">
    <xsd:import namespace="db6f9be7-42e5-4783-9dbb-c0ea7c19cce7"/>
    <xsd:import namespace="5b17cfb1-452b-484d-b85e-e96173521c4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b6f9be7-42e5-4783-9dbb-c0ea7c19cce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b17cfb1-452b-484d-b85e-e96173521c4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7ACA8BD-CDE9-4242-8D5C-5F16D974D54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b6f9be7-42e5-4783-9dbb-c0ea7c19cce7"/>
    <ds:schemaRef ds:uri="5b17cfb1-452b-484d-b85e-e96173521c4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32FF7B5-C325-43E7-A96F-B91C902A8EEA}">
  <ds:schemaRefs>
    <ds:schemaRef ds:uri="http://schemas.microsoft.com/sharepoint/v3/contenttype/forms"/>
  </ds:schemaRefs>
</ds:datastoreItem>
</file>

<file path=customXml/itemProps3.xml><?xml version="1.0" encoding="utf-8"?>
<ds:datastoreItem xmlns:ds="http://schemas.openxmlformats.org/officeDocument/2006/customXml" ds:itemID="{40D0A543-59CC-4D67-AE8D-76355455F3DD}">
  <ds:schemaRefs>
    <ds:schemaRef ds:uri="http://purl.org/dc/terms/"/>
    <ds:schemaRef ds:uri="http://schemas.openxmlformats.org/package/2006/metadata/core-properties"/>
    <ds:schemaRef ds:uri="5b17cfb1-452b-484d-b85e-e96173521c47"/>
    <ds:schemaRef ds:uri="http://schemas.microsoft.com/office/2006/documentManagement/types"/>
    <ds:schemaRef ds:uri="http://schemas.microsoft.com/office/infopath/2007/PartnerControls"/>
    <ds:schemaRef ds:uri="db6f9be7-42e5-4783-9dbb-c0ea7c19cce7"/>
    <ds:schemaRef ds:uri="http://purl.org/dc/elements/1.1/"/>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1662</TotalTime>
  <Words>4494</Words>
  <Application>Microsoft Office PowerPoint</Application>
  <PresentationFormat>Widescreen</PresentationFormat>
  <Paragraphs>518</Paragraphs>
  <Slides>34</Slides>
  <Notes>34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34</vt:i4>
      </vt:variant>
    </vt:vector>
  </HeadingPairs>
  <TitlesOfParts>
    <vt:vector size="41" baseType="lpstr">
      <vt:lpstr>Arial</vt:lpstr>
      <vt:lpstr>Arial Narrow</vt:lpstr>
      <vt:lpstr>Calibri</vt:lpstr>
      <vt:lpstr>Calibri Light</vt:lpstr>
      <vt:lpstr>DIN Condensed</vt:lpstr>
      <vt:lpstr>DIN Offc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Catherine Davis</dc:creator>
  <cp:lastModifiedBy>Abbie Cox</cp:lastModifiedBy>
  <cp:revision>125</cp:revision>
  <dcterms:created xsi:type="dcterms:W3CDTF">2017-05-12T15:18:08Z</dcterms:created>
  <dcterms:modified xsi:type="dcterms:W3CDTF">2023-11-29T16:08:44Z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0x0101003BC0FBC867ECAA4180E1065C60D1A743</vt:lpwstr>
  </property>
</Properties>
</file>