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1255" r:id="rId3"/>
    <p:sldId id="1198" r:id="rId4"/>
    <p:sldId id="515" r:id="rId5"/>
    <p:sldId id="1311" r:id="rId6"/>
    <p:sldId id="1226" r:id="rId7"/>
    <p:sldId id="1244" r:id="rId8"/>
    <p:sldId id="1290" r:id="rId9"/>
    <p:sldId id="1288" r:id="rId10"/>
    <p:sldId id="1291" r:id="rId11"/>
    <p:sldId id="1265" r:id="rId12"/>
    <p:sldId id="1194" r:id="rId13"/>
    <p:sldId id="1304" r:id="rId14"/>
    <p:sldId id="1306" r:id="rId15"/>
    <p:sldId id="1316" r:id="rId16"/>
    <p:sldId id="1310" r:id="rId17"/>
    <p:sldId id="1305" r:id="rId18"/>
    <p:sldId id="1197" r:id="rId19"/>
    <p:sldId id="1313" r:id="rId20"/>
    <p:sldId id="1309" r:id="rId21"/>
    <p:sldId id="1308" r:id="rId22"/>
    <p:sldId id="1317" r:id="rId2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A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2402B-B689-412F-BE9A-321C45264814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E9F63-F5D6-4CC3-BE31-444384D56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19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81DA47-B919-46D7-9622-4A8C5AF69D1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58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introduce the students to a range of research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8E9F63-F5D6-4CC3-BE31-444384D5654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861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Recommendation five of ‘Improving Mathematics in Key Stages 2 and 3’ guidance report highlights the importance of adults modelling strategies and behaviours to encourage pupils to develop their independence and motivation towards learning maths. 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8E9F63-F5D6-4CC3-BE31-444384D5654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702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0FBFE-4268-4BEA-BFA9-FF3C6D86588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365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50FBFE-4268-4BEA-BFA9-FF3C6D86588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45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870F3-AC58-4F9B-0D6B-8E4F77C3F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45502-5504-362A-09DA-585D8E790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39F09-4EFB-F9CA-EFFA-A933C477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4A3DC-3FBE-B3BB-BECF-609CECDBD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DAE03-3C6E-5AC4-79D1-B2FAFFAB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60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2693A-C99B-21A1-212A-D8E835FE1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DAD4F-A4E0-15BD-81AC-565BF0A83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646C5-4583-445E-23B8-B01FB2FF9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B0B61-6888-9B23-565A-D2531536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87670-F09D-F480-D5C8-071C7C6BD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819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F90F-3CED-0AE2-8D0E-6C0CE966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975FE-35D2-A594-5786-E4AAD49B1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8FCBE-7A06-FA3B-86D1-4A445F1A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61FB6-86A9-91A1-6563-554E401DC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4C7F0-14B5-99B2-3002-5E3E3676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015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AD486-81EC-CE83-ED19-F06F8F7E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4F1BA-DA8F-4284-2DED-D6EB77BF2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54513-FC9B-FCD9-8D4C-6D2B42910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8B949-8995-41E1-F1FC-964288721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4048F-9197-49FB-E71B-C4B39A75B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2083C-885C-FA84-B71F-9441B5AC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835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07232-9F73-8A3B-8406-0C1715E7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E4F7-1731-9EA7-A7B1-65AA379D2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B6241-5369-8243-3A78-1D6A745A4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54732-2A8F-0CCE-5744-E5A99428B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F89166-0DE7-B3E6-5A5C-EC7B498678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04F16-20F7-EC32-D20C-037EAF2F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FAF9CE-ED23-EFCC-7E24-907100035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249536-491A-9D14-5B36-866D00518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895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BBC7-B0DA-DD5F-9593-B48435B95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01D-7988-F881-C81F-E85C616E3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516EC-6569-4B91-1E49-500D89498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EC11CE-9AEE-D750-3207-894443B67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4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CF731-2621-524C-CBDD-8F98CCD5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39388-1473-5C44-7873-EBBD902A3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9BFFD-742E-205B-747A-C0657EF1A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792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9D4C4-A707-567D-9055-95972347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A5D6B-C1FA-D22F-A278-8D2034C4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F1642-40C9-7AAE-3BCC-90341FF5C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C603E-32B0-FC96-D0DA-F70E80C3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07F3E-FA70-4EB5-2BE0-02393FA17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F2284-E077-A5B7-E973-311E2370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62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59E3-7AAA-D248-7F36-BA8F8141F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6D8C82-9011-43BE-684D-853709D17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B6235-68BB-5455-2EA3-8125AF98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DFB60-0E78-D09E-DFD8-BE5C52C06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A2CE9F-E43E-F94A-892A-4E73093F2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A13D5-E4DB-D557-6504-179BAB33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0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FCF76-BFE7-650E-9C9C-C12BF023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A6B4E-4CAE-9102-8738-AA5CA9ACA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9E857-2F1E-B018-F65A-E6709787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8E38E-9184-9795-06D3-AE548DE71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0364E-D5C1-178E-05FB-548C2AB6D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431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92D36-A820-D110-F759-411B227D7C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4A2A9-A369-CA21-E9F9-0B0233C43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032BB-01C7-3C0C-9138-B629C493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081AA-3D77-7289-1250-277E64DD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F4C0C-F410-4D7B-0063-D2EC57D7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57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C8E90E-7D7B-62F0-F948-9D70D87A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09A57-95EB-AF47-C55A-D7EEC65AD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BDDCF-90D2-2780-6C3D-3D6072B40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DFDCD-7B27-4085-8AB5-7100276CBE86}" type="datetimeFigureOut">
              <a:rPr lang="en-GB" smtClean="0"/>
              <a:t>14/10/2025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15A88-17DF-3D70-96FC-89CBC21C1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EEFB1-9D1D-A857-2024-5674AB43E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73D2B-2F43-447D-9FBD-66EA47C3BB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86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achinghow2s.com/blog/principles-of-instruction" TargetMode="External"/><Relationship Id="rId5" Type="http://schemas.openxmlformats.org/officeDocument/2006/relationships/hyperlink" Target="https://www.aft.org/sites/default/files/Rosenshine.pdf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tionendowmentfoundation.org.uk/news/eef-blog-model-promoting-mathematical-motivation-and-independence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educationendowmentfoundation.org.uk/education-evidence/guidance-reports/metacognition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educationendowmentfoundation.org.uk/education-evidence/guidance-reports/maths-ks-2-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xFchd67LIo?feature=oembed" TargetMode="External"/><Relationship Id="rId6" Type="http://schemas.openxmlformats.org/officeDocument/2006/relationships/hyperlink" Target="https://www.youtube.com/watch?v=kxFchd67LIo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pb8FAZxgQc?feature=oembed" TargetMode="External"/><Relationship Id="rId6" Type="http://schemas.openxmlformats.org/officeDocument/2006/relationships/hyperlink" Target="https://www.youtube.com/watch?v=wpb8FAZxgQc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Y7X30XUOL0?feature=oembed" TargetMode="External"/><Relationship Id="rId6" Type="http://schemas.openxmlformats.org/officeDocument/2006/relationships/hyperlink" Target="https://www.youtube.com/watch?v=tY7X30XUOL0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endowmentfoundation.org.uk/news/eef-blog-modelling-mathematical-motivation-and-independence" TargetMode="External"/><Relationship Id="rId2" Type="http://schemas.openxmlformats.org/officeDocument/2006/relationships/hyperlink" Target="https://educationendowmentfoundation.org.uk/education-evidence/guidance-reports/metacogni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acherhead.com/2020/11/28/the-art-of-modelling-its-all-in-the-handover/" TargetMode="External"/><Relationship Id="rId5" Type="http://schemas.openxmlformats.org/officeDocument/2006/relationships/hyperlink" Target="https://www.aft.org/sites/default/files/Rosenshine.pdf" TargetMode="External"/><Relationship Id="rId4" Type="http://schemas.openxmlformats.org/officeDocument/2006/relationships/hyperlink" Target="https://educationendowmentfoundation.org.uk/news/eef-blog-model-promoting-mathematical-motivation-and-independ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hand holding a gold tube&#10;&#10;Description automatically generated">
            <a:extLst>
              <a:ext uri="{FF2B5EF4-FFF2-40B4-BE49-F238E27FC236}">
                <a16:creationId xmlns:a16="http://schemas.microsoft.com/office/drawing/2014/main" id="{D9FBEA08-1325-0A4D-0B56-EAEC69B5F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01" b="3546"/>
          <a:stretch/>
        </p:blipFill>
        <p:spPr bwMode="auto">
          <a:xfrm>
            <a:off x="-1" y="10"/>
            <a:ext cx="12192001" cy="4201449"/>
          </a:xfrm>
          <a:prstGeom prst="rect">
            <a:avLst/>
          </a:prstGeom>
          <a:noFill/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2" name="Freeform: Shape 11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E01F3B57-1599-D783-FF3C-42CF059E6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84" y="2506638"/>
            <a:ext cx="9416898" cy="1138530"/>
          </a:xfrm>
        </p:spPr>
        <p:txBody>
          <a:bodyPr anchor="b">
            <a:normAutofit fontScale="92500"/>
          </a:bodyPr>
          <a:lstStyle/>
          <a:p>
            <a:pPr algn="l"/>
            <a:r>
              <a:rPr lang="en-GB" sz="4800" b="1" dirty="0">
                <a:solidFill>
                  <a:schemeClr val="tx2"/>
                </a:solidFill>
              </a:rPr>
              <a:t>Intensive Training and Practice   (</a:t>
            </a:r>
            <a:r>
              <a:rPr lang="en-GB" sz="4800" b="1" dirty="0" err="1">
                <a:solidFill>
                  <a:schemeClr val="tx2"/>
                </a:solidFill>
              </a:rPr>
              <a:t>ITaP</a:t>
            </a:r>
            <a:r>
              <a:rPr lang="en-GB" sz="4800" b="1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C7285-6154-E471-F561-A6031E8A5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693" y="4097492"/>
            <a:ext cx="11827564" cy="2157026"/>
          </a:xfrm>
        </p:spPr>
        <p:txBody>
          <a:bodyPr anchor="t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000" b="1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Pivotal area: Modelling and Guided Practice in Mathematics</a:t>
            </a:r>
            <a:br>
              <a:rPr lang="en-GB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3600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Question:</a:t>
            </a:r>
            <a:r>
              <a:rPr lang="en-GB" sz="3600" b="1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3600" kern="100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I model and guide the pupils to ensure they are successful in their independent practice?</a:t>
            </a:r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4000" dirty="0">
              <a:solidFill>
                <a:schemeClr val="tx2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22333A7-3B8D-D9AF-A996-DA4E301D218C}"/>
              </a:ext>
            </a:extLst>
          </p:cNvPr>
          <p:cNvSpPr txBox="1">
            <a:spLocks/>
          </p:cNvSpPr>
          <p:nvPr/>
        </p:nvSpPr>
        <p:spPr>
          <a:xfrm>
            <a:off x="180388" y="6009405"/>
            <a:ext cx="4993999" cy="697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Mentor Training</a:t>
            </a:r>
          </a:p>
        </p:txBody>
      </p:sp>
    </p:spTree>
    <p:extLst>
      <p:ext uri="{BB962C8B-B14F-4D97-AF65-F5344CB8AC3E}">
        <p14:creationId xmlns:p14="http://schemas.microsoft.com/office/powerpoint/2010/main" val="237899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9A9D665-C44E-6971-248F-FA4D88E28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537" y="1709253"/>
            <a:ext cx="4854130" cy="4640723"/>
          </a:xfrm>
          <a:solidFill>
            <a:schemeClr val="bg1">
              <a:lumMod val="8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GB" sz="4000" b="1" dirty="0" err="1"/>
              <a:t>ITaP</a:t>
            </a:r>
            <a:r>
              <a:rPr lang="en-GB" sz="4000" b="1" dirty="0"/>
              <a:t> Outcomes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GB" sz="3000" b="1" dirty="0"/>
              <a:t>Classroom Practice (Standard 4 – Plan and teach well-structured lessons)</a:t>
            </a:r>
            <a:endParaRPr lang="en-GB" sz="30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GB" b="1" dirty="0"/>
              <a:t>Learn that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GB" dirty="0"/>
              <a:t>3. Modelling helps pupils understand new processes and ideas; good models make abstract ideas concrete and accessible.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GB" dirty="0"/>
              <a:t>5. Explicitly teaching pupils metacognitive strategies linked to subject knowledge, including how to plan, monitor and evaluate, supports independence and academic success.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6C2D0D-A0D7-F62A-9698-38780202F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266" y="378883"/>
            <a:ext cx="4177712" cy="1483910"/>
          </a:xfrm>
          <a:prstGeom prst="rect">
            <a:avLst/>
          </a:prstGeom>
        </p:spPr>
      </p:pic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FE4DFB06-4791-8029-5321-032F6A97628D}"/>
              </a:ext>
            </a:extLst>
          </p:cNvPr>
          <p:cNvSpPr txBox="1">
            <a:spLocks/>
          </p:cNvSpPr>
          <p:nvPr/>
        </p:nvSpPr>
        <p:spPr>
          <a:xfrm>
            <a:off x="6379496" y="2050001"/>
            <a:ext cx="4993967" cy="42976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b="1" dirty="0"/>
              <a:t>Learn how to:</a:t>
            </a:r>
            <a:endParaRPr lang="en-GB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Plan effective lessons, by: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a) Using modelling explanations and scaffolds, acknowledging that novices need more structure early in a domain.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Model effectively, by: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i) Narrating thought processes when modelling to make explicit how  experts think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j) Making the steps in a process memorable and ensuring pupils can  recall them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dirty="0"/>
              <a:t>k) Exposing potential pitfalls and explaining how to avoid them</a:t>
            </a:r>
          </a:p>
        </p:txBody>
      </p:sp>
    </p:spTree>
    <p:extLst>
      <p:ext uri="{BB962C8B-B14F-4D97-AF65-F5344CB8AC3E}">
        <p14:creationId xmlns:p14="http://schemas.microsoft.com/office/powerpoint/2010/main" val="527907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2C3EF-EE94-DAB4-E92D-E75E0CFDA0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055813"/>
            <a:ext cx="5181600" cy="4351338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sz="2800" b="1" dirty="0"/>
              <a:t>Modelling motivation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/>
              <a:t>Live modelling / worked examples  (I do)</a:t>
            </a:r>
          </a:p>
          <a:p>
            <a:pPr lvl="0"/>
            <a:r>
              <a:rPr lang="en-GB" sz="2800" b="0" dirty="0"/>
              <a:t>Normal speed / slowed down</a:t>
            </a:r>
          </a:p>
          <a:p>
            <a:pPr lvl="0"/>
            <a:r>
              <a:rPr lang="en-GB" dirty="0"/>
              <a:t>Silent modelling</a:t>
            </a:r>
          </a:p>
          <a:p>
            <a:pPr lvl="0"/>
            <a:r>
              <a:rPr lang="en-GB" dirty="0"/>
              <a:t>Narrating the process</a:t>
            </a:r>
          </a:p>
          <a:p>
            <a:pPr lvl="0"/>
            <a:r>
              <a:rPr lang="en-GB" dirty="0"/>
              <a:t>Misconceptions</a:t>
            </a:r>
          </a:p>
          <a:p>
            <a:pPr lvl="0"/>
            <a:r>
              <a:rPr lang="en-GB" dirty="0"/>
              <a:t>Part complete examples</a:t>
            </a:r>
          </a:p>
          <a:p>
            <a:pPr marL="0" lvl="0" indent="0">
              <a:buNone/>
            </a:pPr>
            <a:r>
              <a:rPr lang="en-GB" b="1" dirty="0"/>
              <a:t>Metacognitive talk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2800" b="0" dirty="0"/>
          </a:p>
          <a:p>
            <a:pPr marL="0" lvl="0" indent="0">
              <a:buFont typeface="Arial" panose="020B0604020202020204" pitchFamily="34" charset="0"/>
              <a:buNone/>
            </a:pPr>
            <a:endParaRPr lang="en-GB" sz="2800" b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884C0F-4AF4-7527-C6AE-B9F65CB25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524" y="2055813"/>
            <a:ext cx="5181600" cy="4351338"/>
          </a:xfr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GB" b="1"/>
              <a:t>Guided practice (we do)</a:t>
            </a:r>
          </a:p>
          <a:p>
            <a:pPr marL="171450" lvl="0" indent="-171450"/>
            <a:r>
              <a:rPr lang="en-GB"/>
              <a:t>Set tasks similar to worked examples</a:t>
            </a:r>
          </a:p>
          <a:p>
            <a:pPr marL="171450" lvl="0" indent="-171450"/>
            <a:r>
              <a:rPr lang="en-GB"/>
              <a:t>Invite children to contribute</a:t>
            </a:r>
          </a:p>
          <a:p>
            <a:pPr marL="171450" lvl="0" indent="-171450"/>
            <a:r>
              <a:rPr lang="en-GB"/>
              <a:t>Check for success / errors</a:t>
            </a:r>
          </a:p>
          <a:p>
            <a:pPr marL="171450" lvl="0" indent="-171450"/>
            <a:r>
              <a:rPr lang="en-GB"/>
              <a:t>Provide further models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r>
              <a:rPr lang="en-GB" b="1"/>
              <a:t>Independent (you do)</a:t>
            </a:r>
          </a:p>
          <a:p>
            <a:pPr marL="171450" lvl="0" indent="-171450"/>
            <a:r>
              <a:rPr lang="en-GB"/>
              <a:t>Set tasks similar to worked examples</a:t>
            </a:r>
          </a:p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B2AD34-55AC-B623-F9C4-DA813DEDEB01}"/>
              </a:ext>
            </a:extLst>
          </p:cNvPr>
          <p:cNvSpPr/>
          <p:nvPr/>
        </p:nvSpPr>
        <p:spPr>
          <a:xfrm>
            <a:off x="914400" y="804863"/>
            <a:ext cx="4758813" cy="1127124"/>
          </a:xfrm>
          <a:prstGeom prst="roundRect">
            <a:avLst/>
          </a:prstGeom>
          <a:noFill/>
          <a:ln w="5715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Practicable Skills</a:t>
            </a:r>
          </a:p>
        </p:txBody>
      </p:sp>
    </p:spTree>
    <p:extLst>
      <p:ext uri="{BB962C8B-B14F-4D97-AF65-F5344CB8AC3E}">
        <p14:creationId xmlns:p14="http://schemas.microsoft.com/office/powerpoint/2010/main" val="122031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BA5B6F-33DC-6342-03A1-EA46696467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38"/>
          <a:stretch/>
        </p:blipFill>
        <p:spPr>
          <a:xfrm>
            <a:off x="631958" y="1121121"/>
            <a:ext cx="10928083" cy="42661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2CD5266-6AC4-3D4C-D748-8D9739D8F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19" y="485245"/>
            <a:ext cx="7358281" cy="635876"/>
          </a:xfrm>
        </p:spPr>
        <p:txBody>
          <a:bodyPr>
            <a:noAutofit/>
          </a:bodyPr>
          <a:lstStyle/>
          <a:p>
            <a:r>
              <a:rPr lang="en-US" sz="4000">
                <a:latin typeface="+mn-lt"/>
              </a:rPr>
              <a:t>Adapted five-stage framework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50580E-6C09-307B-3406-9A9C56960B32}"/>
              </a:ext>
            </a:extLst>
          </p:cNvPr>
          <p:cNvSpPr txBox="1"/>
          <p:nvPr/>
        </p:nvSpPr>
        <p:spPr>
          <a:xfrm>
            <a:off x="508860" y="5387248"/>
            <a:ext cx="11521559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adaptation of five-stage framework, drawn from research by Grossman (2018) on teaching core practices to trainees supported the design of our ITaP models and the creation of a tightly co-ordinated set of activities that bridge pedagogical theory and teaching practice. The activities chosen to address each of the five elements of the framework are a guide and may vary between </a:t>
            </a:r>
            <a:r>
              <a:rPr kumimoji="0" lang="en-GB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ITaPs</a:t>
            </a:r>
            <a:r>
              <a:rPr kumimoji="0" lang="en-GB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021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6310626" y="248060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669" y="553527"/>
            <a:ext cx="831850" cy="831850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C5A0F69-EB50-A133-B734-BD8566398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87" y="1675225"/>
            <a:ext cx="11267550" cy="495443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GB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GB" dirty="0"/>
          </a:p>
          <a:p>
            <a:endParaRPr lang="en-GB" sz="2800" dirty="0"/>
          </a:p>
          <a:p>
            <a:pPr marL="0" indent="0">
              <a:buNone/>
            </a:pPr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CCC25F-8F36-BBA9-36A4-38AFFAC99516}"/>
              </a:ext>
            </a:extLst>
          </p:cNvPr>
          <p:cNvSpPr/>
          <p:nvPr/>
        </p:nvSpPr>
        <p:spPr>
          <a:xfrm>
            <a:off x="8276993" y="248060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>
                <a:solidFill>
                  <a:sysClr val="windowText" lastClr="000000"/>
                </a:solidFill>
              </a:rPr>
              <a:t>ANALYSE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85763C-97EE-87EA-2931-F9903E78E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911" y="621918"/>
            <a:ext cx="679449" cy="6794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DC2C94B-6A6C-27DC-47E1-8AF4BE03BA00}"/>
              </a:ext>
            </a:extLst>
          </p:cNvPr>
          <p:cNvSpPr/>
          <p:nvPr/>
        </p:nvSpPr>
        <p:spPr>
          <a:xfrm>
            <a:off x="10243360" y="249606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DBE8BE-1B33-ECB7-BA31-BE629798F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300" y="634736"/>
            <a:ext cx="663575" cy="6635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2E736E-2CF7-18FA-98EC-3C40F8CF5BEF}"/>
              </a:ext>
            </a:extLst>
          </p:cNvPr>
          <p:cNvSpPr txBox="1"/>
          <p:nvPr/>
        </p:nvSpPr>
        <p:spPr>
          <a:xfrm>
            <a:off x="4188887" y="3329728"/>
            <a:ext cx="4022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Day 1 - University</a:t>
            </a:r>
          </a:p>
        </p:txBody>
      </p:sp>
    </p:spTree>
    <p:extLst>
      <p:ext uri="{BB962C8B-B14F-4D97-AF65-F5344CB8AC3E}">
        <p14:creationId xmlns:p14="http://schemas.microsoft.com/office/powerpoint/2010/main" val="304267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C6D7B-E44A-0016-C036-03516958A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42" y="746358"/>
            <a:ext cx="4622833" cy="742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The Principles of Instruction Infographic">
            <a:extLst>
              <a:ext uri="{FF2B5EF4-FFF2-40B4-BE49-F238E27FC236}">
                <a16:creationId xmlns:a16="http://schemas.microsoft.com/office/drawing/2014/main" id="{239D34B7-BE78-2CDF-E21F-2083F40745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7" r="130" b="34108"/>
          <a:stretch/>
        </p:blipFill>
        <p:spPr bwMode="auto">
          <a:xfrm>
            <a:off x="319217" y="1622426"/>
            <a:ext cx="5569883" cy="387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The Principles of Instruction Infographic">
            <a:extLst>
              <a:ext uri="{FF2B5EF4-FFF2-40B4-BE49-F238E27FC236}">
                <a16:creationId xmlns:a16="http://schemas.microsoft.com/office/drawing/2014/main" id="{2338452D-136F-CB3C-876D-92A89BDB0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12" r="130"/>
          <a:stretch/>
        </p:blipFill>
        <p:spPr bwMode="auto">
          <a:xfrm>
            <a:off x="6079524" y="1655084"/>
            <a:ext cx="5482671" cy="2662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D2E734-09D2-7514-078F-3DB5340ED363}"/>
              </a:ext>
            </a:extLst>
          </p:cNvPr>
          <p:cNvSpPr txBox="1"/>
          <p:nvPr/>
        </p:nvSpPr>
        <p:spPr>
          <a:xfrm>
            <a:off x="500525" y="6006728"/>
            <a:ext cx="11320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Rosenshine B (2012)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Principles of Instruction: Research-Based Strategies That All Teachers Should Know, by Barak Rosenshine; American Educator Vol. 36, No. 1, Spring 2012, AFT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EDB03FB-A3D9-18BF-9092-E7A8BEF2B285}"/>
              </a:ext>
            </a:extLst>
          </p:cNvPr>
          <p:cNvSpPr/>
          <p:nvPr/>
        </p:nvSpPr>
        <p:spPr>
          <a:xfrm>
            <a:off x="6190097" y="4531235"/>
            <a:ext cx="5388574" cy="1229316"/>
          </a:xfrm>
          <a:prstGeom prst="roundRect">
            <a:avLst/>
          </a:prstGeom>
          <a:noFill/>
          <a:ln w="5715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Rosenshine (2012) presented 10 ‘researched –based’ principles of instruction and suggestions for classroom practice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7630E0-A849-8C08-2170-9F7590EB4B86}"/>
              </a:ext>
            </a:extLst>
          </p:cNvPr>
          <p:cNvSpPr txBox="1"/>
          <p:nvPr/>
        </p:nvSpPr>
        <p:spPr>
          <a:xfrm>
            <a:off x="6136235" y="837901"/>
            <a:ext cx="33043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https://teachinghow2s.com/blog/principles-of-instruction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4F4231-727D-3584-3FBE-A4AD0F99F3C7}"/>
              </a:ext>
            </a:extLst>
          </p:cNvPr>
          <p:cNvSpPr/>
          <p:nvPr/>
        </p:nvSpPr>
        <p:spPr>
          <a:xfrm>
            <a:off x="3125972" y="2945219"/>
            <a:ext cx="2626242" cy="1286539"/>
          </a:xfrm>
          <a:prstGeom prst="rect">
            <a:avLst/>
          </a:prstGeom>
          <a:noFill/>
          <a:ln w="7620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9C8BEC-FBE7-A5BF-8678-ED82CF9A30C6}"/>
              </a:ext>
            </a:extLst>
          </p:cNvPr>
          <p:cNvSpPr/>
          <p:nvPr/>
        </p:nvSpPr>
        <p:spPr>
          <a:xfrm>
            <a:off x="461706" y="4231758"/>
            <a:ext cx="2626242" cy="1286539"/>
          </a:xfrm>
          <a:prstGeom prst="rect">
            <a:avLst/>
          </a:prstGeom>
          <a:noFill/>
          <a:ln w="7620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DFA418-E4B7-AEC1-3897-4B64154EAED5}"/>
              </a:ext>
            </a:extLst>
          </p:cNvPr>
          <p:cNvSpPr/>
          <p:nvPr/>
        </p:nvSpPr>
        <p:spPr>
          <a:xfrm>
            <a:off x="6160949" y="2917332"/>
            <a:ext cx="2626242" cy="1286539"/>
          </a:xfrm>
          <a:prstGeom prst="rect">
            <a:avLst/>
          </a:prstGeom>
          <a:noFill/>
          <a:ln w="7620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92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4C10F7-173B-4CBF-3AFB-116A16031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" y="1205397"/>
            <a:ext cx="2979738" cy="4268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7A6E6-3B44-4952-A410-9444446866BB}"/>
              </a:ext>
            </a:extLst>
          </p:cNvPr>
          <p:cNvSpPr txBox="1"/>
          <p:nvPr/>
        </p:nvSpPr>
        <p:spPr>
          <a:xfrm>
            <a:off x="616729" y="5652603"/>
            <a:ext cx="25940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Metacognition and Self-regulated Learning | EEF (educationendowmentfoundation.org.uk)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3D3A71-C9CA-1916-B948-581FAE5C56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0604" y="1205397"/>
            <a:ext cx="2979738" cy="4203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4DC64A-FC23-5E31-25AC-81F7F9C51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783" y="1785939"/>
            <a:ext cx="5078432" cy="10419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323FBB1-D7AB-C354-737C-187510AA004A}"/>
              </a:ext>
            </a:extLst>
          </p:cNvPr>
          <p:cNvSpPr txBox="1"/>
          <p:nvPr/>
        </p:nvSpPr>
        <p:spPr>
          <a:xfrm>
            <a:off x="7713132" y="3058055"/>
            <a:ext cx="36406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EEF blog: MODEL: promoting mathematical motivation and… | EEF (educationendowmentfoundation.org.uk)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C197CD-AF6B-002A-0BAF-C2E907293A58}"/>
              </a:ext>
            </a:extLst>
          </p:cNvPr>
          <p:cNvSpPr txBox="1"/>
          <p:nvPr/>
        </p:nvSpPr>
        <p:spPr>
          <a:xfrm>
            <a:off x="4190604" y="5729398"/>
            <a:ext cx="2710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9"/>
              </a:rPr>
              <a:t>Improving Mathematics in Key Stages 2 and 3 | EEF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5536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54CEDD-3A1B-4A7B-7AFB-94DB860A5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5" y="1390686"/>
            <a:ext cx="7161059" cy="4076627"/>
          </a:xfrm>
          <a:prstGeom prst="rect">
            <a:avLst/>
          </a:prstGeom>
        </p:spPr>
      </p:pic>
      <p:pic>
        <p:nvPicPr>
          <p:cNvPr id="18" name="Online Media 17" title="Live Modelling">
            <a:hlinkClick r:id="" action="ppaction://media"/>
            <a:extLst>
              <a:ext uri="{FF2B5EF4-FFF2-40B4-BE49-F238E27FC236}">
                <a16:creationId xmlns:a16="http://schemas.microsoft.com/office/drawing/2014/main" id="{3ABEDDA9-01B0-FCC0-8C81-61CCCD69DA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530215" y="1835945"/>
            <a:ext cx="4430756" cy="25033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89276F5-1EF9-25E4-40E1-B83A22A78EF1}"/>
              </a:ext>
            </a:extLst>
          </p:cNvPr>
          <p:cNvSpPr txBox="1"/>
          <p:nvPr/>
        </p:nvSpPr>
        <p:spPr>
          <a:xfrm>
            <a:off x="8016744" y="4619516"/>
            <a:ext cx="4056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6"/>
              </a:rPr>
              <a:t>STUDENT V2 update (youtube.com)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99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BA82AE4-6459-44A5-4A20-52B9DEFB1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24" y="1342232"/>
            <a:ext cx="7078453" cy="4038757"/>
          </a:xfrm>
          <a:prstGeom prst="rect">
            <a:avLst/>
          </a:prstGeom>
        </p:spPr>
      </p:pic>
      <p:pic>
        <p:nvPicPr>
          <p:cNvPr id="23" name="Online Media 22" title="Metacognitive Talk">
            <a:hlinkClick r:id="" action="ppaction://media"/>
            <a:extLst>
              <a:ext uri="{FF2B5EF4-FFF2-40B4-BE49-F238E27FC236}">
                <a16:creationId xmlns:a16="http://schemas.microsoft.com/office/drawing/2014/main" id="{13BD7AAA-97F0-EE7F-278A-AF1563AEC8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527592" y="1934795"/>
            <a:ext cx="4252336" cy="240257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DEEC2CF-7D91-341A-8581-F34D9C3AD561}"/>
              </a:ext>
            </a:extLst>
          </p:cNvPr>
          <p:cNvSpPr txBox="1"/>
          <p:nvPr/>
        </p:nvSpPr>
        <p:spPr>
          <a:xfrm>
            <a:off x="8054162" y="4418697"/>
            <a:ext cx="6134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6"/>
              </a:rPr>
              <a:t>Metacognitive Talk (youtube.com)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9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FFAFD7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3384F7-9468-E66A-3166-BD6D79E4A6E1}"/>
              </a:ext>
            </a:extLst>
          </p:cNvPr>
          <p:cNvSpPr/>
          <p:nvPr/>
        </p:nvSpPr>
        <p:spPr>
          <a:xfrm>
            <a:off x="9567862" y="23018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C9BF40C4-1533-E783-AA25-81995BBF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905" y="510382"/>
            <a:ext cx="831850" cy="831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A81B3-C338-82E0-6B66-1B7275CFD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34" y="1453688"/>
            <a:ext cx="6969235" cy="3950624"/>
          </a:xfrm>
          <a:prstGeom prst="rect">
            <a:avLst/>
          </a:prstGeom>
        </p:spPr>
      </p:pic>
      <p:pic>
        <p:nvPicPr>
          <p:cNvPr id="7" name="Online Media 6" title="Modelling Handover I Do, We Do, You Do">
            <a:hlinkClick r:id="" action="ppaction://media"/>
            <a:extLst>
              <a:ext uri="{FF2B5EF4-FFF2-40B4-BE49-F238E27FC236}">
                <a16:creationId xmlns:a16="http://schemas.microsoft.com/office/drawing/2014/main" id="{EEBEFE13-F5C9-810C-59E8-5A21170EC7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466492" y="2342182"/>
            <a:ext cx="4202739" cy="23745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FE67A-82B3-0036-7BBD-4702DE4033B2}"/>
              </a:ext>
            </a:extLst>
          </p:cNvPr>
          <p:cNvSpPr txBox="1"/>
          <p:nvPr/>
        </p:nvSpPr>
        <p:spPr>
          <a:xfrm>
            <a:off x="7466492" y="5007935"/>
            <a:ext cx="40485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6"/>
              </a:rPr>
              <a:t>Modelling Handover I Do, We Do, You Do (youtube.com)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82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B13F-80C5-6607-0CEC-4C05D932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4C5732-57CE-373D-6C1E-0C1868C8045D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800" b="1" kern="10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603B24-D0C6-B7C2-E1AE-FBE7B87C010B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b="1">
                <a:solidFill>
                  <a:sysClr val="windowText" lastClr="000000"/>
                </a:solidFill>
              </a:rPr>
              <a:t>ANALYSE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3C7FB1-237A-CDB7-EE97-DE8F6273E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7781" y="738983"/>
            <a:ext cx="679449" cy="6794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B562ED-6570-6B2F-D564-02B87447D8D5}"/>
              </a:ext>
            </a:extLst>
          </p:cNvPr>
          <p:cNvSpPr txBox="1"/>
          <p:nvPr/>
        </p:nvSpPr>
        <p:spPr>
          <a:xfrm>
            <a:off x="387277" y="787101"/>
            <a:ext cx="4335183" cy="9194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Analysis and deconstruction of maths lesson -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5490B-AA90-B020-EAF0-5D0851DF303F}"/>
              </a:ext>
            </a:extLst>
          </p:cNvPr>
          <p:cNvSpPr txBox="1"/>
          <p:nvPr/>
        </p:nvSpPr>
        <p:spPr>
          <a:xfrm>
            <a:off x="4977570" y="787101"/>
            <a:ext cx="4335183" cy="9194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Analysis and deconstruction of modelling by Lead Mentor 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6AFF900-C08D-A70C-C99B-F51859A383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3963" y="2713186"/>
            <a:ext cx="3778188" cy="3717539"/>
          </a:xfrm>
          <a:solidFill>
            <a:schemeClr val="bg1">
              <a:lumMod val="85000"/>
            </a:schemeClr>
          </a:solidFill>
          <a:ln w="28575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Motivation - </a:t>
            </a: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confidence, enjoyment and a positive attitude</a:t>
            </a:r>
            <a:endParaRPr lang="en-GB" sz="20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 of live modelling using worked examples 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 speed / slowed down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Silent modelling 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arrating the process</a:t>
            </a: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Misconceptions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 complete examples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BCD8C5C6-B566-7FDC-C0F1-482D1D8AE950}"/>
              </a:ext>
            </a:extLst>
          </p:cNvPr>
          <p:cNvSpPr txBox="1">
            <a:spLocks/>
          </p:cNvSpPr>
          <p:nvPr/>
        </p:nvSpPr>
        <p:spPr>
          <a:xfrm>
            <a:off x="4722460" y="2718482"/>
            <a:ext cx="6648635" cy="371753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F0"/>
            </a:solidFill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GB" sz="20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Metacognitive talk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to start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Talk through the information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previous learning that might be relevant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Steps to take to complete the task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 each step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Narrate each step - being explicit about each decision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Self-review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Check back over it to see if it is correct, complete, accurate, finished to a high standard.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GB" sz="1800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Explore ways of knowing if it is correct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E85C13-829F-9493-B15C-6E9F6D36C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80" y="1766073"/>
            <a:ext cx="3480524" cy="196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4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4A7F-E702-C3AD-4D02-13C1E1BBE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43E1A-C091-7E16-DA61-2FCBC371A316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C8883-F3AA-273C-49C4-547D3CFC07AF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23831-1042-8FD4-4376-62FC41B2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530" y="771525"/>
            <a:ext cx="663575" cy="663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217B1D-A418-A5C8-9DAE-9944C97E9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344" y="2503806"/>
            <a:ext cx="5244356" cy="245881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BF8F9E-BF93-AD86-3832-45EAC3F27832}"/>
              </a:ext>
            </a:extLst>
          </p:cNvPr>
          <p:cNvSpPr/>
          <p:nvPr/>
        </p:nvSpPr>
        <p:spPr>
          <a:xfrm>
            <a:off x="361927" y="885321"/>
            <a:ext cx="5573083" cy="111070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CC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ysClr val="windowText" lastClr="000000"/>
                </a:solidFill>
              </a:rPr>
              <a:t>Create a micro script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3E3970-B8C2-504C-18FC-3233EB757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38" y="3014446"/>
            <a:ext cx="5895062" cy="179016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765D924-2409-262A-C825-39A85B0D0618}"/>
              </a:ext>
            </a:extLst>
          </p:cNvPr>
          <p:cNvSpPr/>
          <p:nvPr/>
        </p:nvSpPr>
        <p:spPr>
          <a:xfrm>
            <a:off x="361926" y="5267674"/>
            <a:ext cx="5573083" cy="111070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CC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ysClr val="windowText" lastClr="000000"/>
                </a:solidFill>
              </a:rPr>
              <a:t>Deliberate Practice 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FA51E1E9-5EFE-A4D2-9A6A-2084A54476B6}"/>
              </a:ext>
            </a:extLst>
          </p:cNvPr>
          <p:cNvSpPr/>
          <p:nvPr/>
        </p:nvSpPr>
        <p:spPr>
          <a:xfrm>
            <a:off x="5585914" y="5151123"/>
            <a:ext cx="1575492" cy="821556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CC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Peer feedback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7F2A9774-F5DC-0A42-421F-A5F809C2DF3B}"/>
              </a:ext>
            </a:extLst>
          </p:cNvPr>
          <p:cNvSpPr/>
          <p:nvPr/>
        </p:nvSpPr>
        <p:spPr>
          <a:xfrm>
            <a:off x="7097371" y="5685173"/>
            <a:ext cx="2086151" cy="76943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CC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Lead Mentor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feedback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161E22C3-2B69-A984-7616-2D38F4E11F3A}"/>
              </a:ext>
            </a:extLst>
          </p:cNvPr>
          <p:cNvSpPr/>
          <p:nvPr/>
        </p:nvSpPr>
        <p:spPr>
          <a:xfrm>
            <a:off x="8985845" y="5991867"/>
            <a:ext cx="1575492" cy="76943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CC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Self-reflection</a:t>
            </a:r>
          </a:p>
        </p:txBody>
      </p:sp>
    </p:spTree>
    <p:extLst>
      <p:ext uri="{BB962C8B-B14F-4D97-AF65-F5344CB8AC3E}">
        <p14:creationId xmlns:p14="http://schemas.microsoft.com/office/powerpoint/2010/main" val="807782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94987"/>
            <a:ext cx="12192000" cy="68103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CCC25F-8F36-BBA9-36A4-38AFFAC99516}"/>
              </a:ext>
            </a:extLst>
          </p:cNvPr>
          <p:cNvSpPr/>
          <p:nvPr/>
        </p:nvSpPr>
        <p:spPr>
          <a:xfrm>
            <a:off x="6287940" y="264850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85763C-97EE-87EA-2931-F9903E78E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1183" y="606162"/>
            <a:ext cx="679449" cy="6794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48AC94-CAAC-9BCC-92F0-BE48CCF7012F}"/>
              </a:ext>
            </a:extLst>
          </p:cNvPr>
          <p:cNvSpPr/>
          <p:nvPr/>
        </p:nvSpPr>
        <p:spPr>
          <a:xfrm>
            <a:off x="8249931" y="264849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96852-CAFA-737C-6FEC-380933A48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1111" y="606162"/>
            <a:ext cx="663575" cy="6635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180F95-7BD3-0A86-D9CA-AC0CC22BC4F7}"/>
              </a:ext>
            </a:extLst>
          </p:cNvPr>
          <p:cNvSpPr/>
          <p:nvPr/>
        </p:nvSpPr>
        <p:spPr>
          <a:xfrm>
            <a:off x="10211922" y="275167"/>
            <a:ext cx="1785937" cy="1325563"/>
          </a:xfrm>
          <a:prstGeom prst="rect">
            <a:avLst/>
          </a:prstGeom>
          <a:solidFill>
            <a:srgbClr val="FF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1F212-815D-6BE7-5330-28F7DFC0A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0805" y="715307"/>
            <a:ext cx="588169" cy="588169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017421F-163E-29FD-6170-81BA2F321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956" y="1825625"/>
            <a:ext cx="8927903" cy="475720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/>
              <a:t>Observe a maths lesson (1 hour)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Complete the Associate Teacher Learning Observation form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Professional discussion with placement mentor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GB" sz="160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Plan and prepare (1 hour)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Which children need additional modelling and guided practice?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Plan and prepare small group or 1:1 intervention based on the observed lesson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GB" sz="160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Enact – modelling and guided practice with small group (1 hour)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Reflect on practice and the impact of this intervention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GB" sz="160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Professional discussion (1 hour)</a:t>
            </a:r>
            <a:endParaRPr lang="en-GB" dirty="0">
              <a:ea typeface="Calibri"/>
              <a:cs typeface="Calibri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dirty="0"/>
              <a:t>What information do you need to be able to plan the maths lesson in university on for teaching in school?</a:t>
            </a:r>
          </a:p>
          <a:p>
            <a:pPr marL="0" indent="0">
              <a:buNone/>
            </a:pPr>
            <a:endParaRPr lang="en-GB"/>
          </a:p>
          <a:p>
            <a:pPr marL="457200" lvl="1" indent="0">
              <a:buNone/>
            </a:pPr>
            <a:endParaRPr lang="en-GB"/>
          </a:p>
          <a:p>
            <a:pPr lvl="1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07E419-B5AC-16CA-AB5D-58A5710F03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3"/>
          <a:stretch/>
        </p:blipFill>
        <p:spPr>
          <a:xfrm>
            <a:off x="0" y="757710"/>
            <a:ext cx="2829160" cy="25017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E6B726F-4FB5-2BC6-721F-2FAEBD38D2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4978" y="1731994"/>
            <a:ext cx="1440232" cy="11035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B264E0-936F-7078-B508-0DF0A4DE01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9756" y="2920354"/>
            <a:ext cx="1370675" cy="10809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588953-91E8-AF2C-95F0-67B3BFD1F0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8216" y="4170903"/>
            <a:ext cx="1353753" cy="10404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E63682-5084-296D-1928-7C9CD3F43E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9754" y="5380999"/>
            <a:ext cx="1370675" cy="10809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181E0A-469F-438D-6848-326BB9802DCE}"/>
              </a:ext>
            </a:extLst>
          </p:cNvPr>
          <p:cNvSpPr txBox="1"/>
          <p:nvPr/>
        </p:nvSpPr>
        <p:spPr>
          <a:xfrm>
            <a:off x="280336" y="3949296"/>
            <a:ext cx="125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Day 2 </a:t>
            </a:r>
          </a:p>
        </p:txBody>
      </p:sp>
    </p:spTree>
    <p:extLst>
      <p:ext uri="{BB962C8B-B14F-4D97-AF65-F5344CB8AC3E}">
        <p14:creationId xmlns:p14="http://schemas.microsoft.com/office/powerpoint/2010/main" val="4165271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EB13F-80C5-6607-0CEC-4C05D932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4C5732-57CE-373D-6C1E-0C1868C8045D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603B24-D0C6-B7C2-E1AE-FBE7B87C010B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3C7FB1-237A-CDB7-EE97-DE8F6273E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1106" y="768430"/>
            <a:ext cx="679449" cy="6794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297F44-F643-68DB-E2DC-980FE33CE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93" y="780650"/>
            <a:ext cx="4621618" cy="57132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AE45AF9-5EAA-073D-0244-138446F9F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717" y="1507345"/>
            <a:ext cx="4782183" cy="49467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505124-B4F5-614E-3DE0-49F6C4F79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7" t="10528" r="10504" b="11263"/>
          <a:stretch/>
        </p:blipFill>
        <p:spPr bwMode="auto">
          <a:xfrm>
            <a:off x="10372439" y="5160134"/>
            <a:ext cx="1293982" cy="129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AFA8B806-D830-2458-0CE6-245A4CEE9BDC}"/>
              </a:ext>
            </a:extLst>
          </p:cNvPr>
          <p:cNvSpPr/>
          <p:nvPr/>
        </p:nvSpPr>
        <p:spPr>
          <a:xfrm>
            <a:off x="9997476" y="1945757"/>
            <a:ext cx="1860331" cy="3083444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Associate Teacher to observe the Placement Mentor and complete Learning Observation form</a:t>
            </a:r>
          </a:p>
        </p:txBody>
      </p:sp>
    </p:spTree>
    <p:extLst>
      <p:ext uri="{BB962C8B-B14F-4D97-AF65-F5344CB8AC3E}">
        <p14:creationId xmlns:p14="http://schemas.microsoft.com/office/powerpoint/2010/main" val="2752941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4A7F-E702-C3AD-4D02-13C1E1BBE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43E1A-C091-7E16-DA61-2FCBC371A316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B7F5B1-38EA-73D9-88E4-905792A8FA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03"/>
          <a:stretch/>
        </p:blipFill>
        <p:spPr>
          <a:xfrm>
            <a:off x="186967" y="1944188"/>
            <a:ext cx="10018017" cy="41529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8C8883-F3AA-273C-49C4-547D3CFC07AF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23831-1042-8FD4-4376-62FC41B2B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2530" y="771525"/>
            <a:ext cx="663575" cy="6635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44702-DC77-A196-62C9-9DC9F67573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7" t="10528" r="10504" b="11263"/>
          <a:stretch/>
        </p:blipFill>
        <p:spPr bwMode="auto">
          <a:xfrm>
            <a:off x="10422401" y="4792493"/>
            <a:ext cx="1293982" cy="129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9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84A7F-E702-C3AD-4D02-13C1E1BBE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B43E1A-C091-7E16-DA61-2FCBC371A316}"/>
              </a:ext>
            </a:extLst>
          </p:cNvPr>
          <p:cNvSpPr/>
          <p:nvPr/>
        </p:nvSpPr>
        <p:spPr>
          <a:xfrm>
            <a:off x="24511" y="28322"/>
            <a:ext cx="12167489" cy="663575"/>
          </a:xfrm>
          <a:prstGeom prst="rect">
            <a:avLst/>
          </a:prstGeom>
          <a:solidFill>
            <a:srgbClr val="CC99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C8883-F3AA-273C-49C4-547D3CFC07AF}"/>
              </a:ext>
            </a:extLst>
          </p:cNvPr>
          <p:cNvSpPr/>
          <p:nvPr/>
        </p:nvSpPr>
        <p:spPr>
          <a:xfrm>
            <a:off x="9538905" y="318872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323831-1042-8FD4-4376-62FC41B2B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869" y="691897"/>
            <a:ext cx="663575" cy="66357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4914F9-C6B5-F2B7-FFCD-7CEF6F556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1131" y="1628435"/>
            <a:ext cx="8832669" cy="4864440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Live Modelling </a:t>
            </a:r>
          </a:p>
          <a:p>
            <a:pPr lvl="1"/>
            <a:r>
              <a:rPr lang="en-GB"/>
              <a:t>Plan tasks</a:t>
            </a:r>
          </a:p>
          <a:p>
            <a:pPr lvl="1"/>
            <a:r>
              <a:rPr lang="en-GB"/>
              <a:t>Consider types of live modelling to be used</a:t>
            </a:r>
          </a:p>
          <a:p>
            <a:pPr lvl="1"/>
            <a:r>
              <a:rPr lang="en-GB"/>
              <a:t>Plan the micro script</a:t>
            </a:r>
          </a:p>
          <a:p>
            <a:pPr lvl="1"/>
            <a:endParaRPr lang="en-GB"/>
          </a:p>
          <a:p>
            <a:pPr marL="0" indent="0">
              <a:buNone/>
            </a:pPr>
            <a:r>
              <a:rPr lang="en-GB"/>
              <a:t>Guided Practice</a:t>
            </a:r>
          </a:p>
          <a:p>
            <a:pPr lvl="1"/>
            <a:r>
              <a:rPr lang="en-GB"/>
              <a:t>Plan tasks that build on the live modelling </a:t>
            </a:r>
          </a:p>
          <a:p>
            <a:pPr lvl="1"/>
            <a:r>
              <a:rPr lang="en-GB"/>
              <a:t>Plan how the children will contribute </a:t>
            </a:r>
          </a:p>
          <a:p>
            <a:pPr lvl="1"/>
            <a:endParaRPr lang="en-GB"/>
          </a:p>
          <a:p>
            <a:pPr marL="0" indent="0">
              <a:buNone/>
            </a:pPr>
            <a:r>
              <a:rPr lang="en-GB"/>
              <a:t>Independent Practice</a:t>
            </a:r>
          </a:p>
          <a:p>
            <a:pPr lvl="1"/>
            <a:r>
              <a:rPr lang="en-GB"/>
              <a:t>Plan tasks </a:t>
            </a:r>
          </a:p>
          <a:p>
            <a:endParaRPr lang="en-GB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5A217F6F-D32A-F787-B8E5-DCBDD4BB5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97" y="1589609"/>
            <a:ext cx="1587582" cy="14478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779C83-8F89-402D-0763-C19AFF008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897" y="3215831"/>
            <a:ext cx="1592018" cy="1488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0766EF-208A-D69F-6EB0-04998FFAE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897" y="4910559"/>
            <a:ext cx="1634473" cy="1488891"/>
          </a:xfrm>
          <a:prstGeom prst="rect">
            <a:avLst/>
          </a:prstGeom>
        </p:spPr>
      </p:pic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A07CC055-C1D2-048C-E9FC-43992BE6B223}"/>
              </a:ext>
            </a:extLst>
          </p:cNvPr>
          <p:cNvSpPr/>
          <p:nvPr/>
        </p:nvSpPr>
        <p:spPr>
          <a:xfrm>
            <a:off x="8957212" y="2085736"/>
            <a:ext cx="2886891" cy="983042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 SBT class</a:t>
            </a: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DD44670-A567-B1AC-1E55-A05AF6ED40A0}"/>
              </a:ext>
            </a:extLst>
          </p:cNvPr>
          <p:cNvSpPr/>
          <p:nvPr/>
        </p:nvSpPr>
        <p:spPr>
          <a:xfrm>
            <a:off x="8957210" y="3283449"/>
            <a:ext cx="2886891" cy="98633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Co-planning</a:t>
            </a: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05A8D2F5-847F-2F07-F3BB-8A37367C83FC}"/>
              </a:ext>
            </a:extLst>
          </p:cNvPr>
          <p:cNvSpPr/>
          <p:nvPr/>
        </p:nvSpPr>
        <p:spPr>
          <a:xfrm>
            <a:off x="8957210" y="4486733"/>
            <a:ext cx="2886891" cy="98633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Deliberate practice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D606A887-713A-79F9-5B9A-5C61239DB410}"/>
              </a:ext>
            </a:extLst>
          </p:cNvPr>
          <p:cNvSpPr/>
          <p:nvPr/>
        </p:nvSpPr>
        <p:spPr>
          <a:xfrm>
            <a:off x="7247725" y="5062285"/>
            <a:ext cx="1575492" cy="821556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Peer feedback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CF478620-9B5E-3D13-2A1B-50BA5EC873E4}"/>
              </a:ext>
            </a:extLst>
          </p:cNvPr>
          <p:cNvSpPr/>
          <p:nvPr/>
        </p:nvSpPr>
        <p:spPr>
          <a:xfrm>
            <a:off x="8646293" y="5597752"/>
            <a:ext cx="2086151" cy="76943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>
                <a:solidFill>
                  <a:prstClr val="black"/>
                </a:solidFill>
                <a:latin typeface="Calibri" panose="020F0502020204030204"/>
              </a:rPr>
              <a:t>Lead Mentor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feedback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6FEFA97F-41FC-3B2B-1310-BAB6AF8768BA}"/>
              </a:ext>
            </a:extLst>
          </p:cNvPr>
          <p:cNvSpPr/>
          <p:nvPr/>
        </p:nvSpPr>
        <p:spPr>
          <a:xfrm>
            <a:off x="10431873" y="5972356"/>
            <a:ext cx="1575492" cy="76943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Self-reflection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8C548B-C631-A471-7F0B-083AC88C0C0F}"/>
              </a:ext>
            </a:extLst>
          </p:cNvPr>
          <p:cNvSpPr txBox="1"/>
          <p:nvPr/>
        </p:nvSpPr>
        <p:spPr>
          <a:xfrm>
            <a:off x="347897" y="831375"/>
            <a:ext cx="4022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Day 3 - University</a:t>
            </a:r>
          </a:p>
        </p:txBody>
      </p:sp>
    </p:spTree>
    <p:extLst>
      <p:ext uri="{BB962C8B-B14F-4D97-AF65-F5344CB8AC3E}">
        <p14:creationId xmlns:p14="http://schemas.microsoft.com/office/powerpoint/2010/main" val="2580017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42132"/>
            <a:ext cx="12192000" cy="68103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180F95-7BD3-0A86-D9CA-AC0CC22BC4F7}"/>
              </a:ext>
            </a:extLst>
          </p:cNvPr>
          <p:cNvSpPr/>
          <p:nvPr/>
        </p:nvSpPr>
        <p:spPr>
          <a:xfrm>
            <a:off x="7956619" y="382890"/>
            <a:ext cx="1785937" cy="1325563"/>
          </a:xfrm>
          <a:prstGeom prst="rect">
            <a:avLst/>
          </a:prstGeom>
          <a:solidFill>
            <a:srgbClr val="FF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1F212-815D-6BE7-5330-28F7DFC0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5502" y="781756"/>
            <a:ext cx="588169" cy="681037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017421F-163E-29FD-6170-81BA2F321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956" y="1825625"/>
            <a:ext cx="8927903" cy="489367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teaching of maths  - Live Modelling (I do) Guided Practice (we do)  - </a:t>
            </a:r>
            <a:r>
              <a:rPr lang="en-GB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whole class</a:t>
            </a:r>
            <a:endParaRPr lang="en-GB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kern="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lacement</a:t>
            </a:r>
            <a:r>
              <a:rPr lang="en-GB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Mentor to observe and complete feedback form</a:t>
            </a:r>
            <a:endParaRPr lang="en-GB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/>
              <a:t>Professional </a:t>
            </a:r>
            <a:r>
              <a:rPr lang="en-GB" sz="2800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of lesson observation </a:t>
            </a:r>
          </a:p>
          <a:p>
            <a:pPr marL="457200" lvl="1" indent="0">
              <a:buNone/>
            </a:pPr>
            <a:r>
              <a:rPr lang="en-GB" kern="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GB" kern="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argeted feedback and target setting - </a:t>
            </a:r>
            <a:r>
              <a:rPr lang="en-GB"/>
              <a:t>Self-reflection</a:t>
            </a:r>
          </a:p>
          <a:p>
            <a:pPr marL="0" indent="0">
              <a:buNone/>
            </a:pPr>
            <a:r>
              <a:rPr lang="en-GB"/>
              <a:t>Plan and prepare  - based on feedback</a:t>
            </a:r>
          </a:p>
          <a:p>
            <a:pPr marL="457200" lvl="1" indent="0">
              <a:buNone/>
            </a:pPr>
            <a:r>
              <a:rPr lang="en-GB"/>
              <a:t>Which children need additional modelling and guided practice?</a:t>
            </a:r>
          </a:p>
          <a:p>
            <a:pPr marL="457200" lvl="1" indent="0">
              <a:buNone/>
            </a:pPr>
            <a:r>
              <a:rPr lang="en-GB"/>
              <a:t>Plan and prepare small group intervention</a:t>
            </a:r>
          </a:p>
          <a:p>
            <a:pPr marL="0" indent="0">
              <a:buNone/>
            </a:pPr>
            <a:r>
              <a:rPr lang="en-GB"/>
              <a:t>Independent teaching of maths  - Live Modelling (I do) Guided Practice (we do)  - group</a:t>
            </a:r>
          </a:p>
          <a:p>
            <a:pPr marL="457200" lvl="1" indent="0">
              <a:buNone/>
            </a:pPr>
            <a:r>
              <a:rPr lang="en-GB"/>
              <a:t>Placement Mentor to observe and complete feedback form</a:t>
            </a:r>
          </a:p>
          <a:p>
            <a:pPr marL="0" indent="0">
              <a:buNone/>
            </a:pPr>
            <a:r>
              <a:rPr lang="en-GB"/>
              <a:t>Professional discussion of lesson observation</a:t>
            </a:r>
          </a:p>
          <a:p>
            <a:pPr marL="457200" lvl="1" indent="0">
              <a:buNone/>
            </a:pPr>
            <a:r>
              <a:rPr lang="en-GB"/>
              <a:t>Targeted feedback and target setting – Self-reflection</a:t>
            </a:r>
          </a:p>
          <a:p>
            <a:pPr marL="457200" lvl="1" indent="0">
              <a:buNone/>
            </a:pPr>
            <a:endParaRPr lang="en-GB"/>
          </a:p>
          <a:p>
            <a:pPr lvl="1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07E419-B5AC-16CA-AB5D-58A5710F03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573"/>
          <a:stretch/>
        </p:blipFill>
        <p:spPr>
          <a:xfrm>
            <a:off x="120398" y="715307"/>
            <a:ext cx="2829160" cy="25017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588953-91E8-AF2C-95F0-67B3BFD1F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6202" y="1616539"/>
            <a:ext cx="1353753" cy="10404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CE63682-5084-296D-1928-7C9CD3F43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199" y="3678772"/>
            <a:ext cx="1370675" cy="108094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2AE256-69E3-679B-5E02-4A55A421D350}"/>
              </a:ext>
            </a:extLst>
          </p:cNvPr>
          <p:cNvSpPr/>
          <p:nvPr/>
        </p:nvSpPr>
        <p:spPr>
          <a:xfrm>
            <a:off x="9883549" y="382889"/>
            <a:ext cx="1785937" cy="1325563"/>
          </a:xfrm>
          <a:prstGeom prst="rect">
            <a:avLst/>
          </a:prstGeom>
          <a:solidFill>
            <a:srgbClr val="99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C44FF06-1629-6AD3-894B-E8E183851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3465" y="812553"/>
            <a:ext cx="650240" cy="6502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C95529-0C8F-5AC9-1B5A-C87D6CD906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4661" y="2673262"/>
            <a:ext cx="1353753" cy="10286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D69F53D-F764-FD99-DF72-F545C10ECC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83"/>
          <a:stretch/>
        </p:blipFill>
        <p:spPr>
          <a:xfrm>
            <a:off x="1724661" y="4741940"/>
            <a:ext cx="1353753" cy="9990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D21F399-199B-5918-967E-BDACDC5CDC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121" y="5763303"/>
            <a:ext cx="1353753" cy="102861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2FD9F8-DFE2-9F60-4111-107C5F710E96}"/>
              </a:ext>
            </a:extLst>
          </p:cNvPr>
          <p:cNvSpPr/>
          <p:nvPr/>
        </p:nvSpPr>
        <p:spPr>
          <a:xfrm>
            <a:off x="6029689" y="382888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7B9A1-7EB3-C44D-F22F-8AB1DA5323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869" y="781756"/>
            <a:ext cx="663575" cy="663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1566CA-B670-3B2D-C4B0-0F9211A30B71}"/>
              </a:ext>
            </a:extLst>
          </p:cNvPr>
          <p:cNvSpPr txBox="1"/>
          <p:nvPr/>
        </p:nvSpPr>
        <p:spPr>
          <a:xfrm>
            <a:off x="280336" y="3949296"/>
            <a:ext cx="125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Day 4 </a:t>
            </a:r>
          </a:p>
        </p:txBody>
      </p:sp>
    </p:spTree>
    <p:extLst>
      <p:ext uri="{BB962C8B-B14F-4D97-AF65-F5344CB8AC3E}">
        <p14:creationId xmlns:p14="http://schemas.microsoft.com/office/powerpoint/2010/main" val="1272444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353D8-16BC-2D75-C77B-BBF2BDF5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6C22C3-F129-90AB-808E-8A26E3E18E2A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99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3BFB06-903F-B23F-2051-FAB1CC6FE463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99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4E00D-9113-8A55-F735-45C36EC13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161" y="762000"/>
            <a:ext cx="650240" cy="650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91CDE4-A167-4893-B627-BCF5E94C22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0" b="1"/>
          <a:stretch/>
        </p:blipFill>
        <p:spPr>
          <a:xfrm>
            <a:off x="617483" y="1043835"/>
            <a:ext cx="4587931" cy="5665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280CAC-4A3C-878B-B0FE-601EB3F9F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8666" y="1013704"/>
            <a:ext cx="4402430" cy="5665077"/>
          </a:xfrm>
          <a:prstGeom prst="rect">
            <a:avLst/>
          </a:prstGeom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EDF7074A-05CE-6D90-ACEE-DE59ACBDC502}"/>
              </a:ext>
            </a:extLst>
          </p:cNvPr>
          <p:cNvSpPr/>
          <p:nvPr/>
        </p:nvSpPr>
        <p:spPr>
          <a:xfrm>
            <a:off x="9963807" y="1945758"/>
            <a:ext cx="1860331" cy="3382987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Placement Mentor to observe the Associate Teacher and complete Lesson Observation Feedback form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B21F6-A148-3029-8E81-BE179384BB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7" t="10528" r="10504" b="11263"/>
          <a:stretch/>
        </p:blipFill>
        <p:spPr bwMode="auto">
          <a:xfrm>
            <a:off x="10289395" y="5384799"/>
            <a:ext cx="1293982" cy="129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38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CCC25F-8F36-BBA9-36A4-38AFFAC99516}"/>
              </a:ext>
            </a:extLst>
          </p:cNvPr>
          <p:cNvSpPr/>
          <p:nvPr/>
        </p:nvSpPr>
        <p:spPr>
          <a:xfrm>
            <a:off x="9972092" y="375211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</a:t>
            </a:r>
          </a:p>
        </p:txBody>
      </p:sp>
      <p:pic>
        <p:nvPicPr>
          <p:cNvPr id="11" name="Picture 10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185763C-97EE-87EA-2931-F9903E78E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335" y="744831"/>
            <a:ext cx="679449" cy="6794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22DCCD-9645-7DBA-5AC6-0267A96EA8F1}"/>
              </a:ext>
            </a:extLst>
          </p:cNvPr>
          <p:cNvSpPr txBox="1"/>
          <p:nvPr/>
        </p:nvSpPr>
        <p:spPr>
          <a:xfrm>
            <a:off x="433971" y="805065"/>
            <a:ext cx="61349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 5 - University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8AF8CF-7B25-951C-8246-6F1E9F97ECE4}"/>
              </a:ext>
            </a:extLst>
          </p:cNvPr>
          <p:cNvSpPr/>
          <p:nvPr/>
        </p:nvSpPr>
        <p:spPr>
          <a:xfrm>
            <a:off x="7909533" y="375211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13" name="Picture 12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B5FA2430-36DC-C386-F785-EE8B2F37E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576" y="655405"/>
            <a:ext cx="831850" cy="83185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51665F-9C97-4117-8F29-244F4832D320}"/>
              </a:ext>
            </a:extLst>
          </p:cNvPr>
          <p:cNvSpPr/>
          <p:nvPr/>
        </p:nvSpPr>
        <p:spPr>
          <a:xfrm>
            <a:off x="433971" y="2007864"/>
            <a:ext cx="6050943" cy="112712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Modelling and Guided Practice across the Primary Curriculum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AC09F01-5A22-1F01-9288-8FBD57FDE118}"/>
              </a:ext>
            </a:extLst>
          </p:cNvPr>
          <p:cNvSpPr/>
          <p:nvPr/>
        </p:nvSpPr>
        <p:spPr>
          <a:xfrm>
            <a:off x="433971" y="3648120"/>
            <a:ext cx="10980089" cy="2834669"/>
          </a:xfrm>
          <a:prstGeom prst="roundRect">
            <a:avLst/>
          </a:prstGeom>
          <a:noFill/>
          <a:ln w="57150">
            <a:solidFill>
              <a:srgbClr val="FFAF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Application of learning in other contexts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800">
              <a:solidFill>
                <a:prstClr val="black"/>
              </a:solidFill>
              <a:latin typeface="Calibri" panose="020F050202020403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another area of the curriculum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could </a:t>
            </a:r>
            <a:r>
              <a:rPr lang="en-GB" sz="2800">
                <a:solidFill>
                  <a:prstClr val="black"/>
                </a:solidFill>
                <a:latin typeface="Calibri" panose="020F0502020204030204"/>
              </a:rPr>
              <a:t>live modelling – ‘I do’ – and metacognitive talk be used?</a:t>
            </a: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>
                <a:solidFill>
                  <a:prstClr val="black"/>
                </a:solidFill>
                <a:latin typeface="Calibri" panose="020F0502020204030204"/>
              </a:rPr>
              <a:t>How could guided practice – ‘we do’ – be used as part of the learning ‘handover’? 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E75E1FA-53BA-21C3-FAB7-FB3EF1244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148" y="2250094"/>
            <a:ext cx="2751187" cy="203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27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353D8-16BC-2D75-C77B-BBF2BDF5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6C22C3-F129-90AB-808E-8A26E3E18E2A}"/>
              </a:ext>
            </a:extLst>
          </p:cNvPr>
          <p:cNvSpPr/>
          <p:nvPr/>
        </p:nvSpPr>
        <p:spPr>
          <a:xfrm>
            <a:off x="0" y="0"/>
            <a:ext cx="12192000" cy="681037"/>
          </a:xfrm>
          <a:prstGeom prst="rect">
            <a:avLst/>
          </a:prstGeom>
          <a:solidFill>
            <a:srgbClr val="99FF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3BFB06-903F-B23F-2051-FAB1CC6FE463}"/>
              </a:ext>
            </a:extLst>
          </p:cNvPr>
          <p:cNvSpPr/>
          <p:nvPr/>
        </p:nvSpPr>
        <p:spPr>
          <a:xfrm>
            <a:off x="9567863" y="365125"/>
            <a:ext cx="1785937" cy="1325563"/>
          </a:xfrm>
          <a:prstGeom prst="rect">
            <a:avLst/>
          </a:prstGeom>
          <a:solidFill>
            <a:srgbClr val="99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4E00D-9113-8A55-F735-45C36EC13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0161" y="762000"/>
            <a:ext cx="650240" cy="650240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F7983330-B147-8F36-B171-86695230CAFB}"/>
              </a:ext>
            </a:extLst>
          </p:cNvPr>
          <p:cNvSpPr/>
          <p:nvPr/>
        </p:nvSpPr>
        <p:spPr>
          <a:xfrm>
            <a:off x="4847740" y="890843"/>
            <a:ext cx="4403836" cy="973816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Critical Incident 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10C3FE61-1048-0562-D6DF-B7C7597665F0}"/>
              </a:ext>
            </a:extLst>
          </p:cNvPr>
          <p:cNvSpPr/>
          <p:nvPr/>
        </p:nvSpPr>
        <p:spPr>
          <a:xfrm>
            <a:off x="4855308" y="2083430"/>
            <a:ext cx="6798809" cy="4263582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Times New Roman"/>
              </a:rPr>
              <a:t>A critical incident is an event or situation within your teaching practice that forces you to reflect on what happened and your response. 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cAteer et al (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ea typeface="Aptos" panose="020B0004020202020204" pitchFamily="34" charset="0"/>
                <a:cs typeface="Arial"/>
              </a:rPr>
              <a:t>2010: 107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) suggest that a 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ea typeface="Aptos" panose="020B0004020202020204" pitchFamily="34" charset="0"/>
                <a:cs typeface="Arial"/>
              </a:rPr>
              <a:t>"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critical incident is one that challenges your own assumptions or makes you think differently</a:t>
            </a:r>
            <a:r>
              <a:rPr lang="en-GB" sz="2000" dirty="0">
                <a:solidFill>
                  <a:prstClr val="black"/>
                </a:solidFill>
                <a:latin typeface="Calibri" panose="020F0502020204030204"/>
                <a:ea typeface="Aptos" panose="020B0004020202020204" pitchFamily="34" charset="0"/>
                <a:cs typeface="Arial"/>
              </a:rPr>
              <a:t>."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This critical incident is an opportunity for reflection on learning about modelling and guided practice and the application of this learning to a different subject.</a:t>
            </a:r>
            <a:endParaRPr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The opportunity to revisit the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ITaP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/>
              </a:rPr>
              <a:t> focus and enables the impact of the intense training on broader practice over a longer timeframe to be assessed.</a:t>
            </a:r>
            <a:endParaRPr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A7E08-6020-1F3A-E02C-12790F7BE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11" y="890843"/>
            <a:ext cx="4120271" cy="545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71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DABC-806D-9725-035C-403E3AC5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61903A-5484-2B1B-80E9-79193B6BBD60}"/>
              </a:ext>
            </a:extLst>
          </p:cNvPr>
          <p:cNvSpPr/>
          <p:nvPr/>
        </p:nvSpPr>
        <p:spPr>
          <a:xfrm>
            <a:off x="0" y="42132"/>
            <a:ext cx="12192000" cy="68103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 and Guided Practice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180F95-7BD3-0A86-D9CA-AC0CC22BC4F7}"/>
              </a:ext>
            </a:extLst>
          </p:cNvPr>
          <p:cNvSpPr/>
          <p:nvPr/>
        </p:nvSpPr>
        <p:spPr>
          <a:xfrm>
            <a:off x="8508741" y="382650"/>
            <a:ext cx="1785937" cy="1325563"/>
          </a:xfrm>
          <a:prstGeom prst="rect">
            <a:avLst/>
          </a:prstGeom>
          <a:solidFill>
            <a:srgbClr val="FF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1F212-815D-6BE7-5330-28F7DFC0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624" y="766357"/>
            <a:ext cx="588169" cy="68103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F2AE256-69E3-679B-5E02-4A55A421D350}"/>
              </a:ext>
            </a:extLst>
          </p:cNvPr>
          <p:cNvSpPr/>
          <p:nvPr/>
        </p:nvSpPr>
        <p:spPr>
          <a:xfrm>
            <a:off x="10306480" y="382650"/>
            <a:ext cx="1785937" cy="1325563"/>
          </a:xfrm>
          <a:prstGeom prst="rect">
            <a:avLst/>
          </a:prstGeom>
          <a:solidFill>
            <a:srgbClr val="99FF99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C44FF06-1629-6AD3-894B-E8E183851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4328" y="781756"/>
            <a:ext cx="650240" cy="6502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A2FD9F8-DFE2-9F60-4111-107C5F710E96}"/>
              </a:ext>
            </a:extLst>
          </p:cNvPr>
          <p:cNvSpPr/>
          <p:nvPr/>
        </p:nvSpPr>
        <p:spPr>
          <a:xfrm>
            <a:off x="6702671" y="382650"/>
            <a:ext cx="1785937" cy="1325563"/>
          </a:xfrm>
          <a:prstGeom prst="rect">
            <a:avLst/>
          </a:prstGeom>
          <a:solidFill>
            <a:srgbClr val="CC99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7B9A1-7EB3-C44D-F22F-8AB1DA532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327" y="768421"/>
            <a:ext cx="663575" cy="6635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A3AF8A-AB8B-E9A8-CA32-49A5BCFB951A}"/>
              </a:ext>
            </a:extLst>
          </p:cNvPr>
          <p:cNvSpPr/>
          <p:nvPr/>
        </p:nvSpPr>
        <p:spPr>
          <a:xfrm>
            <a:off x="3099551" y="382648"/>
            <a:ext cx="1785937" cy="1325563"/>
          </a:xfrm>
          <a:prstGeom prst="rect">
            <a:avLst/>
          </a:prstGeom>
          <a:solidFill>
            <a:srgbClr val="FFAFD7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INTRODUCE</a:t>
            </a:r>
          </a:p>
        </p:txBody>
      </p:sp>
      <p:pic>
        <p:nvPicPr>
          <p:cNvPr id="10" name="Picture 9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E0503AF5-9F44-0C45-4998-F5539A181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774" y="697618"/>
            <a:ext cx="831850" cy="8318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CA37571-81C2-8D66-73E3-0FC3627D096C}"/>
              </a:ext>
            </a:extLst>
          </p:cNvPr>
          <p:cNvSpPr/>
          <p:nvPr/>
        </p:nvSpPr>
        <p:spPr>
          <a:xfrm>
            <a:off x="4897290" y="382649"/>
            <a:ext cx="1785937" cy="1325563"/>
          </a:xfrm>
          <a:prstGeom prst="rect">
            <a:avLst/>
          </a:prstGeom>
          <a:solidFill>
            <a:srgbClr val="66CCFF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</a:t>
            </a:r>
          </a:p>
        </p:txBody>
      </p: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7F266C9-B5AC-04B0-32B4-822EBB6FB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5373" y="781756"/>
            <a:ext cx="679449" cy="67944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F4E8032-C019-2C83-6B4C-91EFF7A9AA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055813"/>
            <a:ext cx="5181600" cy="4351338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sz="2800" b="1"/>
              <a:t>Modelling motivation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/>
              <a:t>Live modelling / worked examples  (I do)</a:t>
            </a:r>
          </a:p>
          <a:p>
            <a:pPr lvl="0"/>
            <a:r>
              <a:rPr lang="en-GB" sz="2800" b="0"/>
              <a:t>Normal speed / slowed down</a:t>
            </a:r>
          </a:p>
          <a:p>
            <a:pPr lvl="0"/>
            <a:r>
              <a:rPr lang="en-GB"/>
              <a:t>Silent modelling</a:t>
            </a:r>
          </a:p>
          <a:p>
            <a:pPr lvl="0"/>
            <a:r>
              <a:rPr lang="en-GB"/>
              <a:t>Narrating the process</a:t>
            </a:r>
          </a:p>
          <a:p>
            <a:pPr lvl="0"/>
            <a:r>
              <a:rPr lang="en-GB"/>
              <a:t>Misconceptions</a:t>
            </a:r>
          </a:p>
          <a:p>
            <a:pPr lvl="0"/>
            <a:r>
              <a:rPr lang="en-GB"/>
              <a:t>Part complete examples</a:t>
            </a:r>
          </a:p>
          <a:p>
            <a:pPr marL="0" lvl="0" indent="0">
              <a:buNone/>
            </a:pPr>
            <a:r>
              <a:rPr lang="en-GB" b="1"/>
              <a:t>Metacognitive talk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2800" b="0"/>
          </a:p>
          <a:p>
            <a:pPr marL="0" lvl="0" indent="0">
              <a:buFont typeface="Arial" panose="020B0604020202020204" pitchFamily="34" charset="0"/>
              <a:buNone/>
            </a:pPr>
            <a:endParaRPr lang="en-GB" sz="2800" b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61A622B0-E045-3331-E02C-9346A30B7044}"/>
              </a:ext>
            </a:extLst>
          </p:cNvPr>
          <p:cNvSpPr txBox="1">
            <a:spLocks/>
          </p:cNvSpPr>
          <p:nvPr/>
        </p:nvSpPr>
        <p:spPr>
          <a:xfrm>
            <a:off x="6270524" y="2055813"/>
            <a:ext cx="5181600" cy="43513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Guided practice (we do)</a:t>
            </a:r>
          </a:p>
          <a:p>
            <a:pPr marL="171450" indent="-171450"/>
            <a:r>
              <a:rPr lang="en-GB"/>
              <a:t>Set tasks similar to worked examples</a:t>
            </a:r>
          </a:p>
          <a:p>
            <a:pPr marL="171450" indent="-171450"/>
            <a:r>
              <a:rPr lang="en-GB"/>
              <a:t>Invite children to contribute</a:t>
            </a:r>
          </a:p>
          <a:p>
            <a:pPr marL="171450" indent="-171450"/>
            <a:r>
              <a:rPr lang="en-GB"/>
              <a:t>Check for success / errors</a:t>
            </a:r>
          </a:p>
          <a:p>
            <a:pPr marL="171450" indent="-171450"/>
            <a:r>
              <a:rPr lang="en-GB"/>
              <a:t>Provide further models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/>
              <a:t>Independent (you do)</a:t>
            </a:r>
          </a:p>
          <a:p>
            <a:pPr marL="171450" indent="-171450"/>
            <a:r>
              <a:rPr lang="en-GB"/>
              <a:t>Set tasks similar to worked examples</a:t>
            </a:r>
          </a:p>
          <a:p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CBBBEF9-767D-9CFB-E33D-1BB141F6345D}"/>
              </a:ext>
            </a:extLst>
          </p:cNvPr>
          <p:cNvSpPr/>
          <p:nvPr/>
        </p:nvSpPr>
        <p:spPr>
          <a:xfrm>
            <a:off x="258259" y="825929"/>
            <a:ext cx="2360428" cy="112712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Practicable Skills</a:t>
            </a:r>
          </a:p>
        </p:txBody>
      </p:sp>
    </p:spTree>
    <p:extLst>
      <p:ext uri="{BB962C8B-B14F-4D97-AF65-F5344CB8AC3E}">
        <p14:creationId xmlns:p14="http://schemas.microsoft.com/office/powerpoint/2010/main" val="755595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21C4A-5500-04D7-EF3C-0F2CE875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941AF-35C1-980D-7B78-DAF5FE06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4130"/>
            <a:ext cx="10515600" cy="4762833"/>
          </a:xfrm>
        </p:spPr>
        <p:txBody>
          <a:bodyPr>
            <a:normAutofit fontScale="6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EEF (2021) Metacognition and Self-Regulated Learning </a:t>
            </a:r>
            <a:r>
              <a:rPr lang="en-GB" sz="2800" dirty="0">
                <a:hlinkClick r:id="rId2"/>
              </a:rPr>
              <a:t>Metacognition and Self-regulated Learning | EEF (educationendowmentfoundation.org.uk)</a:t>
            </a:r>
            <a:endParaRPr lang="en-GB" sz="2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/>
              <a:t>EEF blog: Modelling mathematical motivation and independence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/>
              <a:t>The role of teacher modelling in developing pupils’ independence in maths (2023) </a:t>
            </a:r>
            <a:r>
              <a:rPr lang="en-GB" sz="2800" dirty="0">
                <a:hlinkClick r:id="rId3"/>
              </a:rPr>
              <a:t>EEF blog: Modelling mathematical motivation and independence | EEF (educationendowmentfoundation.org.uk)</a:t>
            </a:r>
            <a:endParaRPr lang="en-GB" sz="2800" dirty="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>
                <a:hlinkClick r:id="rId4"/>
              </a:rPr>
              <a:t>EEF blog: MODEL: promoting mathematical motivation and… | EEF (educationendowmentfoundation.org.uk)</a:t>
            </a:r>
            <a:endParaRPr lang="en-GB" sz="2800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GB" dirty="0"/>
              <a:t>Fisher, D. and Frey, N., 2010. Guided instruction: How to develop confident and successful learners. ASCD</a:t>
            </a:r>
            <a:endParaRPr lang="en-GB" sz="2800" b="0" dirty="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Rosenshine B (2012) </a:t>
            </a:r>
            <a:r>
              <a:rPr lang="en-GB" sz="28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Principles of Instruction: Research-Based Strategies That All Teachers Should Know, by Barak Rosenshine; American Educator Vol. 36, No. 1, Spring 2012, AFT</a:t>
            </a:r>
            <a:r>
              <a:rPr lang="en-GB" sz="2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Sherrington, T (2020) Teaching </a:t>
            </a:r>
            <a:r>
              <a:rPr lang="en-GB" sz="28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WalkThrus</a:t>
            </a:r>
            <a:r>
              <a:rPr lang="en-GB" sz="2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Five-Step Guides to Instructional Coaching, John Catt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Educational, Limited, London.</a:t>
            </a:r>
            <a:endParaRPr lang="en-GB" sz="2800" b="0" dirty="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dirty="0"/>
              <a:t>Sherrington, T. &amp; </a:t>
            </a:r>
            <a:r>
              <a:rPr lang="en-GB" sz="2800" dirty="0" err="1"/>
              <a:t>Caviglioli</a:t>
            </a:r>
            <a:r>
              <a:rPr lang="en-GB" sz="2800" dirty="0"/>
              <a:t>, O. (2021) </a:t>
            </a:r>
            <a:r>
              <a:rPr lang="en-GB" sz="2800" i="1" dirty="0"/>
              <a:t>Teaching </a:t>
            </a:r>
            <a:r>
              <a:rPr lang="en-GB" sz="2800" i="1" dirty="0" err="1"/>
              <a:t>WalkThrus</a:t>
            </a:r>
            <a:r>
              <a:rPr lang="en-GB" sz="2800" i="1" dirty="0"/>
              <a:t> 2 : five-step guides to instructional coaching</a:t>
            </a:r>
            <a:r>
              <a:rPr lang="en-GB" sz="2800" dirty="0"/>
              <a:t>. Melton, Woodbridge: John Catt Educational Ltd.</a:t>
            </a:r>
            <a:endParaRPr lang="en-GB" sz="28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Sherrington </a:t>
            </a:r>
            <a:r>
              <a:rPr lang="en-GB" sz="2800" dirty="0">
                <a:hlinkClick r:id="rId6"/>
              </a:rPr>
              <a:t>The art of modelling… it’s all in the handover. – </a:t>
            </a:r>
            <a:r>
              <a:rPr lang="en-GB" sz="2800" dirty="0" err="1">
                <a:hlinkClick r:id="rId6"/>
              </a:rPr>
              <a:t>teacherhead</a:t>
            </a:r>
            <a:endParaRPr lang="en-GB" sz="2800" b="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9788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1447</Words>
  <Application>Microsoft Office PowerPoint</Application>
  <PresentationFormat>Widescreen</PresentationFormat>
  <Paragraphs>216</Paragraphs>
  <Slides>22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Courier New</vt:lpstr>
      <vt:lpstr>Symbol</vt:lpstr>
      <vt:lpstr>1_Office Theme</vt:lpstr>
      <vt:lpstr>Pivotal area: Modelling and Guided Practice in Mathematics Key Question: How do I model and guide the pupils to ensure they are successful in their independent practice? </vt:lpstr>
      <vt:lpstr>PowerPoint Presentation</vt:lpstr>
      <vt:lpstr>PowerPoint Presentation</vt:lpstr>
      <vt:lpstr>Adapted five-stage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Company>Birmingham City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Pivotal area: Modelling and Guided Practice in Mathematics Key Question: How do I model and guide the pupils to ensure they are successful in their independent practice?</dc:title>
  <dc:creator>Rachel Gillett</dc:creator>
  <cp:lastModifiedBy>Anne Whitacre</cp:lastModifiedBy>
  <cp:revision>12</cp:revision>
  <cp:lastPrinted>2024-06-13T06:32:36Z</cp:lastPrinted>
  <dcterms:created xsi:type="dcterms:W3CDTF">2024-06-04T15:13:29Z</dcterms:created>
  <dcterms:modified xsi:type="dcterms:W3CDTF">2025-10-14T05:30:29Z</dcterms:modified>
</cp:coreProperties>
</file>