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2"/>
  </p:notesMasterIdLst>
  <p:sldIdLst>
    <p:sldId id="258" r:id="rId3"/>
    <p:sldId id="256" r:id="rId4"/>
    <p:sldId id="261" r:id="rId5"/>
    <p:sldId id="259" r:id="rId6"/>
    <p:sldId id="267" r:id="rId7"/>
    <p:sldId id="282" r:id="rId8"/>
    <p:sldId id="264" r:id="rId9"/>
    <p:sldId id="269" r:id="rId10"/>
    <p:sldId id="260" r:id="rId11"/>
    <p:sldId id="262" r:id="rId12"/>
    <p:sldId id="291" r:id="rId13"/>
    <p:sldId id="292" r:id="rId14"/>
    <p:sldId id="271" r:id="rId15"/>
    <p:sldId id="265" r:id="rId16"/>
    <p:sldId id="263" r:id="rId17"/>
    <p:sldId id="283" r:id="rId18"/>
    <p:sldId id="285" r:id="rId19"/>
    <p:sldId id="294" r:id="rId20"/>
    <p:sldId id="278" r:id="rId21"/>
    <p:sldId id="279" r:id="rId22"/>
    <p:sldId id="272" r:id="rId23"/>
    <p:sldId id="280" r:id="rId24"/>
    <p:sldId id="273" r:id="rId25"/>
    <p:sldId id="277" r:id="rId26"/>
    <p:sldId id="281" r:id="rId27"/>
    <p:sldId id="286" r:id="rId28"/>
    <p:sldId id="287" r:id="rId29"/>
    <p:sldId id="293"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60" autoAdjust="0"/>
  </p:normalViewPr>
  <p:slideViewPr>
    <p:cSldViewPr snapToGrid="0">
      <p:cViewPr>
        <p:scale>
          <a:sx n="102" d="100"/>
          <a:sy n="102" d="100"/>
        </p:scale>
        <p:origin x="-72" y="-3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D16EE-FBBF-49D3-99B6-13B1526EC15B}" type="doc">
      <dgm:prSet loTypeId="urn:microsoft.com/office/officeart/2005/8/layout/cycle4" loCatId="cycle" qsTypeId="urn:microsoft.com/office/officeart/2005/8/quickstyle/simple1" qsCatId="simple" csTypeId="urn:microsoft.com/office/officeart/2005/8/colors/colorful4" csCatId="colorful" phldr="1"/>
      <dgm:spPr/>
      <dgm:t>
        <a:bodyPr/>
        <a:lstStyle/>
        <a:p>
          <a:endParaRPr lang="en-GB"/>
        </a:p>
      </dgm:t>
    </dgm:pt>
    <dgm:pt modelId="{ED6A2D7D-7A7D-4DD8-A5F5-ED77D3F12226}">
      <dgm:prSet phldrT="[Text]" custT="1"/>
      <dgm:spPr/>
      <dgm:t>
        <a:bodyPr/>
        <a:lstStyle/>
        <a:p>
          <a:r>
            <a:rPr lang="en-GB" sz="1600" dirty="0" smtClean="0"/>
            <a:t>Strengths</a:t>
          </a:r>
          <a:endParaRPr lang="en-GB" sz="1600" dirty="0"/>
        </a:p>
      </dgm:t>
    </dgm:pt>
    <dgm:pt modelId="{F048A92D-86B6-494F-A5E8-468A0BA27574}" type="parTrans" cxnId="{D9CBDF47-D641-4A7E-B8EC-094442F1B4E9}">
      <dgm:prSet/>
      <dgm:spPr/>
      <dgm:t>
        <a:bodyPr/>
        <a:lstStyle/>
        <a:p>
          <a:endParaRPr lang="en-GB"/>
        </a:p>
      </dgm:t>
    </dgm:pt>
    <dgm:pt modelId="{F6C33AD9-71B6-436A-8167-C6C9100F4AD9}" type="sibTrans" cxnId="{D9CBDF47-D641-4A7E-B8EC-094442F1B4E9}">
      <dgm:prSet/>
      <dgm:spPr/>
      <dgm:t>
        <a:bodyPr/>
        <a:lstStyle/>
        <a:p>
          <a:endParaRPr lang="en-GB"/>
        </a:p>
      </dgm:t>
    </dgm:pt>
    <dgm:pt modelId="{D4266871-45C5-458D-AE2C-6E0F38B65694}">
      <dgm:prSet phldrT="[Text]"/>
      <dgm:spPr/>
      <dgm:t>
        <a:bodyPr/>
        <a:lstStyle/>
        <a:p>
          <a:r>
            <a:rPr lang="en-GB" dirty="0" smtClean="0"/>
            <a:t>What we do well?</a:t>
          </a:r>
          <a:endParaRPr lang="en-GB" dirty="0"/>
        </a:p>
      </dgm:t>
    </dgm:pt>
    <dgm:pt modelId="{7BEDD4FC-3B59-4411-AF60-6D27C44014A3}" type="parTrans" cxnId="{D4A87618-14E1-405A-9342-1330256F6581}">
      <dgm:prSet/>
      <dgm:spPr/>
      <dgm:t>
        <a:bodyPr/>
        <a:lstStyle/>
        <a:p>
          <a:endParaRPr lang="en-GB"/>
        </a:p>
      </dgm:t>
    </dgm:pt>
    <dgm:pt modelId="{A8F8E0AA-6971-4A26-95CA-FAE9BBBBC2F7}" type="sibTrans" cxnId="{D4A87618-14E1-405A-9342-1330256F6581}">
      <dgm:prSet/>
      <dgm:spPr/>
      <dgm:t>
        <a:bodyPr/>
        <a:lstStyle/>
        <a:p>
          <a:endParaRPr lang="en-GB"/>
        </a:p>
      </dgm:t>
    </dgm:pt>
    <dgm:pt modelId="{9AFE95A7-9D6D-4F4D-AA9A-A50DCACEBB9C}">
      <dgm:prSet phldrT="[Text]" custT="1"/>
      <dgm:spPr/>
      <dgm:t>
        <a:bodyPr/>
        <a:lstStyle/>
        <a:p>
          <a:r>
            <a:rPr lang="en-GB" sz="1600" dirty="0" smtClean="0"/>
            <a:t>Challenges</a:t>
          </a:r>
          <a:endParaRPr lang="en-GB" sz="1600" dirty="0"/>
        </a:p>
      </dgm:t>
    </dgm:pt>
    <dgm:pt modelId="{893DD9DC-57E1-4FB4-B5AB-AD6870038527}" type="parTrans" cxnId="{B8963D46-C25D-4AF4-8FD6-749D52F68D1A}">
      <dgm:prSet/>
      <dgm:spPr/>
      <dgm:t>
        <a:bodyPr/>
        <a:lstStyle/>
        <a:p>
          <a:endParaRPr lang="en-GB"/>
        </a:p>
      </dgm:t>
    </dgm:pt>
    <dgm:pt modelId="{D19BCF25-F656-4CC4-B3BB-F2C229CC35E6}" type="sibTrans" cxnId="{B8963D46-C25D-4AF4-8FD6-749D52F68D1A}">
      <dgm:prSet/>
      <dgm:spPr/>
      <dgm:t>
        <a:bodyPr/>
        <a:lstStyle/>
        <a:p>
          <a:endParaRPr lang="en-GB"/>
        </a:p>
      </dgm:t>
    </dgm:pt>
    <dgm:pt modelId="{B43896CE-0D37-4135-A8B6-E10C580CA5FA}">
      <dgm:prSet phldrT="[Text]"/>
      <dgm:spPr/>
      <dgm:t>
        <a:bodyPr/>
        <a:lstStyle/>
        <a:p>
          <a:r>
            <a:rPr lang="en-GB" dirty="0" smtClean="0"/>
            <a:t>What can we improve?</a:t>
          </a:r>
          <a:endParaRPr lang="en-GB" dirty="0"/>
        </a:p>
      </dgm:t>
    </dgm:pt>
    <dgm:pt modelId="{B777EE73-86AB-4A22-BBD9-6650FCC47C89}" type="parTrans" cxnId="{51CD4BCF-6A37-48A6-BFBD-E2A2C3CC9246}">
      <dgm:prSet/>
      <dgm:spPr/>
      <dgm:t>
        <a:bodyPr/>
        <a:lstStyle/>
        <a:p>
          <a:endParaRPr lang="en-GB"/>
        </a:p>
      </dgm:t>
    </dgm:pt>
    <dgm:pt modelId="{A356FC55-1A97-4CA4-8665-25F30B07FEB9}" type="sibTrans" cxnId="{51CD4BCF-6A37-48A6-BFBD-E2A2C3CC9246}">
      <dgm:prSet/>
      <dgm:spPr/>
      <dgm:t>
        <a:bodyPr/>
        <a:lstStyle/>
        <a:p>
          <a:endParaRPr lang="en-GB"/>
        </a:p>
      </dgm:t>
    </dgm:pt>
    <dgm:pt modelId="{BE92A485-2E2D-4105-BA70-BE5188F6B479}">
      <dgm:prSet phldrT="[Text]" custT="1"/>
      <dgm:spPr/>
      <dgm:t>
        <a:bodyPr/>
        <a:lstStyle/>
        <a:p>
          <a:r>
            <a:rPr lang="en-GB" sz="1500" b="1" dirty="0" smtClean="0"/>
            <a:t>Opportunities</a:t>
          </a:r>
          <a:endParaRPr lang="en-GB" sz="1500" b="1" dirty="0"/>
        </a:p>
      </dgm:t>
    </dgm:pt>
    <dgm:pt modelId="{E0B27DB6-60B0-4E4B-AFA0-B13047AD2BCE}" type="parTrans" cxnId="{F36E92B2-84A4-4F8B-ADE4-4807FEC9764B}">
      <dgm:prSet/>
      <dgm:spPr/>
      <dgm:t>
        <a:bodyPr/>
        <a:lstStyle/>
        <a:p>
          <a:endParaRPr lang="en-GB"/>
        </a:p>
      </dgm:t>
    </dgm:pt>
    <dgm:pt modelId="{9E53154A-DB21-4D59-9026-8A7D242941CF}" type="sibTrans" cxnId="{F36E92B2-84A4-4F8B-ADE4-4807FEC9764B}">
      <dgm:prSet/>
      <dgm:spPr/>
      <dgm:t>
        <a:bodyPr/>
        <a:lstStyle/>
        <a:p>
          <a:endParaRPr lang="en-GB"/>
        </a:p>
      </dgm:t>
    </dgm:pt>
    <dgm:pt modelId="{8CB12E2D-E268-444A-BA82-02988C00BB53}">
      <dgm:prSet phldrT="[Text]"/>
      <dgm:spPr/>
      <dgm:t>
        <a:bodyPr/>
        <a:lstStyle/>
        <a:p>
          <a:r>
            <a:rPr lang="en-GB" dirty="0" smtClean="0"/>
            <a:t>What will help us achieve the goal?</a:t>
          </a:r>
          <a:endParaRPr lang="en-GB" dirty="0"/>
        </a:p>
      </dgm:t>
    </dgm:pt>
    <dgm:pt modelId="{4435CF9F-DA67-42CD-B091-1ED23D6148F3}" type="parTrans" cxnId="{027C09F9-766C-4ECE-A5F0-47C9E67230DA}">
      <dgm:prSet/>
      <dgm:spPr/>
      <dgm:t>
        <a:bodyPr/>
        <a:lstStyle/>
        <a:p>
          <a:endParaRPr lang="en-GB"/>
        </a:p>
      </dgm:t>
    </dgm:pt>
    <dgm:pt modelId="{07EF4907-72EE-4BB9-8A70-4F46A7EAA7E6}" type="sibTrans" cxnId="{027C09F9-766C-4ECE-A5F0-47C9E67230DA}">
      <dgm:prSet/>
      <dgm:spPr/>
      <dgm:t>
        <a:bodyPr/>
        <a:lstStyle/>
        <a:p>
          <a:endParaRPr lang="en-GB"/>
        </a:p>
      </dgm:t>
    </dgm:pt>
    <dgm:pt modelId="{8DCEAE06-9F25-4512-B6F7-052CD0D94517}">
      <dgm:prSet phldrT="[Text]" custT="1"/>
      <dgm:spPr/>
      <dgm:t>
        <a:bodyPr/>
        <a:lstStyle/>
        <a:p>
          <a:r>
            <a:rPr lang="en-GB" sz="1600" dirty="0" smtClean="0"/>
            <a:t>Threats</a:t>
          </a:r>
          <a:endParaRPr lang="en-GB" sz="1600" dirty="0"/>
        </a:p>
      </dgm:t>
    </dgm:pt>
    <dgm:pt modelId="{3A2930B5-35E8-453F-85DB-400C7080FA09}" type="parTrans" cxnId="{7ABA11DD-5DE3-4C6E-94E4-3BF3D18A8DBC}">
      <dgm:prSet/>
      <dgm:spPr/>
      <dgm:t>
        <a:bodyPr/>
        <a:lstStyle/>
        <a:p>
          <a:endParaRPr lang="en-GB"/>
        </a:p>
      </dgm:t>
    </dgm:pt>
    <dgm:pt modelId="{334E7759-6194-462C-AF29-E35859B69A5E}" type="sibTrans" cxnId="{7ABA11DD-5DE3-4C6E-94E4-3BF3D18A8DBC}">
      <dgm:prSet/>
      <dgm:spPr/>
      <dgm:t>
        <a:bodyPr/>
        <a:lstStyle/>
        <a:p>
          <a:endParaRPr lang="en-GB"/>
        </a:p>
      </dgm:t>
    </dgm:pt>
    <dgm:pt modelId="{E37E4BE4-1C95-4CB7-859E-06C31471C943}">
      <dgm:prSet phldrT="[Text]"/>
      <dgm:spPr/>
      <dgm:t>
        <a:bodyPr/>
        <a:lstStyle/>
        <a:p>
          <a:r>
            <a:rPr lang="en-GB" dirty="0" smtClean="0"/>
            <a:t>What might stop us from achieving the goal?</a:t>
          </a:r>
          <a:endParaRPr lang="en-GB" dirty="0"/>
        </a:p>
      </dgm:t>
    </dgm:pt>
    <dgm:pt modelId="{96F84B34-8ED2-4200-BEFD-C439079EDB7F}" type="parTrans" cxnId="{131B16C0-47B7-435E-8242-93E3FB691829}">
      <dgm:prSet/>
      <dgm:spPr/>
      <dgm:t>
        <a:bodyPr/>
        <a:lstStyle/>
        <a:p>
          <a:endParaRPr lang="en-GB"/>
        </a:p>
      </dgm:t>
    </dgm:pt>
    <dgm:pt modelId="{24E6F506-ED16-4D04-9056-AE4C5A9F9FD5}" type="sibTrans" cxnId="{131B16C0-47B7-435E-8242-93E3FB691829}">
      <dgm:prSet/>
      <dgm:spPr/>
      <dgm:t>
        <a:bodyPr/>
        <a:lstStyle/>
        <a:p>
          <a:endParaRPr lang="en-GB"/>
        </a:p>
      </dgm:t>
    </dgm:pt>
    <dgm:pt modelId="{2B243E52-008C-47B5-A408-AA7803EBFF7F}" type="pres">
      <dgm:prSet presAssocID="{A0AD16EE-FBBF-49D3-99B6-13B1526EC15B}" presName="cycleMatrixDiagram" presStyleCnt="0">
        <dgm:presLayoutVars>
          <dgm:chMax val="1"/>
          <dgm:dir/>
          <dgm:animLvl val="lvl"/>
          <dgm:resizeHandles val="exact"/>
        </dgm:presLayoutVars>
      </dgm:prSet>
      <dgm:spPr/>
      <dgm:t>
        <a:bodyPr/>
        <a:lstStyle/>
        <a:p>
          <a:endParaRPr lang="en-GB"/>
        </a:p>
      </dgm:t>
    </dgm:pt>
    <dgm:pt modelId="{FE344DB5-0085-4CED-8DB1-5499833DAD91}" type="pres">
      <dgm:prSet presAssocID="{A0AD16EE-FBBF-49D3-99B6-13B1526EC15B}" presName="children" presStyleCnt="0"/>
      <dgm:spPr/>
    </dgm:pt>
    <dgm:pt modelId="{62532C41-2920-40F0-B0FD-B0A16889BFDE}" type="pres">
      <dgm:prSet presAssocID="{A0AD16EE-FBBF-49D3-99B6-13B1526EC15B}" presName="child1group" presStyleCnt="0"/>
      <dgm:spPr/>
    </dgm:pt>
    <dgm:pt modelId="{D793B7C9-5F11-4D1C-A767-87BBB51A0B0D}" type="pres">
      <dgm:prSet presAssocID="{A0AD16EE-FBBF-49D3-99B6-13B1526EC15B}" presName="child1" presStyleLbl="bgAcc1" presStyleIdx="0" presStyleCnt="4"/>
      <dgm:spPr/>
      <dgm:t>
        <a:bodyPr/>
        <a:lstStyle/>
        <a:p>
          <a:endParaRPr lang="en-GB"/>
        </a:p>
      </dgm:t>
    </dgm:pt>
    <dgm:pt modelId="{629920D2-E0E5-4F6D-AC53-A872A16F4133}" type="pres">
      <dgm:prSet presAssocID="{A0AD16EE-FBBF-49D3-99B6-13B1526EC15B}" presName="child1Text" presStyleLbl="bgAcc1" presStyleIdx="0" presStyleCnt="4">
        <dgm:presLayoutVars>
          <dgm:bulletEnabled val="1"/>
        </dgm:presLayoutVars>
      </dgm:prSet>
      <dgm:spPr/>
      <dgm:t>
        <a:bodyPr/>
        <a:lstStyle/>
        <a:p>
          <a:endParaRPr lang="en-GB"/>
        </a:p>
      </dgm:t>
    </dgm:pt>
    <dgm:pt modelId="{04ECEF92-8F2F-484F-989D-1BAC002BE09B}" type="pres">
      <dgm:prSet presAssocID="{A0AD16EE-FBBF-49D3-99B6-13B1526EC15B}" presName="child2group" presStyleCnt="0"/>
      <dgm:spPr/>
    </dgm:pt>
    <dgm:pt modelId="{397ED5EF-18E1-4504-AA34-085296F54B9E}" type="pres">
      <dgm:prSet presAssocID="{A0AD16EE-FBBF-49D3-99B6-13B1526EC15B}" presName="child2" presStyleLbl="bgAcc1" presStyleIdx="1" presStyleCnt="4"/>
      <dgm:spPr/>
      <dgm:t>
        <a:bodyPr/>
        <a:lstStyle/>
        <a:p>
          <a:endParaRPr lang="en-GB"/>
        </a:p>
      </dgm:t>
    </dgm:pt>
    <dgm:pt modelId="{2A3F0384-4CB2-40AF-BD7C-2944BC5D3F39}" type="pres">
      <dgm:prSet presAssocID="{A0AD16EE-FBBF-49D3-99B6-13B1526EC15B}" presName="child2Text" presStyleLbl="bgAcc1" presStyleIdx="1" presStyleCnt="4">
        <dgm:presLayoutVars>
          <dgm:bulletEnabled val="1"/>
        </dgm:presLayoutVars>
      </dgm:prSet>
      <dgm:spPr/>
      <dgm:t>
        <a:bodyPr/>
        <a:lstStyle/>
        <a:p>
          <a:endParaRPr lang="en-GB"/>
        </a:p>
      </dgm:t>
    </dgm:pt>
    <dgm:pt modelId="{B2B37F6F-E2BF-4525-ABB2-86BC9B06699E}" type="pres">
      <dgm:prSet presAssocID="{A0AD16EE-FBBF-49D3-99B6-13B1526EC15B}" presName="child3group" presStyleCnt="0"/>
      <dgm:spPr/>
    </dgm:pt>
    <dgm:pt modelId="{DAC4C5D4-8899-4466-A46D-E8D5E81DFD5F}" type="pres">
      <dgm:prSet presAssocID="{A0AD16EE-FBBF-49D3-99B6-13B1526EC15B}" presName="child3" presStyleLbl="bgAcc1" presStyleIdx="2" presStyleCnt="4"/>
      <dgm:spPr/>
      <dgm:t>
        <a:bodyPr/>
        <a:lstStyle/>
        <a:p>
          <a:endParaRPr lang="en-GB"/>
        </a:p>
      </dgm:t>
    </dgm:pt>
    <dgm:pt modelId="{E7DC19B0-F1D3-4066-AA0C-B11A7B6FA330}" type="pres">
      <dgm:prSet presAssocID="{A0AD16EE-FBBF-49D3-99B6-13B1526EC15B}" presName="child3Text" presStyleLbl="bgAcc1" presStyleIdx="2" presStyleCnt="4">
        <dgm:presLayoutVars>
          <dgm:bulletEnabled val="1"/>
        </dgm:presLayoutVars>
      </dgm:prSet>
      <dgm:spPr/>
      <dgm:t>
        <a:bodyPr/>
        <a:lstStyle/>
        <a:p>
          <a:endParaRPr lang="en-GB"/>
        </a:p>
      </dgm:t>
    </dgm:pt>
    <dgm:pt modelId="{F566C906-1E91-49E1-98A5-ED431B751957}" type="pres">
      <dgm:prSet presAssocID="{A0AD16EE-FBBF-49D3-99B6-13B1526EC15B}" presName="child4group" presStyleCnt="0"/>
      <dgm:spPr/>
    </dgm:pt>
    <dgm:pt modelId="{94728291-4478-4D15-8693-DAF7DDB7078B}" type="pres">
      <dgm:prSet presAssocID="{A0AD16EE-FBBF-49D3-99B6-13B1526EC15B}" presName="child4" presStyleLbl="bgAcc1" presStyleIdx="3" presStyleCnt="4"/>
      <dgm:spPr/>
      <dgm:t>
        <a:bodyPr/>
        <a:lstStyle/>
        <a:p>
          <a:endParaRPr lang="en-GB"/>
        </a:p>
      </dgm:t>
    </dgm:pt>
    <dgm:pt modelId="{68C38D6C-990A-4463-BBD0-0430C7F72E18}" type="pres">
      <dgm:prSet presAssocID="{A0AD16EE-FBBF-49D3-99B6-13B1526EC15B}" presName="child4Text" presStyleLbl="bgAcc1" presStyleIdx="3" presStyleCnt="4">
        <dgm:presLayoutVars>
          <dgm:bulletEnabled val="1"/>
        </dgm:presLayoutVars>
      </dgm:prSet>
      <dgm:spPr/>
      <dgm:t>
        <a:bodyPr/>
        <a:lstStyle/>
        <a:p>
          <a:endParaRPr lang="en-GB"/>
        </a:p>
      </dgm:t>
    </dgm:pt>
    <dgm:pt modelId="{6DFC7278-6FD6-440B-BB7E-72320194C98F}" type="pres">
      <dgm:prSet presAssocID="{A0AD16EE-FBBF-49D3-99B6-13B1526EC15B}" presName="childPlaceholder" presStyleCnt="0"/>
      <dgm:spPr/>
    </dgm:pt>
    <dgm:pt modelId="{812A68DD-FD6D-477D-9DA9-81B21A657278}" type="pres">
      <dgm:prSet presAssocID="{A0AD16EE-FBBF-49D3-99B6-13B1526EC15B}" presName="circle" presStyleCnt="0"/>
      <dgm:spPr/>
    </dgm:pt>
    <dgm:pt modelId="{040B18D8-2B36-4301-9865-D0523C198C41}" type="pres">
      <dgm:prSet presAssocID="{A0AD16EE-FBBF-49D3-99B6-13B1526EC15B}" presName="quadrant1" presStyleLbl="node1" presStyleIdx="0" presStyleCnt="4">
        <dgm:presLayoutVars>
          <dgm:chMax val="1"/>
          <dgm:bulletEnabled val="1"/>
        </dgm:presLayoutVars>
      </dgm:prSet>
      <dgm:spPr/>
      <dgm:t>
        <a:bodyPr/>
        <a:lstStyle/>
        <a:p>
          <a:endParaRPr lang="en-GB"/>
        </a:p>
      </dgm:t>
    </dgm:pt>
    <dgm:pt modelId="{60F790A9-129A-47A3-9566-4C69C5996D3B}" type="pres">
      <dgm:prSet presAssocID="{A0AD16EE-FBBF-49D3-99B6-13B1526EC15B}" presName="quadrant2" presStyleLbl="node1" presStyleIdx="1" presStyleCnt="4">
        <dgm:presLayoutVars>
          <dgm:chMax val="1"/>
          <dgm:bulletEnabled val="1"/>
        </dgm:presLayoutVars>
      </dgm:prSet>
      <dgm:spPr/>
      <dgm:t>
        <a:bodyPr/>
        <a:lstStyle/>
        <a:p>
          <a:endParaRPr lang="en-GB"/>
        </a:p>
      </dgm:t>
    </dgm:pt>
    <dgm:pt modelId="{E1BBB3F9-986F-4DAC-A8AD-E6A1ACB67F46}" type="pres">
      <dgm:prSet presAssocID="{A0AD16EE-FBBF-49D3-99B6-13B1526EC15B}" presName="quadrant3" presStyleLbl="node1" presStyleIdx="2" presStyleCnt="4">
        <dgm:presLayoutVars>
          <dgm:chMax val="1"/>
          <dgm:bulletEnabled val="1"/>
        </dgm:presLayoutVars>
      </dgm:prSet>
      <dgm:spPr/>
      <dgm:t>
        <a:bodyPr/>
        <a:lstStyle/>
        <a:p>
          <a:endParaRPr lang="en-GB"/>
        </a:p>
      </dgm:t>
    </dgm:pt>
    <dgm:pt modelId="{83C0BAE1-9DBF-4D81-A38A-E39B135FF095}" type="pres">
      <dgm:prSet presAssocID="{A0AD16EE-FBBF-49D3-99B6-13B1526EC15B}" presName="quadrant4" presStyleLbl="node1" presStyleIdx="3" presStyleCnt="4">
        <dgm:presLayoutVars>
          <dgm:chMax val="1"/>
          <dgm:bulletEnabled val="1"/>
        </dgm:presLayoutVars>
      </dgm:prSet>
      <dgm:spPr/>
      <dgm:t>
        <a:bodyPr/>
        <a:lstStyle/>
        <a:p>
          <a:endParaRPr lang="en-GB"/>
        </a:p>
      </dgm:t>
    </dgm:pt>
    <dgm:pt modelId="{72575AD9-DA18-403A-A54F-2E126E2AF534}" type="pres">
      <dgm:prSet presAssocID="{A0AD16EE-FBBF-49D3-99B6-13B1526EC15B}" presName="quadrantPlaceholder" presStyleCnt="0"/>
      <dgm:spPr/>
    </dgm:pt>
    <dgm:pt modelId="{8CD8F887-A6F8-4401-8CB1-ADBB2A71026E}" type="pres">
      <dgm:prSet presAssocID="{A0AD16EE-FBBF-49D3-99B6-13B1526EC15B}" presName="center1" presStyleLbl="fgShp" presStyleIdx="0" presStyleCnt="2"/>
      <dgm:spPr/>
    </dgm:pt>
    <dgm:pt modelId="{2719DD4C-EDBD-461A-B0C0-2ACDB139CB60}" type="pres">
      <dgm:prSet presAssocID="{A0AD16EE-FBBF-49D3-99B6-13B1526EC15B}" presName="center2" presStyleLbl="fgShp" presStyleIdx="1" presStyleCnt="2"/>
      <dgm:spPr/>
    </dgm:pt>
  </dgm:ptLst>
  <dgm:cxnLst>
    <dgm:cxn modelId="{3BE2A1EC-2C33-42EB-919D-B0803370570E}" type="presOf" srcId="{ED6A2D7D-7A7D-4DD8-A5F5-ED77D3F12226}" destId="{040B18D8-2B36-4301-9865-D0523C198C41}" srcOrd="0" destOrd="0" presId="urn:microsoft.com/office/officeart/2005/8/layout/cycle4"/>
    <dgm:cxn modelId="{FD289FD4-A52F-42F4-AE0E-D35EB4B78B6E}" type="presOf" srcId="{D4266871-45C5-458D-AE2C-6E0F38B65694}" destId="{D793B7C9-5F11-4D1C-A767-87BBB51A0B0D}" srcOrd="0" destOrd="0" presId="urn:microsoft.com/office/officeart/2005/8/layout/cycle4"/>
    <dgm:cxn modelId="{8BFEAE43-DEFE-4245-A02C-7A94AA8070B1}" type="presOf" srcId="{8CB12E2D-E268-444A-BA82-02988C00BB53}" destId="{DAC4C5D4-8899-4466-A46D-E8D5E81DFD5F}" srcOrd="0" destOrd="0" presId="urn:microsoft.com/office/officeart/2005/8/layout/cycle4"/>
    <dgm:cxn modelId="{335E8A92-BB64-4C35-8841-26A9D3942032}" type="presOf" srcId="{8DCEAE06-9F25-4512-B6F7-052CD0D94517}" destId="{83C0BAE1-9DBF-4D81-A38A-E39B135FF095}" srcOrd="0" destOrd="0" presId="urn:microsoft.com/office/officeart/2005/8/layout/cycle4"/>
    <dgm:cxn modelId="{D4A87618-14E1-405A-9342-1330256F6581}" srcId="{ED6A2D7D-7A7D-4DD8-A5F5-ED77D3F12226}" destId="{D4266871-45C5-458D-AE2C-6E0F38B65694}" srcOrd="0" destOrd="0" parTransId="{7BEDD4FC-3B59-4411-AF60-6D27C44014A3}" sibTransId="{A8F8E0AA-6971-4A26-95CA-FAE9BBBBC2F7}"/>
    <dgm:cxn modelId="{51CD4BCF-6A37-48A6-BFBD-E2A2C3CC9246}" srcId="{9AFE95A7-9D6D-4F4D-AA9A-A50DCACEBB9C}" destId="{B43896CE-0D37-4135-A8B6-E10C580CA5FA}" srcOrd="0" destOrd="0" parTransId="{B777EE73-86AB-4A22-BBD9-6650FCC47C89}" sibTransId="{A356FC55-1A97-4CA4-8665-25F30B07FEB9}"/>
    <dgm:cxn modelId="{F36E92B2-84A4-4F8B-ADE4-4807FEC9764B}" srcId="{A0AD16EE-FBBF-49D3-99B6-13B1526EC15B}" destId="{BE92A485-2E2D-4105-BA70-BE5188F6B479}" srcOrd="2" destOrd="0" parTransId="{E0B27DB6-60B0-4E4B-AFA0-B13047AD2BCE}" sibTransId="{9E53154A-DB21-4D59-9026-8A7D242941CF}"/>
    <dgm:cxn modelId="{81AE7DD7-5828-4989-B835-928E2A343061}" type="presOf" srcId="{BE92A485-2E2D-4105-BA70-BE5188F6B479}" destId="{E1BBB3F9-986F-4DAC-A8AD-E6A1ACB67F46}" srcOrd="0" destOrd="0" presId="urn:microsoft.com/office/officeart/2005/8/layout/cycle4"/>
    <dgm:cxn modelId="{8223E24E-C076-4DFC-8F60-7C30ED1E1A5B}" type="presOf" srcId="{D4266871-45C5-458D-AE2C-6E0F38B65694}" destId="{629920D2-E0E5-4F6D-AC53-A872A16F4133}" srcOrd="1" destOrd="0" presId="urn:microsoft.com/office/officeart/2005/8/layout/cycle4"/>
    <dgm:cxn modelId="{991D61F4-2F5D-4546-AA20-81A0211036A6}" type="presOf" srcId="{A0AD16EE-FBBF-49D3-99B6-13B1526EC15B}" destId="{2B243E52-008C-47B5-A408-AA7803EBFF7F}" srcOrd="0" destOrd="0" presId="urn:microsoft.com/office/officeart/2005/8/layout/cycle4"/>
    <dgm:cxn modelId="{131B16C0-47B7-435E-8242-93E3FB691829}" srcId="{8DCEAE06-9F25-4512-B6F7-052CD0D94517}" destId="{E37E4BE4-1C95-4CB7-859E-06C31471C943}" srcOrd="0" destOrd="0" parTransId="{96F84B34-8ED2-4200-BEFD-C439079EDB7F}" sibTransId="{24E6F506-ED16-4D04-9056-AE4C5A9F9FD5}"/>
    <dgm:cxn modelId="{AEFB2A3D-6F01-423D-B6CD-C238D9F33E08}" type="presOf" srcId="{E37E4BE4-1C95-4CB7-859E-06C31471C943}" destId="{68C38D6C-990A-4463-BBD0-0430C7F72E18}" srcOrd="1" destOrd="0" presId="urn:microsoft.com/office/officeart/2005/8/layout/cycle4"/>
    <dgm:cxn modelId="{B8963D46-C25D-4AF4-8FD6-749D52F68D1A}" srcId="{A0AD16EE-FBBF-49D3-99B6-13B1526EC15B}" destId="{9AFE95A7-9D6D-4F4D-AA9A-A50DCACEBB9C}" srcOrd="1" destOrd="0" parTransId="{893DD9DC-57E1-4FB4-B5AB-AD6870038527}" sibTransId="{D19BCF25-F656-4CC4-B3BB-F2C229CC35E6}"/>
    <dgm:cxn modelId="{18CEA79A-1252-4673-B3A6-3650CBC1A254}" type="presOf" srcId="{E37E4BE4-1C95-4CB7-859E-06C31471C943}" destId="{94728291-4478-4D15-8693-DAF7DDB7078B}" srcOrd="0" destOrd="0" presId="urn:microsoft.com/office/officeart/2005/8/layout/cycle4"/>
    <dgm:cxn modelId="{4A02371D-9629-45D9-B774-B942ED2D764C}" type="presOf" srcId="{9AFE95A7-9D6D-4F4D-AA9A-A50DCACEBB9C}" destId="{60F790A9-129A-47A3-9566-4C69C5996D3B}" srcOrd="0" destOrd="0" presId="urn:microsoft.com/office/officeart/2005/8/layout/cycle4"/>
    <dgm:cxn modelId="{A363F400-4AB1-4AD5-95A3-F86560696EBE}" type="presOf" srcId="{B43896CE-0D37-4135-A8B6-E10C580CA5FA}" destId="{397ED5EF-18E1-4504-AA34-085296F54B9E}" srcOrd="0" destOrd="0" presId="urn:microsoft.com/office/officeart/2005/8/layout/cycle4"/>
    <dgm:cxn modelId="{027C09F9-766C-4ECE-A5F0-47C9E67230DA}" srcId="{BE92A485-2E2D-4105-BA70-BE5188F6B479}" destId="{8CB12E2D-E268-444A-BA82-02988C00BB53}" srcOrd="0" destOrd="0" parTransId="{4435CF9F-DA67-42CD-B091-1ED23D6148F3}" sibTransId="{07EF4907-72EE-4BB9-8A70-4F46A7EAA7E6}"/>
    <dgm:cxn modelId="{F9BD4D59-8D72-4EA4-A936-BC1DCF11E62C}" type="presOf" srcId="{B43896CE-0D37-4135-A8B6-E10C580CA5FA}" destId="{2A3F0384-4CB2-40AF-BD7C-2944BC5D3F39}" srcOrd="1" destOrd="0" presId="urn:microsoft.com/office/officeart/2005/8/layout/cycle4"/>
    <dgm:cxn modelId="{D9CBDF47-D641-4A7E-B8EC-094442F1B4E9}" srcId="{A0AD16EE-FBBF-49D3-99B6-13B1526EC15B}" destId="{ED6A2D7D-7A7D-4DD8-A5F5-ED77D3F12226}" srcOrd="0" destOrd="0" parTransId="{F048A92D-86B6-494F-A5E8-468A0BA27574}" sibTransId="{F6C33AD9-71B6-436A-8167-C6C9100F4AD9}"/>
    <dgm:cxn modelId="{A35AB8BF-4438-4850-AC28-18EEC1219535}" type="presOf" srcId="{8CB12E2D-E268-444A-BA82-02988C00BB53}" destId="{E7DC19B0-F1D3-4066-AA0C-B11A7B6FA330}" srcOrd="1" destOrd="0" presId="urn:microsoft.com/office/officeart/2005/8/layout/cycle4"/>
    <dgm:cxn modelId="{7ABA11DD-5DE3-4C6E-94E4-3BF3D18A8DBC}" srcId="{A0AD16EE-FBBF-49D3-99B6-13B1526EC15B}" destId="{8DCEAE06-9F25-4512-B6F7-052CD0D94517}" srcOrd="3" destOrd="0" parTransId="{3A2930B5-35E8-453F-85DB-400C7080FA09}" sibTransId="{334E7759-6194-462C-AF29-E35859B69A5E}"/>
    <dgm:cxn modelId="{8FECA687-7941-40FE-93ED-52300B6E840E}" type="presParOf" srcId="{2B243E52-008C-47B5-A408-AA7803EBFF7F}" destId="{FE344DB5-0085-4CED-8DB1-5499833DAD91}" srcOrd="0" destOrd="0" presId="urn:microsoft.com/office/officeart/2005/8/layout/cycle4"/>
    <dgm:cxn modelId="{F6894A49-9609-42D3-97D3-EDA1F73BE3C7}" type="presParOf" srcId="{FE344DB5-0085-4CED-8DB1-5499833DAD91}" destId="{62532C41-2920-40F0-B0FD-B0A16889BFDE}" srcOrd="0" destOrd="0" presId="urn:microsoft.com/office/officeart/2005/8/layout/cycle4"/>
    <dgm:cxn modelId="{6C7CD956-958B-41A7-AF3A-65DE6DFD1D35}" type="presParOf" srcId="{62532C41-2920-40F0-B0FD-B0A16889BFDE}" destId="{D793B7C9-5F11-4D1C-A767-87BBB51A0B0D}" srcOrd="0" destOrd="0" presId="urn:microsoft.com/office/officeart/2005/8/layout/cycle4"/>
    <dgm:cxn modelId="{57BD26F0-1287-4D7E-A04E-98EC12060204}" type="presParOf" srcId="{62532C41-2920-40F0-B0FD-B0A16889BFDE}" destId="{629920D2-E0E5-4F6D-AC53-A872A16F4133}" srcOrd="1" destOrd="0" presId="urn:microsoft.com/office/officeart/2005/8/layout/cycle4"/>
    <dgm:cxn modelId="{FD8C7CF5-F901-4126-9DFB-9A783C9DD860}" type="presParOf" srcId="{FE344DB5-0085-4CED-8DB1-5499833DAD91}" destId="{04ECEF92-8F2F-484F-989D-1BAC002BE09B}" srcOrd="1" destOrd="0" presId="urn:microsoft.com/office/officeart/2005/8/layout/cycle4"/>
    <dgm:cxn modelId="{36E1EB38-3DD9-42B7-B203-09A537C56923}" type="presParOf" srcId="{04ECEF92-8F2F-484F-989D-1BAC002BE09B}" destId="{397ED5EF-18E1-4504-AA34-085296F54B9E}" srcOrd="0" destOrd="0" presId="urn:microsoft.com/office/officeart/2005/8/layout/cycle4"/>
    <dgm:cxn modelId="{59F85D69-D443-49C1-9D6E-C90057FD3BCA}" type="presParOf" srcId="{04ECEF92-8F2F-484F-989D-1BAC002BE09B}" destId="{2A3F0384-4CB2-40AF-BD7C-2944BC5D3F39}" srcOrd="1" destOrd="0" presId="urn:microsoft.com/office/officeart/2005/8/layout/cycle4"/>
    <dgm:cxn modelId="{DD262B9B-73FC-421F-86DE-7B12DC5E95D1}" type="presParOf" srcId="{FE344DB5-0085-4CED-8DB1-5499833DAD91}" destId="{B2B37F6F-E2BF-4525-ABB2-86BC9B06699E}" srcOrd="2" destOrd="0" presId="urn:microsoft.com/office/officeart/2005/8/layout/cycle4"/>
    <dgm:cxn modelId="{8E64DD80-2868-456A-A22D-E05990E61ED7}" type="presParOf" srcId="{B2B37F6F-E2BF-4525-ABB2-86BC9B06699E}" destId="{DAC4C5D4-8899-4466-A46D-E8D5E81DFD5F}" srcOrd="0" destOrd="0" presId="urn:microsoft.com/office/officeart/2005/8/layout/cycle4"/>
    <dgm:cxn modelId="{1D63F04F-926B-4976-AE8F-8C3A2DE4CDFB}" type="presParOf" srcId="{B2B37F6F-E2BF-4525-ABB2-86BC9B06699E}" destId="{E7DC19B0-F1D3-4066-AA0C-B11A7B6FA330}" srcOrd="1" destOrd="0" presId="urn:microsoft.com/office/officeart/2005/8/layout/cycle4"/>
    <dgm:cxn modelId="{6EFDF4E8-666F-4C65-AA6C-E06A76E95B35}" type="presParOf" srcId="{FE344DB5-0085-4CED-8DB1-5499833DAD91}" destId="{F566C906-1E91-49E1-98A5-ED431B751957}" srcOrd="3" destOrd="0" presId="urn:microsoft.com/office/officeart/2005/8/layout/cycle4"/>
    <dgm:cxn modelId="{50449D6A-6D19-4D79-8197-A75204588067}" type="presParOf" srcId="{F566C906-1E91-49E1-98A5-ED431B751957}" destId="{94728291-4478-4D15-8693-DAF7DDB7078B}" srcOrd="0" destOrd="0" presId="urn:microsoft.com/office/officeart/2005/8/layout/cycle4"/>
    <dgm:cxn modelId="{C33E5725-1DAA-4F10-9E43-BA41E281A0AB}" type="presParOf" srcId="{F566C906-1E91-49E1-98A5-ED431B751957}" destId="{68C38D6C-990A-4463-BBD0-0430C7F72E18}" srcOrd="1" destOrd="0" presId="urn:microsoft.com/office/officeart/2005/8/layout/cycle4"/>
    <dgm:cxn modelId="{5AEC6767-0D53-4EE6-B0B1-7510E7BC8873}" type="presParOf" srcId="{FE344DB5-0085-4CED-8DB1-5499833DAD91}" destId="{6DFC7278-6FD6-440B-BB7E-72320194C98F}" srcOrd="4" destOrd="0" presId="urn:microsoft.com/office/officeart/2005/8/layout/cycle4"/>
    <dgm:cxn modelId="{34975DB2-E364-44BC-BB39-4B783A393BDF}" type="presParOf" srcId="{2B243E52-008C-47B5-A408-AA7803EBFF7F}" destId="{812A68DD-FD6D-477D-9DA9-81B21A657278}" srcOrd="1" destOrd="0" presId="urn:microsoft.com/office/officeart/2005/8/layout/cycle4"/>
    <dgm:cxn modelId="{2662D264-380E-4D07-A50A-2DFD852C8DD6}" type="presParOf" srcId="{812A68DD-FD6D-477D-9DA9-81B21A657278}" destId="{040B18D8-2B36-4301-9865-D0523C198C41}" srcOrd="0" destOrd="0" presId="urn:microsoft.com/office/officeart/2005/8/layout/cycle4"/>
    <dgm:cxn modelId="{A23FBD67-A440-4E78-BB94-D0307ACD20CF}" type="presParOf" srcId="{812A68DD-FD6D-477D-9DA9-81B21A657278}" destId="{60F790A9-129A-47A3-9566-4C69C5996D3B}" srcOrd="1" destOrd="0" presId="urn:microsoft.com/office/officeart/2005/8/layout/cycle4"/>
    <dgm:cxn modelId="{B5F32146-9C98-4299-B994-75C21ACAA40B}" type="presParOf" srcId="{812A68DD-FD6D-477D-9DA9-81B21A657278}" destId="{E1BBB3F9-986F-4DAC-A8AD-E6A1ACB67F46}" srcOrd="2" destOrd="0" presId="urn:microsoft.com/office/officeart/2005/8/layout/cycle4"/>
    <dgm:cxn modelId="{B48EB28A-8E1E-45F3-88C4-372E1E1B0970}" type="presParOf" srcId="{812A68DD-FD6D-477D-9DA9-81B21A657278}" destId="{83C0BAE1-9DBF-4D81-A38A-E39B135FF095}" srcOrd="3" destOrd="0" presId="urn:microsoft.com/office/officeart/2005/8/layout/cycle4"/>
    <dgm:cxn modelId="{6B4A59BF-41D8-46BA-9A91-299A9606A241}" type="presParOf" srcId="{812A68DD-FD6D-477D-9DA9-81B21A657278}" destId="{72575AD9-DA18-403A-A54F-2E126E2AF534}" srcOrd="4" destOrd="0" presId="urn:microsoft.com/office/officeart/2005/8/layout/cycle4"/>
    <dgm:cxn modelId="{DDFFB107-2E86-4043-90DA-25A75D5D3C21}" type="presParOf" srcId="{2B243E52-008C-47B5-A408-AA7803EBFF7F}" destId="{8CD8F887-A6F8-4401-8CB1-ADBB2A71026E}" srcOrd="2" destOrd="0" presId="urn:microsoft.com/office/officeart/2005/8/layout/cycle4"/>
    <dgm:cxn modelId="{5F401479-59B5-492A-A24F-C5A5EA16201C}" type="presParOf" srcId="{2B243E52-008C-47B5-A408-AA7803EBFF7F}" destId="{2719DD4C-EDBD-461A-B0C0-2ACDB139CB60}" srcOrd="3" destOrd="0" presId="urn:microsoft.com/office/officeart/2005/8/layout/cycle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D7B87-551E-4F64-A348-DF047AC40707}" type="datetimeFigureOut">
              <a:rPr lang="en-GB" smtClean="0"/>
              <a:t>07/04/2016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7BB071-E2B7-493A-93BD-EF2CA678C677}" type="slidenum">
              <a:rPr lang="en-GB" smtClean="0"/>
              <a:t>‹#›</a:t>
            </a:fld>
            <a:endParaRPr lang="en-GB"/>
          </a:p>
        </p:txBody>
      </p:sp>
    </p:spTree>
    <p:extLst>
      <p:ext uri="{BB962C8B-B14F-4D97-AF65-F5344CB8AC3E}">
        <p14:creationId xmlns:p14="http://schemas.microsoft.com/office/powerpoint/2010/main" val="1013992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5FA953-F78D-4122-B050-5BA2BF746186}" type="datetime1">
              <a:rPr lang="en-GB" smtClean="0"/>
              <a:t>07/04/2016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331166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A6CE91-2B8A-46F5-84CC-C4DC93C0580F}" type="datetime1">
              <a:rPr lang="en-GB" smtClean="0"/>
              <a:t>07/04/2016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27154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196076-8538-49E5-9EB4-666BE43879C0}" type="datetime1">
              <a:rPr lang="en-GB" smtClean="0"/>
              <a:t>07/04/2016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231055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11" name="Shape 11"/>
          <p:cNvSpPr>
            <a:spLocks noGrp="1"/>
          </p:cNvSpPr>
          <p:nvPr>
            <p:ph type="body" idx="1"/>
          </p:nvPr>
        </p:nvSpPr>
        <p:spPr>
          <a:prstGeom prst="rect">
            <a:avLst/>
          </a:prstGeom>
        </p:spPr>
        <p:txBody>
          <a:body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42917603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3E0A2C-F2F6-4E9B-AC24-A22517CE3D90}" type="datetime1">
              <a:rPr lang="en-GB" smtClean="0">
                <a:solidFill>
                  <a:prstClr val="black">
                    <a:tint val="75000"/>
                  </a:prstClr>
                </a:solidFill>
              </a:rPr>
              <a:t>07/04/2016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108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046835-27C4-4630-AEBE-DC49E073EC57}" type="datetime1">
              <a:rPr lang="en-GB" smtClean="0">
                <a:solidFill>
                  <a:prstClr val="black">
                    <a:tint val="75000"/>
                  </a:prstClr>
                </a:solidFill>
              </a:rPr>
              <a:t>07/04/2016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890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32B13-6F5A-4E32-917D-E5A7D84017A7}" type="datetime1">
              <a:rPr lang="en-GB" smtClean="0">
                <a:solidFill>
                  <a:prstClr val="black">
                    <a:tint val="75000"/>
                  </a:prstClr>
                </a:solidFill>
              </a:rPr>
              <a:t>07/04/2016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278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6A2C8E-A29F-48EA-B0EE-606B07C8B76E}" type="datetime1">
              <a:rPr lang="en-GB" smtClean="0">
                <a:solidFill>
                  <a:prstClr val="black">
                    <a:tint val="75000"/>
                  </a:prstClr>
                </a:solidFill>
              </a:rPr>
              <a:t>07/04/2016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266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B4BF2B-531B-45E5-AE61-DF39100D353F}" type="datetime1">
              <a:rPr lang="en-GB" smtClean="0">
                <a:solidFill>
                  <a:prstClr val="black">
                    <a:tint val="75000"/>
                  </a:prstClr>
                </a:solidFill>
              </a:rPr>
              <a:t>07/04/2016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3801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FE7B40-3FF5-4320-BA41-82CF2E99CD6D}" type="datetime1">
              <a:rPr lang="en-GB" smtClean="0">
                <a:solidFill>
                  <a:prstClr val="black">
                    <a:tint val="75000"/>
                  </a:prstClr>
                </a:solidFill>
              </a:rPr>
              <a:t>07/04/2016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6292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2A216-3512-4CD2-B9F0-B902916B409D}" type="datetime1">
              <a:rPr lang="en-GB" smtClean="0">
                <a:solidFill>
                  <a:prstClr val="black">
                    <a:tint val="75000"/>
                  </a:prstClr>
                </a:solidFill>
              </a:rPr>
              <a:t>07/04/2016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932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11A6CE-F41E-4392-8A2E-F51E66569E78}" type="datetime1">
              <a:rPr lang="en-GB" smtClean="0"/>
              <a:t>07/04/2016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113609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EF159-244B-4259-8C45-34B15A98A9D6}" type="datetime1">
              <a:rPr lang="en-GB" smtClean="0">
                <a:solidFill>
                  <a:prstClr val="black">
                    <a:tint val="75000"/>
                  </a:prstClr>
                </a:solidFill>
              </a:rPr>
              <a:t>07/04/2016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5317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85896-8655-4131-B8B9-BA2C9211887B}" type="datetime1">
              <a:rPr lang="en-GB" smtClean="0">
                <a:solidFill>
                  <a:prstClr val="black">
                    <a:tint val="75000"/>
                  </a:prstClr>
                </a:solidFill>
              </a:rPr>
              <a:t>07/04/2016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6591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807654-E788-4D1F-B37F-ACFE38842171}" type="datetime1">
              <a:rPr lang="en-GB" smtClean="0">
                <a:solidFill>
                  <a:prstClr val="black">
                    <a:tint val="75000"/>
                  </a:prstClr>
                </a:solidFill>
              </a:rPr>
              <a:t>07/04/2016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4232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A17DDC-933D-4EDD-8950-2F63E6A24EF2}" type="datetime1">
              <a:rPr lang="en-GB" smtClean="0">
                <a:solidFill>
                  <a:prstClr val="black">
                    <a:tint val="75000"/>
                  </a:prstClr>
                </a:solidFill>
              </a:rPr>
              <a:t>07/04/2016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7697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11" name="Shape 11"/>
          <p:cNvSpPr>
            <a:spLocks noGrp="1"/>
          </p:cNvSpPr>
          <p:nvPr>
            <p:ph type="body" idx="1"/>
          </p:nvPr>
        </p:nvSpPr>
        <p:spPr>
          <a:prstGeom prst="rect">
            <a:avLst/>
          </a:prstGeom>
        </p:spPr>
        <p:txBody>
          <a:body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
        <p:nvSpPr>
          <p:cNvPr id="12" name="Shape 12"/>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919497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301D2-5B8F-4608-860D-C087BC25C8BC}" type="datetime1">
              <a:rPr lang="en-GB" smtClean="0"/>
              <a:t>07/04/2016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237717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0FF309-406A-4090-B27D-D5A8EAAC0370}" type="datetime1">
              <a:rPr lang="en-GB" smtClean="0"/>
              <a:t>07/04/2016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265574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072B3F-2E48-464A-9000-B052DA0B0722}" type="datetime1">
              <a:rPr lang="en-GB" smtClean="0"/>
              <a:t>07/04/2016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193716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ACCACF-496B-4CA1-B10F-4F42CB39A670}" type="datetime1">
              <a:rPr lang="en-GB" smtClean="0"/>
              <a:t>07/04/2016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166078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76C06-8554-4B38-AE47-CA6AD0890052}" type="datetime1">
              <a:rPr lang="en-GB" smtClean="0"/>
              <a:t>07/04/2016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135018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F5D9B-1649-48F7-B177-7D5F6B8D3ECC}" type="datetime1">
              <a:rPr lang="en-GB" smtClean="0"/>
              <a:t>07/04/2016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263257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8F3C6-FA27-4B61-9CAC-BBE2D63DA0D7}" type="datetime1">
              <a:rPr lang="en-GB" smtClean="0"/>
              <a:t>07/04/2016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291142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7B58B-6BB0-43A1-BDF1-CFA5CBD354C4}" type="datetime1">
              <a:rPr lang="en-GB" smtClean="0"/>
              <a:t>07/04/2016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16550-B63D-43D7-B895-69C79B3F8ADF}" type="slidenum">
              <a:rPr lang="en-GB" smtClean="0"/>
              <a:t>‹#›</a:t>
            </a:fld>
            <a:endParaRPr lang="en-GB"/>
          </a:p>
        </p:txBody>
      </p:sp>
    </p:spTree>
    <p:extLst>
      <p:ext uri="{BB962C8B-B14F-4D97-AF65-F5344CB8AC3E}">
        <p14:creationId xmlns:p14="http://schemas.microsoft.com/office/powerpoint/2010/main" val="1117585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EAE9B-2868-4FA1-83D7-1F5BC09F6048}" type="datetime1">
              <a:rPr lang="en-GB" smtClean="0">
                <a:solidFill>
                  <a:prstClr val="black">
                    <a:tint val="75000"/>
                  </a:prstClr>
                </a:solidFill>
              </a:rPr>
              <a:t>07/04/2016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16550-B63D-43D7-B895-69C79B3F8A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90964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hyperlink" Target="http://www.bcu.ac.uk/allied-and-public-health-professions/about-us/mentors-and-assessors/od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slide" Target="slide4.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capitadiscovery.co.uk/bcu/items/848519?query=assessment+,supervision+and+support&amp;resultsUri=items?query=assessment+,supervision+and+support+" TargetMode="External"/><Relationship Id="rId2" Type="http://schemas.openxmlformats.org/officeDocument/2006/relationships/hyperlink" Target="http://capitadiscovery.co.uk/bcu/items/1034051?query=surviving+your+placement&amp;resultsUri=items?query=surviving+your+placement+"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916550-B63D-43D7-B895-69C79B3F8ADF}" type="slidenum">
              <a:rPr lang="en-GB" smtClean="0"/>
              <a:t>1</a:t>
            </a:fld>
            <a:endParaRPr lang="en-GB"/>
          </a:p>
        </p:txBody>
      </p:sp>
    </p:spTree>
    <p:extLst>
      <p:ext uri="{BB962C8B-B14F-4D97-AF65-F5344CB8AC3E}">
        <p14:creationId xmlns:p14="http://schemas.microsoft.com/office/powerpoint/2010/main" val="2048106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smtClean="0">
                <a:latin typeface="+mn-lt"/>
                <a:cs typeface="Times New Roman" panose="02020603050405020304" pitchFamily="18" charset="0"/>
              </a:rPr>
              <a:t>The new documentation…</a:t>
            </a:r>
            <a:endParaRPr lang="en-GB" sz="4400" dirty="0">
              <a:latin typeface="+mn-lt"/>
              <a:cs typeface="Times New Roman" panose="02020603050405020304" pitchFamily="18" charset="0"/>
            </a:endParaRPr>
          </a:p>
        </p:txBody>
      </p:sp>
      <p:sp>
        <p:nvSpPr>
          <p:cNvPr id="3" name="Content Placeholder 2"/>
          <p:cNvSpPr txBox="1">
            <a:spLocks/>
          </p:cNvSpPr>
          <p:nvPr/>
        </p:nvSpPr>
        <p:spPr>
          <a:xfrm>
            <a:off x="107504" y="1729591"/>
            <a:ext cx="8719255"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smtClean="0"/>
              <a:t>The new assessment documentation is less  complicated and more user-friendly than previous versions.</a:t>
            </a:r>
          </a:p>
          <a:p>
            <a:pPr marL="342900" indent="-342900" algn="l">
              <a:buFont typeface="Arial" panose="020B0604020202020204" pitchFamily="34" charset="0"/>
              <a:buChar char="•"/>
            </a:pPr>
            <a:endParaRPr lang="en-GB" sz="2800" dirty="0" smtClean="0"/>
          </a:p>
          <a:p>
            <a:pPr marL="342900" indent="-342900" algn="l">
              <a:buFont typeface="Arial" panose="020B0604020202020204" pitchFamily="34" charset="0"/>
              <a:buChar char="•"/>
            </a:pPr>
            <a:r>
              <a:rPr lang="en-GB" sz="2800" dirty="0" smtClean="0"/>
              <a:t>Expectations are clarified at every stage.</a:t>
            </a:r>
          </a:p>
          <a:p>
            <a:pPr marL="342900" indent="-342900" algn="l">
              <a:buFont typeface="Arial" panose="020B0604020202020204" pitchFamily="34" charset="0"/>
              <a:buChar char="•"/>
            </a:pPr>
            <a:endParaRPr lang="en-GB" sz="2800" dirty="0" smtClean="0"/>
          </a:p>
          <a:p>
            <a:pPr marL="342900" indent="-342900" algn="l">
              <a:buFont typeface="Arial" panose="020B0604020202020204" pitchFamily="34" charset="0"/>
              <a:buChar char="•"/>
            </a:pPr>
            <a:r>
              <a:rPr lang="en-GB" sz="2800" dirty="0" smtClean="0"/>
              <a:t>Both clinical practice </a:t>
            </a:r>
            <a:r>
              <a:rPr lang="en-GB" sz="2800" b="1" dirty="0" smtClean="0"/>
              <a:t>and</a:t>
            </a:r>
            <a:r>
              <a:rPr lang="en-GB" sz="2800" dirty="0" smtClean="0"/>
              <a:t> professionalism</a:t>
            </a:r>
            <a:r>
              <a:rPr lang="en-GB" sz="2800" dirty="0"/>
              <a:t> </a:t>
            </a:r>
            <a:r>
              <a:rPr lang="en-GB" sz="2800" dirty="0" smtClean="0"/>
              <a:t>are assessed.</a:t>
            </a:r>
            <a:endParaRPr lang="en-GB" sz="2800" dirty="0"/>
          </a:p>
        </p:txBody>
      </p:sp>
      <p:sp>
        <p:nvSpPr>
          <p:cNvPr id="4" name="Slide Number Placeholder 3"/>
          <p:cNvSpPr>
            <a:spLocks noGrp="1"/>
          </p:cNvSpPr>
          <p:nvPr>
            <p:ph type="sldNum" sz="quarter" idx="12"/>
          </p:nvPr>
        </p:nvSpPr>
        <p:spPr/>
        <p:txBody>
          <a:bodyPr/>
          <a:lstStyle/>
          <a:p>
            <a:fld id="{2B916550-B63D-43D7-B895-69C79B3F8ADF}" type="slidenum">
              <a:rPr lang="en-GB" smtClean="0"/>
              <a:t>10</a:t>
            </a:fld>
            <a:endParaRPr lang="en-GB"/>
          </a:p>
        </p:txBody>
      </p:sp>
    </p:spTree>
    <p:extLst>
      <p:ext uri="{BB962C8B-B14F-4D97-AF65-F5344CB8AC3E}">
        <p14:creationId xmlns:p14="http://schemas.microsoft.com/office/powerpoint/2010/main" val="1178409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64" y="178514"/>
            <a:ext cx="7886700" cy="1062457"/>
          </a:xfrm>
        </p:spPr>
        <p:txBody>
          <a:bodyPr/>
          <a:lstStyle/>
          <a:p>
            <a:r>
              <a:rPr lang="en-GB" dirty="0" smtClean="0"/>
              <a:t>The process…….</a:t>
            </a:r>
            <a:endParaRPr lang="en-GB"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84" y="1699435"/>
            <a:ext cx="2419583" cy="36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quot;No&quot; Symbol 4"/>
          <p:cNvSpPr/>
          <p:nvPr/>
        </p:nvSpPr>
        <p:spPr>
          <a:xfrm>
            <a:off x="438540" y="1922106"/>
            <a:ext cx="3125754" cy="312099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ight Arrow 5"/>
          <p:cNvSpPr/>
          <p:nvPr/>
        </p:nvSpPr>
        <p:spPr>
          <a:xfrm>
            <a:off x="3960009" y="2997411"/>
            <a:ext cx="1390262" cy="970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788" y="1994159"/>
            <a:ext cx="2844000" cy="2844000"/>
          </a:xfrm>
          <a:prstGeom prst="rect">
            <a:avLst/>
          </a:prstGeom>
        </p:spPr>
      </p:pic>
      <p:sp>
        <p:nvSpPr>
          <p:cNvPr id="3" name="Slide Number Placeholder 2"/>
          <p:cNvSpPr>
            <a:spLocks noGrp="1"/>
          </p:cNvSpPr>
          <p:nvPr>
            <p:ph type="sldNum" sz="quarter" idx="12"/>
          </p:nvPr>
        </p:nvSpPr>
        <p:spPr/>
        <p:txBody>
          <a:bodyPr/>
          <a:lstStyle/>
          <a:p>
            <a:fld id="{2B916550-B63D-43D7-B895-69C79B3F8ADF}" type="slidenum">
              <a:rPr lang="en-GB" smtClean="0"/>
              <a:t>11</a:t>
            </a:fld>
            <a:endParaRPr lang="en-GB"/>
          </a:p>
        </p:txBody>
      </p:sp>
    </p:spTree>
    <p:extLst>
      <p:ext uri="{BB962C8B-B14F-4D97-AF65-F5344CB8AC3E}">
        <p14:creationId xmlns:p14="http://schemas.microsoft.com/office/powerpoint/2010/main" val="908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4000"/>
                            </p:stCondLst>
                            <p:childTnLst>
                              <p:par>
                                <p:cTn id="10" presetID="2" presetClass="entr" presetSubtype="4"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nodeType="afterEffect">
                                  <p:stCondLst>
                                    <p:cond delay="1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2"/>
          <p:cNvGrpSpPr/>
          <p:nvPr/>
        </p:nvGrpSpPr>
        <p:grpSpPr>
          <a:xfrm>
            <a:off x="6237634" y="410548"/>
            <a:ext cx="2906365" cy="5993744"/>
            <a:chOff x="0" y="0"/>
            <a:chExt cx="683568" cy="4824536"/>
          </a:xfrm>
        </p:grpSpPr>
        <p:sp>
          <p:nvSpPr>
            <p:cNvPr id="160" name="Shape 160"/>
            <p:cNvSpPr/>
            <p:nvPr/>
          </p:nvSpPr>
          <p:spPr>
            <a:xfrm>
              <a:off x="0" y="0"/>
              <a:ext cx="683568" cy="4824536"/>
            </a:xfrm>
            <a:custGeom>
              <a:avLst/>
              <a:gdLst/>
              <a:ahLst/>
              <a:cxnLst>
                <a:cxn ang="0">
                  <a:pos x="wd2" y="hd2"/>
                </a:cxn>
                <a:cxn ang="5400000">
                  <a:pos x="wd2" y="hd2"/>
                </a:cxn>
                <a:cxn ang="10800000">
                  <a:pos x="wd2" y="hd2"/>
                </a:cxn>
                <a:cxn ang="16200000">
                  <a:pos x="wd2" y="hd2"/>
                </a:cxn>
              </a:cxnLst>
              <a:rect l="0" t="0" r="r" b="b"/>
              <a:pathLst>
                <a:path w="21600" h="21600" extrusionOk="0">
                  <a:moveTo>
                    <a:pt x="0" y="1530"/>
                  </a:moveTo>
                  <a:lnTo>
                    <a:pt x="10800" y="0"/>
                  </a:lnTo>
                  <a:lnTo>
                    <a:pt x="21600" y="1530"/>
                  </a:lnTo>
                  <a:lnTo>
                    <a:pt x="16200" y="1530"/>
                  </a:lnTo>
                  <a:lnTo>
                    <a:pt x="16200" y="20070"/>
                  </a:lnTo>
                  <a:lnTo>
                    <a:pt x="21600" y="20070"/>
                  </a:lnTo>
                  <a:lnTo>
                    <a:pt x="10800" y="21600"/>
                  </a:lnTo>
                  <a:lnTo>
                    <a:pt x="0" y="20070"/>
                  </a:lnTo>
                  <a:lnTo>
                    <a:pt x="5400" y="20070"/>
                  </a:lnTo>
                  <a:lnTo>
                    <a:pt x="5400" y="1530"/>
                  </a:lnTo>
                  <a:close/>
                </a:path>
              </a:pathLst>
            </a:custGeom>
            <a:gradFill flip="none" rotWithShape="1">
              <a:gsLst>
                <a:gs pos="0">
                  <a:srgbClr val="B4D1FA"/>
                </a:gs>
                <a:gs pos="35000">
                  <a:srgbClr val="CADEFB"/>
                </a:gs>
                <a:gs pos="100000">
                  <a:srgbClr val="E9F2FF"/>
                </a:gs>
              </a:gsLst>
              <a:lin ang="16200000" scaled="0"/>
            </a:gradFill>
            <a:ln w="9525" cap="flat">
              <a:solidFill>
                <a:srgbClr val="7B9ABF"/>
              </a:solidFill>
              <a:prstDash val="solid"/>
              <a:round/>
            </a:ln>
            <a:effectLst>
              <a:outerShdw blurRad="38100" dist="20000" dir="5400000" rotWithShape="0">
                <a:srgbClr val="000000">
                  <a:alpha val="38000"/>
                </a:srgbClr>
              </a:outerShdw>
            </a:effectLst>
          </p:spPr>
          <p:txBody>
            <a:bodyPr wrap="square" lIns="0" tIns="0" rIns="0" bIns="0" numCol="1" anchor="ctr">
              <a:noAutofit/>
            </a:bodyPr>
            <a:lstStyle/>
            <a:p>
              <a:pPr lvl="0" algn="ctr"/>
              <a:endParaRPr/>
            </a:p>
          </p:txBody>
        </p:sp>
        <p:sp>
          <p:nvSpPr>
            <p:cNvPr id="161" name="Shape 161"/>
            <p:cNvSpPr/>
            <p:nvPr/>
          </p:nvSpPr>
          <p:spPr>
            <a:xfrm>
              <a:off x="170891" y="1879632"/>
              <a:ext cx="341785" cy="1065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stStyle>
            <a:p>
              <a:pPr lvl="0">
                <a:defRPr>
                  <a:uFillTx/>
                </a:defRPr>
              </a:pPr>
              <a:r>
                <a:rPr b="1" dirty="0">
                  <a:uFill>
                    <a:solidFill/>
                  </a:uFill>
                </a:rPr>
                <a:t>Skills and Practice </a:t>
              </a:r>
              <a:r>
                <a:rPr b="1" dirty="0" smtClean="0">
                  <a:uFill>
                    <a:solidFill/>
                  </a:uFill>
                </a:rPr>
                <a:t>Assessment</a:t>
              </a:r>
              <a:endParaRPr lang="en-GB" b="1" dirty="0" smtClean="0">
                <a:uFill>
                  <a:solidFill/>
                </a:uFill>
              </a:endParaRPr>
            </a:p>
            <a:p>
              <a:pPr lvl="0">
                <a:defRPr>
                  <a:uFillTx/>
                </a:defRPr>
              </a:pPr>
              <a:r>
                <a:rPr lang="en-GB" sz="1600" dirty="0" smtClean="0">
                  <a:uFill>
                    <a:solidFill/>
                  </a:uFill>
                </a:rPr>
                <a:t>(</a:t>
              </a:r>
              <a:r>
                <a:rPr lang="en-GB" sz="1600" dirty="0" err="1" smtClean="0">
                  <a:uFill>
                    <a:solidFill/>
                  </a:uFill>
                </a:rPr>
                <a:t>Ongoing</a:t>
              </a:r>
              <a:r>
                <a:rPr lang="en-GB" sz="1600" dirty="0" smtClean="0">
                  <a:uFill>
                    <a:solidFill/>
                  </a:uFill>
                </a:rPr>
                <a:t> over the whole year)</a:t>
              </a:r>
              <a:endParaRPr sz="1600" dirty="0">
                <a:uFill>
                  <a:solidFill/>
                </a:uFill>
              </a:endParaRPr>
            </a:p>
          </p:txBody>
        </p:sp>
      </p:grpSp>
      <p:sp>
        <p:nvSpPr>
          <p:cNvPr id="143" name="Shape 143"/>
          <p:cNvSpPr/>
          <p:nvPr/>
        </p:nvSpPr>
        <p:spPr>
          <a:xfrm>
            <a:off x="3124200" y="6404292"/>
            <a:ext cx="2895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1200">
                <a:solidFill>
                  <a:srgbClr val="888888"/>
                </a:solidFill>
                <a:uFill>
                  <a:solidFill>
                    <a:srgbClr val="888888"/>
                  </a:solidFill>
                </a:uFill>
              </a:defRPr>
            </a:lvl1pPr>
          </a:lstStyle>
          <a:p>
            <a:pPr lvl="0">
              <a:defRPr sz="1800">
                <a:solidFill>
                  <a:srgbClr val="000000"/>
                </a:solidFill>
                <a:uFillTx/>
              </a:defRPr>
            </a:pPr>
            <a:r>
              <a:rPr sz="1200">
                <a:solidFill>
                  <a:srgbClr val="888888"/>
                </a:solidFill>
                <a:uFill>
                  <a:solidFill>
                    <a:srgbClr val="888888"/>
                  </a:solidFill>
                </a:uFill>
              </a:rPr>
              <a:t>2013-2014</a:t>
            </a:r>
          </a:p>
        </p:txBody>
      </p:sp>
      <p:grpSp>
        <p:nvGrpSpPr>
          <p:cNvPr id="155" name="Group 155"/>
          <p:cNvGrpSpPr/>
          <p:nvPr/>
        </p:nvGrpSpPr>
        <p:grpSpPr>
          <a:xfrm>
            <a:off x="1688841" y="64601"/>
            <a:ext cx="5047861" cy="6718754"/>
            <a:chOff x="-903718" y="-1750227"/>
            <a:chExt cx="4750296" cy="6781598"/>
          </a:xfrm>
        </p:grpSpPr>
        <p:grpSp>
          <p:nvGrpSpPr>
            <p:cNvPr id="146" name="Group 146"/>
            <p:cNvGrpSpPr/>
            <p:nvPr/>
          </p:nvGrpSpPr>
          <p:grpSpPr>
            <a:xfrm>
              <a:off x="-460413" y="-1750227"/>
              <a:ext cx="3837342" cy="4431097"/>
              <a:chOff x="0" y="1"/>
              <a:chExt cx="3837340" cy="4431095"/>
            </a:xfrm>
          </p:grpSpPr>
          <p:sp>
            <p:nvSpPr>
              <p:cNvPr id="144" name="Shape 144"/>
              <p:cNvSpPr/>
              <p:nvPr/>
            </p:nvSpPr>
            <p:spPr>
              <a:xfrm>
                <a:off x="0" y="1"/>
                <a:ext cx="3837340" cy="1953472"/>
              </a:xfrm>
              <a:prstGeom prst="roundRect">
                <a:avLst>
                  <a:gd name="adj" fmla="val 7500"/>
                </a:avLst>
              </a:prstGeom>
              <a:solidFill>
                <a:srgbClr val="D092A7"/>
              </a:solidFill>
              <a:ln w="25400" cap="flat">
                <a:solidFill>
                  <a:srgbClr val="FFFFFF"/>
                </a:solidFill>
                <a:prstDash val="solid"/>
                <a:round/>
              </a:ln>
              <a:effectLst/>
            </p:spPr>
            <p:txBody>
              <a:bodyPr wrap="square" lIns="0" tIns="0" rIns="0" bIns="0" numCol="1" anchor="t">
                <a:noAutofit/>
              </a:bodyPr>
              <a:lstStyle/>
              <a:p>
                <a:pPr lvl="0">
                  <a:defRPr sz="1600"/>
                </a:pPr>
                <a:endParaRPr/>
              </a:p>
            </p:txBody>
          </p:sp>
          <p:sp>
            <p:nvSpPr>
              <p:cNvPr id="145" name="Shape 145"/>
              <p:cNvSpPr/>
              <p:nvPr/>
            </p:nvSpPr>
            <p:spPr>
              <a:xfrm>
                <a:off x="47157" y="47156"/>
                <a:ext cx="3743026" cy="43839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lvl="0" algn="ctr">
                  <a:defRPr>
                    <a:uFillTx/>
                  </a:defRPr>
                </a:pPr>
                <a:r>
                  <a:rPr b="1" dirty="0">
                    <a:uFill>
                      <a:solidFill/>
                    </a:uFill>
                  </a:rPr>
                  <a:t>During first week</a:t>
                </a:r>
                <a:endParaRPr sz="2325" b="1" dirty="0">
                  <a:solidFill>
                    <a:srgbClr val="FFFFFF"/>
                  </a:solidFill>
                  <a:uFill>
                    <a:solidFill>
                      <a:srgbClr val="FFFFFF"/>
                    </a:solidFill>
                  </a:uFill>
                </a:endParaRPr>
              </a:p>
              <a:p>
                <a:pPr marL="203200" lvl="0" indent="-203200">
                  <a:buClr>
                    <a:srgbClr val="000000"/>
                  </a:buClr>
                  <a:buSzPct val="100000"/>
                  <a:buChar char="•"/>
                  <a:defRPr>
                    <a:uFillTx/>
                  </a:defRPr>
                </a:pPr>
                <a:r>
                  <a:rPr sz="1600" dirty="0">
                    <a:uFill>
                      <a:solidFill/>
                    </a:uFill>
                  </a:rPr>
                  <a:t>Student to discuss  SCOT analysis with Mentor and develop </a:t>
                </a:r>
                <a:r>
                  <a:rPr lang="en-GB" sz="1600" dirty="0" smtClean="0">
                    <a:uFill>
                      <a:solidFill/>
                    </a:uFill>
                  </a:rPr>
                  <a:t>personal </a:t>
                </a:r>
                <a:r>
                  <a:rPr sz="1600" dirty="0" smtClean="0">
                    <a:uFill>
                      <a:solidFill/>
                    </a:uFill>
                  </a:rPr>
                  <a:t>action </a:t>
                </a:r>
                <a:r>
                  <a:rPr sz="1600" dirty="0">
                    <a:uFill>
                      <a:solidFill/>
                    </a:uFill>
                  </a:rPr>
                  <a:t>plan</a:t>
                </a:r>
                <a:endParaRPr sz="1600" dirty="0">
                  <a:solidFill>
                    <a:srgbClr val="FFFFFF"/>
                  </a:solidFill>
                  <a:uFill>
                    <a:solidFill>
                      <a:srgbClr val="FFFFFF"/>
                    </a:solidFill>
                  </a:uFill>
                </a:endParaRPr>
              </a:p>
              <a:p>
                <a:pPr marL="203200" lvl="0" indent="-203200">
                  <a:buClr>
                    <a:srgbClr val="000000"/>
                  </a:buClr>
                  <a:buSzPct val="100000"/>
                  <a:buChar char="•"/>
                  <a:defRPr>
                    <a:uFillTx/>
                  </a:defRPr>
                </a:pPr>
                <a:r>
                  <a:rPr sz="1600" dirty="0">
                    <a:uFill>
                      <a:solidFill/>
                    </a:uFill>
                  </a:rPr>
                  <a:t>Complete initial Interpersonal and Professional Development </a:t>
                </a:r>
                <a:r>
                  <a:rPr lang="en-GB" sz="1600" dirty="0" smtClean="0">
                    <a:uFill>
                      <a:solidFill/>
                    </a:uFill>
                  </a:rPr>
                  <a:t>review and </a:t>
                </a:r>
                <a:r>
                  <a:rPr sz="1600" dirty="0" smtClean="0">
                    <a:uFill>
                      <a:solidFill/>
                    </a:uFill>
                  </a:rPr>
                  <a:t>assessment </a:t>
                </a:r>
                <a:r>
                  <a:rPr sz="1600" dirty="0">
                    <a:uFill>
                      <a:solidFill/>
                    </a:uFill>
                  </a:rPr>
                  <a:t>using </a:t>
                </a:r>
                <a:r>
                  <a:rPr sz="1600" dirty="0" smtClean="0">
                    <a:uFill>
                      <a:solidFill/>
                    </a:uFill>
                  </a:rPr>
                  <a:t>performance criteria</a:t>
                </a:r>
                <a:r>
                  <a:rPr lang="en-GB" sz="1600" dirty="0" smtClean="0">
                    <a:uFill>
                      <a:solidFill/>
                    </a:uFill>
                  </a:rPr>
                  <a:t> and document any comments</a:t>
                </a:r>
                <a:endParaRPr sz="1600" dirty="0">
                  <a:uFill>
                    <a:solidFill/>
                  </a:uFill>
                </a:endParaRPr>
              </a:p>
            </p:txBody>
          </p:sp>
        </p:grpSp>
        <p:sp>
          <p:nvSpPr>
            <p:cNvPr id="147" name="Shape 147"/>
            <p:cNvSpPr/>
            <p:nvPr/>
          </p:nvSpPr>
          <p:spPr>
            <a:xfrm rot="5400000">
              <a:off x="769967" y="1184565"/>
              <a:ext cx="434342" cy="434342"/>
            </a:xfrm>
            <a:prstGeom prst="rightArrow">
              <a:avLst>
                <a:gd name="adj1" fmla="val 64000"/>
                <a:gd name="adj2" fmla="val 50000"/>
              </a:avLst>
            </a:prstGeom>
            <a:solidFill>
              <a:srgbClr val="EEDBE1">
                <a:alpha val="90000"/>
              </a:srgbClr>
            </a:solidFill>
            <a:ln w="25400" cap="flat">
              <a:solidFill>
                <a:srgbClr val="EEDBE1">
                  <a:alpha val="90000"/>
                </a:srgbClr>
              </a:solidFill>
              <a:prstDash val="solid"/>
              <a:round/>
            </a:ln>
            <a:effectLst/>
          </p:spPr>
          <p:txBody>
            <a:bodyPr wrap="square" lIns="0" tIns="0" rIns="0" bIns="0" numCol="1" anchor="ctr">
              <a:noAutofit/>
            </a:bodyPr>
            <a:lstStyle/>
            <a:p>
              <a:pPr lvl="0"/>
              <a:endParaRPr/>
            </a:p>
          </p:txBody>
        </p:sp>
        <p:grpSp>
          <p:nvGrpSpPr>
            <p:cNvPr id="150" name="Group 150"/>
            <p:cNvGrpSpPr/>
            <p:nvPr/>
          </p:nvGrpSpPr>
          <p:grpSpPr>
            <a:xfrm>
              <a:off x="-596291" y="286906"/>
              <a:ext cx="4153109" cy="2371311"/>
              <a:chOff x="-232369" y="-239453"/>
              <a:chExt cx="4153108" cy="2371310"/>
            </a:xfrm>
          </p:grpSpPr>
          <p:sp>
            <p:nvSpPr>
              <p:cNvPr id="148" name="Shape 148"/>
              <p:cNvSpPr/>
              <p:nvPr/>
            </p:nvSpPr>
            <p:spPr>
              <a:xfrm>
                <a:off x="-232369" y="-239453"/>
                <a:ext cx="4153108" cy="2080274"/>
              </a:xfrm>
              <a:prstGeom prst="roundRect">
                <a:avLst>
                  <a:gd name="adj" fmla="val 7500"/>
                </a:avLst>
              </a:prstGeom>
              <a:solidFill>
                <a:srgbClr val="6DAA6F"/>
              </a:solidFill>
              <a:ln w="25400" cap="flat">
                <a:solidFill>
                  <a:srgbClr val="FFFFFF"/>
                </a:solidFill>
                <a:prstDash val="solid"/>
                <a:round/>
              </a:ln>
              <a:effectLst/>
            </p:spPr>
            <p:txBody>
              <a:bodyPr wrap="square" lIns="0" tIns="0" rIns="0" bIns="0" numCol="1" anchor="t">
                <a:noAutofit/>
              </a:bodyPr>
              <a:lstStyle/>
              <a:p>
                <a:pPr lvl="0">
                  <a:defRPr sz="1600"/>
                </a:pPr>
                <a:endParaRPr/>
              </a:p>
            </p:txBody>
          </p:sp>
          <p:sp>
            <p:nvSpPr>
              <p:cNvPr id="149" name="Shape 149"/>
              <p:cNvSpPr/>
              <p:nvPr/>
            </p:nvSpPr>
            <p:spPr>
              <a:xfrm>
                <a:off x="-18669" y="-239453"/>
                <a:ext cx="3173801" cy="23713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lvl="0" algn="ctr">
                  <a:defRPr>
                    <a:uFillTx/>
                  </a:defRPr>
                </a:pPr>
                <a:r>
                  <a:rPr lang="en-GB" b="1" dirty="0" smtClean="0">
                    <a:uFill>
                      <a:solidFill/>
                    </a:uFill>
                  </a:rPr>
                  <a:t>Halfway through</a:t>
                </a:r>
                <a:endParaRPr sz="2325" b="1" dirty="0">
                  <a:solidFill>
                    <a:srgbClr val="FFFFFF"/>
                  </a:solidFill>
                  <a:uFill>
                    <a:solidFill>
                      <a:srgbClr val="FFFFFF"/>
                    </a:solidFill>
                  </a:uFill>
                </a:endParaRPr>
              </a:p>
              <a:p>
                <a:pPr marL="203200" lvl="0" indent="-203200">
                  <a:buClr>
                    <a:srgbClr val="000000"/>
                  </a:buClr>
                  <a:buSzPct val="100000"/>
                  <a:buChar char="•"/>
                  <a:defRPr>
                    <a:uFillTx/>
                  </a:defRPr>
                </a:pPr>
                <a:r>
                  <a:rPr sz="1600" dirty="0" smtClean="0">
                    <a:uFill>
                      <a:solidFill/>
                    </a:uFill>
                  </a:rPr>
                  <a:t>Interpersonal </a:t>
                </a:r>
                <a:r>
                  <a:rPr sz="1600" dirty="0">
                    <a:uFill>
                      <a:solidFill/>
                    </a:uFill>
                  </a:rPr>
                  <a:t>and Professional Development </a:t>
                </a:r>
                <a:r>
                  <a:rPr lang="en-GB" sz="1600" dirty="0">
                    <a:uFill>
                      <a:solidFill/>
                    </a:uFill>
                  </a:rPr>
                  <a:t>r</a:t>
                </a:r>
                <a:r>
                  <a:rPr lang="en-GB" sz="1600" dirty="0" smtClean="0">
                    <a:uFill>
                      <a:solidFill/>
                    </a:uFill>
                  </a:rPr>
                  <a:t>eview and </a:t>
                </a:r>
                <a:r>
                  <a:rPr lang="en-GB" sz="1600" dirty="0">
                    <a:uFill>
                      <a:solidFill/>
                    </a:uFill>
                  </a:rPr>
                  <a:t>a</a:t>
                </a:r>
                <a:r>
                  <a:rPr sz="1600" dirty="0" err="1" smtClean="0">
                    <a:uFill>
                      <a:solidFill/>
                    </a:uFill>
                  </a:rPr>
                  <a:t>ssessment</a:t>
                </a:r>
                <a:r>
                  <a:rPr sz="1600" dirty="0" smtClean="0">
                    <a:uFill>
                      <a:solidFill/>
                    </a:uFill>
                  </a:rPr>
                  <a:t> </a:t>
                </a:r>
                <a:r>
                  <a:rPr lang="en-GB" sz="1600" dirty="0">
                    <a:uFill>
                      <a:solidFill/>
                    </a:uFill>
                  </a:rPr>
                  <a:t>using performance criteria</a:t>
                </a:r>
                <a:endParaRPr sz="1600" dirty="0">
                  <a:solidFill>
                    <a:srgbClr val="FFFFFF"/>
                  </a:solidFill>
                  <a:uFill>
                    <a:solidFill>
                      <a:srgbClr val="FFFFFF"/>
                    </a:solidFill>
                  </a:uFill>
                </a:endParaRPr>
              </a:p>
              <a:p>
                <a:pPr marL="203200" lvl="0" indent="-203200">
                  <a:buClr>
                    <a:srgbClr val="000000"/>
                  </a:buClr>
                  <a:buSzPct val="100000"/>
                  <a:buChar char="•"/>
                  <a:defRPr>
                    <a:uFillTx/>
                  </a:defRPr>
                </a:pPr>
                <a:r>
                  <a:rPr sz="1600" dirty="0">
                    <a:uFill>
                      <a:solidFill/>
                    </a:uFill>
                  </a:rPr>
                  <a:t>Identification of any </a:t>
                </a:r>
                <a:r>
                  <a:rPr lang="en-GB" sz="1600" dirty="0" smtClean="0">
                    <a:uFill>
                      <a:solidFill/>
                    </a:uFill>
                  </a:rPr>
                  <a:t>further </a:t>
                </a:r>
                <a:r>
                  <a:rPr sz="1600" dirty="0" smtClean="0">
                    <a:uFill>
                      <a:solidFill/>
                    </a:uFill>
                  </a:rPr>
                  <a:t>action points</a:t>
                </a:r>
                <a:r>
                  <a:rPr lang="en-GB" sz="1600" dirty="0" smtClean="0">
                    <a:uFill>
                      <a:solidFill/>
                    </a:uFill>
                  </a:rPr>
                  <a:t> and document comments</a:t>
                </a:r>
                <a:endParaRPr sz="1600" dirty="0">
                  <a:uFill>
                    <a:solidFill/>
                  </a:uFill>
                </a:endParaRPr>
              </a:p>
            </p:txBody>
          </p:sp>
        </p:grpSp>
        <p:sp>
          <p:nvSpPr>
            <p:cNvPr id="151" name="Shape 151"/>
            <p:cNvSpPr/>
            <p:nvPr/>
          </p:nvSpPr>
          <p:spPr>
            <a:xfrm rot="5400000">
              <a:off x="769967" y="2882443"/>
              <a:ext cx="434342" cy="434341"/>
            </a:xfrm>
            <a:prstGeom prst="rightArrow">
              <a:avLst>
                <a:gd name="adj1" fmla="val 64000"/>
                <a:gd name="adj2" fmla="val 50000"/>
              </a:avLst>
            </a:prstGeom>
            <a:solidFill>
              <a:srgbClr val="DED8E8">
                <a:alpha val="90000"/>
              </a:srgbClr>
            </a:solidFill>
            <a:ln w="25400" cap="flat">
              <a:solidFill>
                <a:srgbClr val="DED8E8">
                  <a:alpha val="90000"/>
                </a:srgbClr>
              </a:solidFill>
              <a:prstDash val="solid"/>
              <a:round/>
            </a:ln>
            <a:effectLst/>
          </p:spPr>
          <p:txBody>
            <a:bodyPr wrap="square" lIns="0" tIns="0" rIns="0" bIns="0" numCol="1" anchor="ctr">
              <a:noAutofit/>
            </a:bodyPr>
            <a:lstStyle/>
            <a:p>
              <a:pPr lvl="0"/>
              <a:endParaRPr/>
            </a:p>
          </p:txBody>
        </p:sp>
        <p:grpSp>
          <p:nvGrpSpPr>
            <p:cNvPr id="154" name="Group 154"/>
            <p:cNvGrpSpPr/>
            <p:nvPr/>
          </p:nvGrpSpPr>
          <p:grpSpPr>
            <a:xfrm>
              <a:off x="-903718" y="2428257"/>
              <a:ext cx="4750296" cy="2603114"/>
              <a:chOff x="-395123" y="976874"/>
              <a:chExt cx="4750295" cy="2603113"/>
            </a:xfrm>
          </p:grpSpPr>
          <p:sp>
            <p:nvSpPr>
              <p:cNvPr id="152" name="Shape 152"/>
              <p:cNvSpPr/>
              <p:nvPr/>
            </p:nvSpPr>
            <p:spPr>
              <a:xfrm>
                <a:off x="-395123" y="976874"/>
                <a:ext cx="4750295" cy="2603113"/>
              </a:xfrm>
              <a:prstGeom prst="roundRect">
                <a:avLst>
                  <a:gd name="adj" fmla="val 7500"/>
                </a:avLst>
              </a:prstGeom>
              <a:solidFill>
                <a:srgbClr val="9C85C0"/>
              </a:solidFill>
              <a:ln w="25400" cap="flat">
                <a:solidFill>
                  <a:srgbClr val="FFFFFF"/>
                </a:solidFill>
                <a:prstDash val="solid"/>
                <a:round/>
              </a:ln>
              <a:effectLst/>
            </p:spPr>
            <p:txBody>
              <a:bodyPr wrap="square" lIns="0" tIns="0" rIns="0" bIns="0" numCol="1" anchor="ctr">
                <a:noAutofit/>
              </a:bodyPr>
              <a:lstStyle/>
              <a:p>
                <a:pPr lvl="0" algn="ctr">
                  <a:spcBef>
                    <a:spcPts val="900"/>
                  </a:spcBef>
                  <a:defRPr sz="1600">
                    <a:solidFill>
                      <a:srgbClr val="FFFFFF"/>
                    </a:solidFill>
                    <a:uFill>
                      <a:solidFill>
                        <a:srgbClr val="FFFFFF"/>
                      </a:solidFill>
                    </a:uFill>
                  </a:defRPr>
                </a:pPr>
                <a:endParaRPr/>
              </a:p>
            </p:txBody>
          </p:sp>
          <p:sp>
            <p:nvSpPr>
              <p:cNvPr id="153" name="Shape 153"/>
              <p:cNvSpPr/>
              <p:nvPr/>
            </p:nvSpPr>
            <p:spPr>
              <a:xfrm>
                <a:off x="29158" y="1431060"/>
                <a:ext cx="3948449" cy="179011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spcBef>
                    <a:spcPts val="700"/>
                  </a:spcBef>
                  <a:defRPr>
                    <a:uFillTx/>
                  </a:defRPr>
                </a:pPr>
                <a:r>
                  <a:rPr b="1" dirty="0">
                    <a:uFill>
                      <a:solidFill/>
                    </a:uFill>
                  </a:rPr>
                  <a:t>During last </a:t>
                </a:r>
                <a:r>
                  <a:rPr lang="en-GB" b="1" dirty="0" smtClean="0">
                    <a:uFill>
                      <a:solidFill/>
                    </a:uFill>
                  </a:rPr>
                  <a:t>two </a:t>
                </a:r>
                <a:r>
                  <a:rPr b="1" dirty="0" smtClean="0">
                    <a:uFill>
                      <a:solidFill/>
                    </a:uFill>
                  </a:rPr>
                  <a:t>week</a:t>
                </a:r>
                <a:r>
                  <a:rPr lang="en-GB" b="1" dirty="0" smtClean="0">
                    <a:uFill>
                      <a:solidFill/>
                    </a:uFill>
                  </a:rPr>
                  <a:t>s</a:t>
                </a:r>
                <a:r>
                  <a:rPr b="1" dirty="0" smtClean="0">
                    <a:uFill>
                      <a:solidFill/>
                    </a:uFill>
                  </a:rPr>
                  <a:t> </a:t>
                </a:r>
                <a:endParaRPr sz="2325" dirty="0">
                  <a:solidFill>
                    <a:srgbClr val="FFFFFF"/>
                  </a:solidFill>
                  <a:uFill>
                    <a:solidFill>
                      <a:srgbClr val="FFFFFF"/>
                    </a:solidFill>
                  </a:uFill>
                </a:endParaRPr>
              </a:p>
              <a:p>
                <a:pPr marL="285750" lvl="0" indent="-285750">
                  <a:spcBef>
                    <a:spcPts val="600"/>
                  </a:spcBef>
                  <a:buFont typeface="Arial" panose="020B0604020202020204" pitchFamily="34" charset="0"/>
                  <a:buChar char="•"/>
                  <a:defRPr>
                    <a:uFillTx/>
                  </a:defRPr>
                </a:pPr>
                <a:r>
                  <a:rPr lang="en-GB" sz="1600" dirty="0" smtClean="0">
                    <a:uFill>
                      <a:solidFill/>
                    </a:uFill>
                  </a:rPr>
                  <a:t>Complete final</a:t>
                </a:r>
                <a:r>
                  <a:rPr sz="1600" dirty="0" smtClean="0">
                    <a:uFill>
                      <a:solidFill/>
                    </a:uFill>
                  </a:rPr>
                  <a:t> Interpersonal </a:t>
                </a:r>
                <a:r>
                  <a:rPr sz="1600" dirty="0">
                    <a:uFill>
                      <a:solidFill/>
                    </a:uFill>
                  </a:rPr>
                  <a:t>and Professional Development Assessment </a:t>
                </a:r>
                <a:r>
                  <a:rPr lang="en-GB" sz="1600" dirty="0">
                    <a:uFill>
                      <a:solidFill/>
                    </a:uFill>
                  </a:rPr>
                  <a:t>and document comments</a:t>
                </a:r>
              </a:p>
              <a:p>
                <a:pPr lvl="0">
                  <a:spcBef>
                    <a:spcPts val="600"/>
                  </a:spcBef>
                  <a:defRPr>
                    <a:uFillTx/>
                  </a:defRPr>
                </a:pPr>
                <a:r>
                  <a:rPr lang="en-GB" sz="1600" dirty="0" smtClean="0">
                    <a:solidFill>
                      <a:srgbClr val="FFFFFF"/>
                    </a:solidFill>
                    <a:uFill>
                      <a:solidFill/>
                    </a:uFill>
                  </a:rPr>
                  <a:t>IF LAST PLACEMENT OF THE YEAR</a:t>
                </a:r>
                <a:endParaRPr sz="2325" dirty="0">
                  <a:solidFill>
                    <a:srgbClr val="FFFFFF"/>
                  </a:solidFill>
                  <a:uFill>
                    <a:solidFill>
                      <a:srgbClr val="FFFFFF"/>
                    </a:solidFill>
                  </a:uFill>
                </a:endParaRPr>
              </a:p>
              <a:p>
                <a:pPr marL="285750" lvl="0" indent="-285750">
                  <a:spcBef>
                    <a:spcPts val="200"/>
                  </a:spcBef>
                  <a:buFont typeface="Arial" panose="020B0604020202020204" pitchFamily="34" charset="0"/>
                  <a:buChar char="•"/>
                  <a:defRPr>
                    <a:uFillTx/>
                  </a:defRPr>
                </a:pPr>
                <a:r>
                  <a:rPr sz="1600" dirty="0">
                    <a:uFill>
                      <a:solidFill/>
                    </a:uFill>
                  </a:rPr>
                  <a:t>Review  &amp;  complete final Skills &amp; Practice Assessment</a:t>
                </a:r>
                <a:endParaRPr sz="2325" dirty="0">
                  <a:solidFill>
                    <a:srgbClr val="FFFFFF"/>
                  </a:solidFill>
                  <a:uFill>
                    <a:solidFill>
                      <a:srgbClr val="FFFFFF"/>
                    </a:solidFill>
                  </a:uFill>
                </a:endParaRPr>
              </a:p>
              <a:p>
                <a:pPr marL="285750" lvl="0" indent="-285750">
                  <a:spcBef>
                    <a:spcPts val="200"/>
                  </a:spcBef>
                  <a:buFont typeface="Arial" panose="020B0604020202020204" pitchFamily="34" charset="0"/>
                  <a:buChar char="•"/>
                  <a:defRPr>
                    <a:uFillTx/>
                  </a:defRPr>
                </a:pPr>
                <a:r>
                  <a:rPr sz="1600" dirty="0">
                    <a:uFill>
                      <a:solidFill/>
                    </a:uFill>
                  </a:rPr>
                  <a:t>Complete final grading and future action plan </a:t>
                </a:r>
                <a:endParaRPr sz="1600" dirty="0">
                  <a:solidFill>
                    <a:srgbClr val="FFFFFF"/>
                  </a:solidFill>
                  <a:uFill>
                    <a:solidFill>
                      <a:srgbClr val="FFFFFF"/>
                    </a:solidFill>
                  </a:uFill>
                </a:endParaRPr>
              </a:p>
            </p:txBody>
          </p:sp>
        </p:grpSp>
      </p:grpSp>
      <p:sp>
        <p:nvSpPr>
          <p:cNvPr id="156" name="Shape 156"/>
          <p:cNvSpPr/>
          <p:nvPr/>
        </p:nvSpPr>
        <p:spPr>
          <a:xfrm>
            <a:off x="323527" y="246266"/>
            <a:ext cx="8496945"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600" b="1">
                <a:solidFill>
                  <a:srgbClr val="00B0F0"/>
                </a:solidFill>
                <a:uFill>
                  <a:solidFill>
                    <a:srgbClr val="00B0F0"/>
                  </a:solidFill>
                </a:uFill>
              </a:defRPr>
            </a:lvl1pPr>
          </a:lstStyle>
          <a:p>
            <a:pPr lvl="0">
              <a:defRPr sz="1800" b="0">
                <a:solidFill>
                  <a:srgbClr val="000000"/>
                </a:solidFill>
                <a:uFillTx/>
              </a:defRPr>
            </a:pPr>
            <a:endParaRPr sz="3600" b="1" dirty="0">
              <a:solidFill>
                <a:srgbClr val="00B0F0"/>
              </a:solidFill>
              <a:uFill>
                <a:solidFill>
                  <a:srgbClr val="00B0F0"/>
                </a:solidFill>
              </a:uFill>
            </a:endParaRPr>
          </a:p>
        </p:txBody>
      </p:sp>
      <p:grpSp>
        <p:nvGrpSpPr>
          <p:cNvPr id="159" name="Group 159"/>
          <p:cNvGrpSpPr/>
          <p:nvPr/>
        </p:nvGrpSpPr>
        <p:grpSpPr>
          <a:xfrm>
            <a:off x="323525" y="111319"/>
            <a:ext cx="1692001" cy="1746839"/>
            <a:chOff x="-1" y="-106298"/>
            <a:chExt cx="1692000" cy="1746839"/>
          </a:xfrm>
        </p:grpSpPr>
        <p:sp>
          <p:nvSpPr>
            <p:cNvPr id="157" name="Shape 157"/>
            <p:cNvSpPr/>
            <p:nvPr/>
          </p:nvSpPr>
          <p:spPr>
            <a:xfrm>
              <a:off x="-1" y="-106298"/>
              <a:ext cx="1692000" cy="17468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809EC2"/>
            </a:solidFill>
            <a:ln w="25400" cap="flat">
              <a:solidFill>
                <a:srgbClr val="5D738E"/>
              </a:solidFill>
              <a:prstDash val="solid"/>
              <a:round/>
            </a:ln>
            <a:effectLst/>
          </p:spPr>
          <p:txBody>
            <a:bodyPr wrap="square" lIns="0" tIns="0" rIns="0" bIns="0" numCol="1" anchor="ctr">
              <a:noAutofit/>
            </a:bodyPr>
            <a:lstStyle/>
            <a:p>
              <a:pPr lvl="0" algn="ctr"/>
              <a:endParaRPr/>
            </a:p>
          </p:txBody>
        </p:sp>
        <p:sp>
          <p:nvSpPr>
            <p:cNvPr id="158" name="Shape 158"/>
            <p:cNvSpPr/>
            <p:nvPr/>
          </p:nvSpPr>
          <p:spPr>
            <a:xfrm>
              <a:off x="247787" y="94002"/>
              <a:ext cx="1196426" cy="11079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stStyle>
            <a:p>
              <a:pPr lvl="0">
                <a:defRPr>
                  <a:uFillTx/>
                </a:defRPr>
              </a:pPr>
              <a:r>
                <a:rPr lang="en-GB" dirty="0" smtClean="0">
                  <a:uFill>
                    <a:solidFill/>
                  </a:uFill>
                </a:rPr>
                <a:t>Student to co</a:t>
              </a:r>
              <a:r>
                <a:rPr dirty="0" err="1" smtClean="0">
                  <a:uFill>
                    <a:solidFill/>
                  </a:uFill>
                </a:rPr>
                <a:t>mplete</a:t>
              </a:r>
              <a:r>
                <a:rPr dirty="0" smtClean="0">
                  <a:uFill>
                    <a:solidFill/>
                  </a:uFill>
                </a:rPr>
                <a:t> </a:t>
              </a:r>
              <a:r>
                <a:rPr dirty="0">
                  <a:uFill>
                    <a:solidFill/>
                  </a:uFill>
                </a:rPr>
                <a:t>SCOT analysis</a:t>
              </a:r>
            </a:p>
          </p:txBody>
        </p:sp>
      </p:grpSp>
      <p:sp>
        <p:nvSpPr>
          <p:cNvPr id="2" name="Slide Number Placeholder 1"/>
          <p:cNvSpPr>
            <a:spLocks noGrp="1"/>
          </p:cNvSpPr>
          <p:nvPr>
            <p:ph type="sldNum" sz="quarter" idx="2"/>
          </p:nvPr>
        </p:nvSpPr>
        <p:spPr/>
        <p:txBody>
          <a:bodyPr/>
          <a:lstStyle/>
          <a:p>
            <a:pPr lvl="0"/>
            <a:fld id="{86CB4B4D-7CA3-9044-876B-883B54F8677D}" type="slidenum">
              <a:rPr lang="en-GB" smtClean="0"/>
              <a:t>12</a:t>
            </a:fld>
            <a:endParaRPr lang="en-GB"/>
          </a:p>
        </p:txBody>
      </p:sp>
    </p:spTree>
    <p:extLst>
      <p:ext uri="{BB962C8B-B14F-4D97-AF65-F5344CB8AC3E}">
        <p14:creationId xmlns:p14="http://schemas.microsoft.com/office/powerpoint/2010/main" val="46560327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187624" y="0"/>
            <a:ext cx="6563072" cy="1398070"/>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dirty="0" smtClean="0">
                <a:latin typeface="Times New Roman" panose="02020603050405020304" pitchFamily="18" charset="0"/>
                <a:cs typeface="Times New Roman" panose="02020603050405020304" pitchFamily="18" charset="0"/>
              </a:rPr>
              <a:t/>
            </a:r>
            <a:br>
              <a:rPr lang="en-GB" sz="5400" dirty="0" smtClean="0">
                <a:latin typeface="Times New Roman" panose="02020603050405020304" pitchFamily="18" charset="0"/>
                <a:cs typeface="Times New Roman" panose="02020603050405020304" pitchFamily="18" charset="0"/>
              </a:rPr>
            </a:br>
            <a:r>
              <a:rPr lang="en-GB" sz="13500" dirty="0" smtClean="0">
                <a:latin typeface="Times New Roman" panose="02020603050405020304" pitchFamily="18" charset="0"/>
                <a:cs typeface="Times New Roman" panose="02020603050405020304" pitchFamily="18" charset="0"/>
              </a:rPr>
              <a:t>SCOT analysis</a:t>
            </a:r>
            <a:endParaRPr lang="en-GB" sz="13500" dirty="0"/>
          </a:p>
        </p:txBody>
      </p:sp>
      <p:graphicFrame>
        <p:nvGraphicFramePr>
          <p:cNvPr id="5" name="Diagram 4"/>
          <p:cNvGraphicFramePr/>
          <p:nvPr>
            <p:extLst>
              <p:ext uri="{D42A27DB-BD31-4B8C-83A1-F6EECF244321}">
                <p14:modId xmlns:p14="http://schemas.microsoft.com/office/powerpoint/2010/main" val="101974013"/>
              </p:ext>
            </p:extLst>
          </p:nvPr>
        </p:nvGraphicFramePr>
        <p:xfrm>
          <a:off x="867747" y="1398069"/>
          <a:ext cx="7184571" cy="4405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Users\ID120330\AppData\Local\Microsoft\Windows\Temporary Internet Files\Content.IE5\P77YZH0O\index-finger-303579_640[1].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12783" y="5792755"/>
            <a:ext cx="462375"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B916550-B63D-43D7-B895-69C79B3F8ADF}" type="slidenum">
              <a:rPr lang="en-GB" smtClean="0"/>
              <a:t>13</a:t>
            </a:fld>
            <a:endParaRPr lang="en-GB"/>
          </a:p>
        </p:txBody>
      </p:sp>
    </p:spTree>
    <p:extLst>
      <p:ext uri="{BB962C8B-B14F-4D97-AF65-F5344CB8AC3E}">
        <p14:creationId xmlns:p14="http://schemas.microsoft.com/office/powerpoint/2010/main" val="2684507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79512" y="184685"/>
            <a:ext cx="8229600" cy="12241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latin typeface="+mn-lt"/>
                <a:cs typeface="Times New Roman" panose="02020603050405020304" pitchFamily="18" charset="0"/>
              </a:rPr>
              <a:t>Skills and Practice Assessment… </a:t>
            </a:r>
            <a:r>
              <a:rPr lang="en-GB" sz="3200" dirty="0" smtClean="0">
                <a:latin typeface="+mn-lt"/>
                <a:cs typeface="Times New Roman" panose="02020603050405020304" pitchFamily="18" charset="0"/>
              </a:rPr>
              <a:t>Pass or Fail Elements</a:t>
            </a:r>
            <a:endParaRPr lang="en-GB" sz="3200" dirty="0">
              <a:latin typeface="+mn-lt"/>
              <a:cs typeface="Times New Roman" panose="02020603050405020304" pitchFamily="18" charset="0"/>
            </a:endParaRPr>
          </a:p>
        </p:txBody>
      </p:sp>
      <p:sp>
        <p:nvSpPr>
          <p:cNvPr id="3" name="Content Placeholder 2"/>
          <p:cNvSpPr txBox="1">
            <a:spLocks/>
          </p:cNvSpPr>
          <p:nvPr/>
        </p:nvSpPr>
        <p:spPr>
          <a:xfrm>
            <a:off x="179512" y="1216630"/>
            <a:ext cx="8684570" cy="54158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spcBef>
                <a:spcPts val="600"/>
              </a:spcBef>
              <a:defRPr sz="1800">
                <a:uFillTx/>
              </a:defRPr>
            </a:pPr>
            <a:endParaRPr lang="en-GB" sz="1600" dirty="0" smtClean="0">
              <a:uFill>
                <a:solidFill/>
              </a:uFill>
            </a:endParaRPr>
          </a:p>
          <a:p>
            <a:pPr>
              <a:lnSpc>
                <a:spcPct val="80000"/>
              </a:lnSpc>
              <a:spcBef>
                <a:spcPts val="600"/>
              </a:spcBef>
              <a:defRPr sz="1800">
                <a:uFillTx/>
              </a:defRPr>
            </a:pPr>
            <a:endParaRPr lang="en-GB" sz="1800" dirty="0" smtClean="0">
              <a:uFill>
                <a:solidFill/>
              </a:uFill>
            </a:endParaRPr>
          </a:p>
          <a:p>
            <a:pPr marL="571500" indent="-571500" algn="l">
              <a:lnSpc>
                <a:spcPct val="80000"/>
              </a:lnSpc>
              <a:spcBef>
                <a:spcPts val="600"/>
              </a:spcBef>
              <a:buFont typeface="Arial" panose="020B0604020202020204" pitchFamily="34" charset="0"/>
              <a:buChar char="•"/>
              <a:defRPr sz="1800">
                <a:uFillTx/>
              </a:defRPr>
            </a:pPr>
            <a:r>
              <a:rPr lang="en-GB" sz="2800" dirty="0" smtClean="0">
                <a:uFill>
                  <a:solidFill/>
                </a:uFill>
                <a:latin typeface="Arial" panose="020B0604020202020204" pitchFamily="34" charset="0"/>
                <a:cs typeface="Arial" panose="020B0604020202020204" pitchFamily="34" charset="0"/>
              </a:rPr>
              <a:t>This can be undertaken at any point during the year as long as mentors are convinced that the required standard is being consistently met.</a:t>
            </a:r>
          </a:p>
          <a:p>
            <a:pPr marL="571500" indent="-571500" algn="l">
              <a:lnSpc>
                <a:spcPct val="80000"/>
              </a:lnSpc>
              <a:spcBef>
                <a:spcPts val="600"/>
              </a:spcBef>
              <a:buFont typeface="Arial" panose="020B0604020202020204" pitchFamily="34" charset="0"/>
              <a:buChar char="•"/>
              <a:defRPr sz="1800">
                <a:uFillTx/>
              </a:defRPr>
            </a:pPr>
            <a:endParaRPr lang="en-GB" sz="2800" dirty="0">
              <a:uFill>
                <a:solidFill/>
              </a:uFill>
              <a:latin typeface="Arial" panose="020B0604020202020204" pitchFamily="34" charset="0"/>
              <a:cs typeface="Arial" panose="020B0604020202020204" pitchFamily="34" charset="0"/>
            </a:endParaRPr>
          </a:p>
          <a:p>
            <a:pPr marL="571500" indent="-571500" algn="l">
              <a:lnSpc>
                <a:spcPct val="80000"/>
              </a:lnSpc>
              <a:spcBef>
                <a:spcPts val="600"/>
              </a:spcBef>
              <a:buFont typeface="Arial" panose="020B0604020202020204" pitchFamily="34" charset="0"/>
              <a:buChar char="•"/>
              <a:defRPr sz="1800">
                <a:uFillTx/>
              </a:defRPr>
            </a:pPr>
            <a:r>
              <a:rPr lang="en-GB" sz="2800" dirty="0" smtClean="0">
                <a:uFill>
                  <a:solidFill/>
                </a:uFill>
                <a:latin typeface="Arial" panose="020B0604020202020204" pitchFamily="34" charset="0"/>
                <a:cs typeface="Arial" panose="020B0604020202020204" pitchFamily="34" charset="0"/>
              </a:rPr>
              <a:t>There is no need to reassess elements which have been ‘passed’, </a:t>
            </a:r>
            <a:endParaRPr lang="en-GB" sz="2800" dirty="0">
              <a:uFill>
                <a:solidFill/>
              </a:uFill>
              <a:latin typeface="Arial" panose="020B0604020202020204" pitchFamily="34" charset="0"/>
              <a:cs typeface="Arial" panose="020B0604020202020204" pitchFamily="34" charset="0"/>
            </a:endParaRPr>
          </a:p>
          <a:p>
            <a:pPr marL="571500" indent="-571500" algn="l">
              <a:lnSpc>
                <a:spcPct val="80000"/>
              </a:lnSpc>
              <a:spcBef>
                <a:spcPts val="600"/>
              </a:spcBef>
              <a:buFont typeface="Arial" panose="020B0604020202020204" pitchFamily="34" charset="0"/>
              <a:buChar char="•"/>
              <a:defRPr sz="1800">
                <a:uFillTx/>
              </a:defRPr>
            </a:pPr>
            <a:endParaRPr lang="en-GB" sz="2800" dirty="0" smtClean="0">
              <a:uFill>
                <a:solidFill/>
              </a:uFill>
              <a:latin typeface="Arial" panose="020B0604020202020204" pitchFamily="34" charset="0"/>
              <a:cs typeface="Arial" panose="020B0604020202020204" pitchFamily="34" charset="0"/>
            </a:endParaRPr>
          </a:p>
          <a:p>
            <a:pPr marL="571500" indent="-571500" algn="l">
              <a:lnSpc>
                <a:spcPct val="80000"/>
              </a:lnSpc>
              <a:spcBef>
                <a:spcPts val="600"/>
              </a:spcBef>
              <a:buFont typeface="Arial" panose="020B0604020202020204" pitchFamily="34" charset="0"/>
              <a:buChar char="•"/>
              <a:defRPr sz="1800">
                <a:uFillTx/>
              </a:defRPr>
            </a:pPr>
            <a:r>
              <a:rPr lang="en-GB" sz="2800" dirty="0" smtClean="0">
                <a:uFill>
                  <a:solidFill/>
                </a:uFill>
                <a:latin typeface="Arial" panose="020B0604020202020204" pitchFamily="34" charset="0"/>
                <a:cs typeface="Arial" panose="020B0604020202020204" pitchFamily="34" charset="0"/>
              </a:rPr>
              <a:t> A ‘Fail’ should not be given until the last placement is almost complete.</a:t>
            </a:r>
          </a:p>
          <a:p>
            <a:pPr marL="571500" indent="-571500" algn="l">
              <a:lnSpc>
                <a:spcPct val="80000"/>
              </a:lnSpc>
              <a:spcBef>
                <a:spcPts val="600"/>
              </a:spcBef>
              <a:buFont typeface="Arial" panose="020B0604020202020204" pitchFamily="34" charset="0"/>
              <a:buChar char="•"/>
              <a:defRPr sz="1800">
                <a:uFillTx/>
              </a:defRPr>
            </a:pPr>
            <a:endParaRPr lang="en-GB" sz="2800" dirty="0">
              <a:uFill>
                <a:solidFill/>
              </a:uFill>
              <a:latin typeface="Arial" panose="020B0604020202020204" pitchFamily="34" charset="0"/>
              <a:cs typeface="Arial" panose="020B0604020202020204" pitchFamily="34" charset="0"/>
            </a:endParaRPr>
          </a:p>
          <a:p>
            <a:pPr marL="571500" indent="-571500" algn="l">
              <a:lnSpc>
                <a:spcPct val="80000"/>
              </a:lnSpc>
              <a:spcBef>
                <a:spcPts val="600"/>
              </a:spcBef>
              <a:buFont typeface="Arial" panose="020B0604020202020204" pitchFamily="34" charset="0"/>
              <a:buChar char="•"/>
              <a:defRPr sz="1800">
                <a:uFillTx/>
              </a:defRPr>
            </a:pPr>
            <a:endParaRPr lang="en-GB" sz="2800" dirty="0" smtClean="0">
              <a:uFill>
                <a:solidFill/>
              </a:uFill>
              <a:latin typeface="Arial" panose="020B0604020202020204" pitchFamily="34" charset="0"/>
              <a:cs typeface="Arial" panose="020B0604020202020204" pitchFamily="34" charset="0"/>
            </a:endParaRPr>
          </a:p>
          <a:p>
            <a:pPr algn="l">
              <a:lnSpc>
                <a:spcPct val="80000"/>
              </a:lnSpc>
              <a:spcBef>
                <a:spcPts val="600"/>
              </a:spcBef>
              <a:defRPr sz="1800">
                <a:uFillTx/>
              </a:defRPr>
            </a:pPr>
            <a:endParaRPr lang="en-GB" sz="2800" dirty="0" smtClean="0">
              <a:solidFill>
                <a:srgbClr val="7030A0"/>
              </a:solidFill>
              <a:uFill>
                <a:solidFill/>
              </a:uFill>
              <a:latin typeface="Arial" panose="020B0604020202020204" pitchFamily="34" charset="0"/>
              <a:cs typeface="Arial" panose="020B0604020202020204" pitchFamily="34" charset="0"/>
            </a:endParaRPr>
          </a:p>
          <a:p>
            <a:endParaRPr lang="en-GB" dirty="0"/>
          </a:p>
        </p:txBody>
      </p:sp>
      <p:pic>
        <p:nvPicPr>
          <p:cNvPr id="16386" name="Picture 2" descr="C:\Users\ID120330\AppData\Local\Microsoft\Windows\Temporary Internet Files\Content.IE5\B0LWTU4M\raemi-Check-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5771" y="4593156"/>
            <a:ext cx="1010531" cy="936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ID120330\AppData\Local\Microsoft\Windows\Temporary Internet Files\Content.IE5\IG56FZPX\Cyrillic-H[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1443" y="400753"/>
            <a:ext cx="922588" cy="792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B916550-B63D-43D7-B895-69C79B3F8ADF}" type="slidenum">
              <a:rPr lang="en-GB" smtClean="0"/>
              <a:t>14</a:t>
            </a:fld>
            <a:endParaRPr lang="en-GB"/>
          </a:p>
        </p:txBody>
      </p:sp>
    </p:spTree>
    <p:extLst>
      <p:ext uri="{BB962C8B-B14F-4D97-AF65-F5344CB8AC3E}">
        <p14:creationId xmlns:p14="http://schemas.microsoft.com/office/powerpoint/2010/main" val="1612153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49290" y="332656"/>
            <a:ext cx="8830816" cy="9438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smtClean="0">
                <a:uFill>
                  <a:solidFill/>
                </a:uFill>
              </a:rPr>
              <a:t/>
            </a:r>
            <a:br>
              <a:rPr lang="en-GB" dirty="0" smtClean="0">
                <a:uFill>
                  <a:solidFill/>
                </a:uFill>
              </a:rPr>
            </a:br>
            <a:r>
              <a:rPr lang="en-GB" sz="4000" dirty="0" smtClean="0">
                <a:uFill>
                  <a:solidFill/>
                </a:uFill>
                <a:latin typeface="+mn-lt"/>
                <a:cs typeface="Times New Roman" panose="02020603050405020304" pitchFamily="18" charset="0"/>
              </a:rPr>
              <a:t>Interpersonal and </a:t>
            </a:r>
            <a:r>
              <a:rPr lang="en-GB" sz="4000" dirty="0">
                <a:uFill>
                  <a:solidFill/>
                </a:uFill>
                <a:latin typeface="+mn-lt"/>
                <a:cs typeface="Times New Roman" panose="02020603050405020304" pitchFamily="18" charset="0"/>
              </a:rPr>
              <a:t>Professional Development Assessment….</a:t>
            </a:r>
            <a:endParaRPr lang="en-GB" sz="4000" dirty="0">
              <a:latin typeface="+mn-lt"/>
              <a:cs typeface="Times New Roman" panose="02020603050405020304" pitchFamily="18" charset="0"/>
            </a:endParaRPr>
          </a:p>
        </p:txBody>
      </p:sp>
      <p:sp>
        <p:nvSpPr>
          <p:cNvPr id="3" name="Content Placeholder 2"/>
          <p:cNvSpPr txBox="1">
            <a:spLocks/>
          </p:cNvSpPr>
          <p:nvPr/>
        </p:nvSpPr>
        <p:spPr>
          <a:xfrm>
            <a:off x="223936" y="1362269"/>
            <a:ext cx="8584162" cy="5517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04875" indent="-457200" algn="l">
              <a:lnSpc>
                <a:spcPct val="80000"/>
              </a:lnSpc>
              <a:spcBef>
                <a:spcPts val="600"/>
              </a:spcBef>
              <a:buFont typeface="Arial" panose="020B0604020202020204" pitchFamily="34" charset="0"/>
              <a:buChar char="•"/>
              <a:defRPr sz="1800">
                <a:uFillTx/>
              </a:defRPr>
            </a:pPr>
            <a:r>
              <a:rPr lang="en-GB" sz="2600" dirty="0" smtClean="0">
                <a:uFill>
                  <a:solidFill/>
                </a:uFill>
                <a:cs typeface="Times New Roman" panose="02020603050405020304" pitchFamily="18" charset="0"/>
              </a:rPr>
              <a:t>Summative assessment as competent can be undertaken at any stage of a placement once formative</a:t>
            </a:r>
            <a:r>
              <a:rPr lang="en-GB" sz="2600" i="1" dirty="0" smtClean="0">
                <a:uFill>
                  <a:solidFill/>
                </a:uFill>
                <a:cs typeface="Times New Roman" panose="02020603050405020304" pitchFamily="18" charset="0"/>
              </a:rPr>
              <a:t> </a:t>
            </a:r>
            <a:r>
              <a:rPr lang="en-GB" sz="2600" dirty="0" smtClean="0">
                <a:uFill>
                  <a:solidFill/>
                </a:uFill>
                <a:cs typeface="Times New Roman" panose="02020603050405020304" pitchFamily="18" charset="0"/>
              </a:rPr>
              <a:t>work indicates the Student is ready. </a:t>
            </a:r>
          </a:p>
          <a:p>
            <a:pPr marL="904875" indent="-457200" algn="l">
              <a:lnSpc>
                <a:spcPct val="80000"/>
              </a:lnSpc>
              <a:spcBef>
                <a:spcPts val="600"/>
              </a:spcBef>
              <a:buFont typeface="Arial" panose="020B0604020202020204" pitchFamily="34" charset="0"/>
              <a:buChar char="•"/>
              <a:defRPr sz="1800">
                <a:uFillTx/>
              </a:defRPr>
            </a:pPr>
            <a:endParaRPr lang="en-GB" sz="2600" dirty="0">
              <a:uFill>
                <a:solidFill/>
              </a:uFill>
              <a:cs typeface="Times New Roman" panose="02020603050405020304" pitchFamily="18" charset="0"/>
            </a:endParaRPr>
          </a:p>
          <a:p>
            <a:pPr marL="904875" indent="-457200" algn="l">
              <a:lnSpc>
                <a:spcPct val="80000"/>
              </a:lnSpc>
              <a:spcBef>
                <a:spcPts val="600"/>
              </a:spcBef>
              <a:buFont typeface="Arial" panose="020B0604020202020204" pitchFamily="34" charset="0"/>
              <a:buChar char="•"/>
              <a:defRPr sz="1800">
                <a:uFillTx/>
              </a:defRPr>
            </a:pPr>
            <a:r>
              <a:rPr lang="en-GB" sz="2600" dirty="0" smtClean="0">
                <a:uFill>
                  <a:solidFill/>
                </a:uFill>
                <a:cs typeface="Times New Roman" panose="02020603050405020304" pitchFamily="18" charset="0"/>
              </a:rPr>
              <a:t>That element does not then have to reassessed again in </a:t>
            </a:r>
            <a:r>
              <a:rPr lang="en-GB" sz="2600" dirty="0">
                <a:uFill>
                  <a:solidFill/>
                </a:uFill>
                <a:cs typeface="Times New Roman" panose="02020603050405020304" pitchFamily="18" charset="0"/>
              </a:rPr>
              <a:t>future </a:t>
            </a:r>
            <a:r>
              <a:rPr lang="en-GB" sz="2600" dirty="0" smtClean="0">
                <a:uFill>
                  <a:solidFill/>
                </a:uFill>
                <a:cs typeface="Times New Roman" panose="02020603050405020304" pitchFamily="18" charset="0"/>
              </a:rPr>
              <a:t>placements </a:t>
            </a:r>
            <a:r>
              <a:rPr lang="en-GB" sz="2600" b="1" dirty="0" smtClean="0">
                <a:uFill>
                  <a:solidFill/>
                </a:uFill>
                <a:cs typeface="Times New Roman" panose="02020603050405020304" pitchFamily="18" charset="0"/>
              </a:rPr>
              <a:t>however</a:t>
            </a:r>
            <a:r>
              <a:rPr lang="en-GB" sz="2600" dirty="0" smtClean="0">
                <a:uFill>
                  <a:solidFill/>
                </a:uFill>
                <a:cs typeface="Times New Roman" panose="02020603050405020304" pitchFamily="18" charset="0"/>
              </a:rPr>
              <a:t> </a:t>
            </a:r>
            <a:r>
              <a:rPr lang="en-GB" sz="2600" dirty="0">
                <a:uFill>
                  <a:solidFill/>
                </a:uFill>
                <a:cs typeface="Times New Roman" panose="02020603050405020304" pitchFamily="18" charset="0"/>
              </a:rPr>
              <a:t>students are expected to maintain competent </a:t>
            </a:r>
            <a:r>
              <a:rPr lang="en-GB" sz="2600" dirty="0" smtClean="0">
                <a:uFill>
                  <a:solidFill/>
                </a:uFill>
                <a:cs typeface="Times New Roman" panose="02020603050405020304" pitchFamily="18" charset="0"/>
              </a:rPr>
              <a:t>performance</a:t>
            </a:r>
            <a:endParaRPr lang="en-GB" sz="2600" dirty="0">
              <a:uFill>
                <a:solidFill/>
              </a:uFill>
              <a:cs typeface="Times New Roman" panose="02020603050405020304" pitchFamily="18" charset="0"/>
            </a:endParaRPr>
          </a:p>
          <a:p>
            <a:pPr marL="904875" indent="-457200" algn="l">
              <a:lnSpc>
                <a:spcPct val="80000"/>
              </a:lnSpc>
              <a:spcBef>
                <a:spcPts val="600"/>
              </a:spcBef>
              <a:buFont typeface="Arial" panose="020B0604020202020204" pitchFamily="34" charset="0"/>
              <a:buChar char="•"/>
              <a:defRPr sz="1800">
                <a:uFillTx/>
              </a:defRPr>
            </a:pPr>
            <a:endParaRPr lang="en-GB" sz="2600" dirty="0" smtClean="0">
              <a:uFill>
                <a:solidFill/>
              </a:uFill>
              <a:cs typeface="Times New Roman" panose="02020603050405020304" pitchFamily="18" charset="0"/>
            </a:endParaRPr>
          </a:p>
          <a:p>
            <a:pPr marL="904875" indent="-457200" algn="l">
              <a:lnSpc>
                <a:spcPct val="80000"/>
              </a:lnSpc>
              <a:spcBef>
                <a:spcPts val="600"/>
              </a:spcBef>
              <a:buFont typeface="Arial" panose="020B0604020202020204" pitchFamily="34" charset="0"/>
              <a:buChar char="•"/>
              <a:defRPr sz="1800">
                <a:uFillTx/>
              </a:defRPr>
            </a:pPr>
            <a:r>
              <a:rPr lang="en-GB" sz="2600" dirty="0" smtClean="0">
                <a:uFill>
                  <a:solidFill/>
                </a:uFill>
                <a:cs typeface="Times New Roman" panose="02020603050405020304" pitchFamily="18" charset="0"/>
              </a:rPr>
              <a:t>Performance </a:t>
            </a:r>
            <a:r>
              <a:rPr lang="en-GB" sz="2600" dirty="0">
                <a:uFill>
                  <a:solidFill/>
                </a:uFill>
                <a:cs typeface="Times New Roman" panose="02020603050405020304" pitchFamily="18" charset="0"/>
              </a:rPr>
              <a:t>must be competent and consistent.</a:t>
            </a:r>
          </a:p>
          <a:p>
            <a:pPr marL="457200" indent="-9525" algn="l">
              <a:lnSpc>
                <a:spcPct val="80000"/>
              </a:lnSpc>
              <a:spcBef>
                <a:spcPts val="600"/>
              </a:spcBef>
              <a:buFont typeface="Arial" panose="020B0604020202020204" pitchFamily="34" charset="0"/>
              <a:buChar char="•"/>
              <a:defRPr sz="1800">
                <a:uFillTx/>
              </a:defRPr>
            </a:pPr>
            <a:endParaRPr lang="en-GB" sz="2600" dirty="0" smtClean="0">
              <a:uFill>
                <a:solidFill/>
              </a:uFill>
              <a:cs typeface="Times New Roman" panose="02020603050405020304" pitchFamily="18" charset="0"/>
            </a:endParaRPr>
          </a:p>
          <a:p>
            <a:pPr marL="904875" indent="-457200" algn="l">
              <a:lnSpc>
                <a:spcPct val="80000"/>
              </a:lnSpc>
              <a:spcBef>
                <a:spcPts val="600"/>
              </a:spcBef>
              <a:buFont typeface="Arial" panose="020B0604020202020204" pitchFamily="34" charset="0"/>
              <a:buChar char="•"/>
              <a:defRPr sz="1800">
                <a:uFillTx/>
              </a:defRPr>
            </a:pPr>
            <a:r>
              <a:rPr lang="en-GB" sz="2600" dirty="0" smtClean="0">
                <a:uFill>
                  <a:solidFill/>
                </a:uFill>
                <a:cs typeface="Times New Roman" panose="02020603050405020304" pitchFamily="18" charset="0"/>
              </a:rPr>
              <a:t>Awarding a  Fail is only appropriate when their final placement is coming to an end.</a:t>
            </a:r>
          </a:p>
          <a:p>
            <a:endParaRPr lang="en-GB" sz="3500" dirty="0">
              <a:latin typeface="Times New Roman" panose="02020603050405020304" pitchFamily="18" charset="0"/>
              <a:cs typeface="Times New Roman" panose="02020603050405020304" pitchFamily="18" charset="0"/>
            </a:endParaRPr>
          </a:p>
        </p:txBody>
      </p:sp>
      <p:pic>
        <p:nvPicPr>
          <p:cNvPr id="7170" name="Picture 2" descr="C:\Users\ID120330\AppData\Local\Microsoft\Windows\Temporary Internet Files\Content.IE5\P77YZH0O\index-finger-303579_640[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207543" y="1444691"/>
            <a:ext cx="462375" cy="720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B916550-B63D-43D7-B895-69C79B3F8ADF}" type="slidenum">
              <a:rPr lang="en-GB" smtClean="0"/>
              <a:t>15</a:t>
            </a:fld>
            <a:endParaRPr lang="en-GB"/>
          </a:p>
        </p:txBody>
      </p:sp>
    </p:spTree>
    <p:extLst>
      <p:ext uri="{BB962C8B-B14F-4D97-AF65-F5344CB8AC3E}">
        <p14:creationId xmlns:p14="http://schemas.microsoft.com/office/powerpoint/2010/main" val="3085046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19" y="75878"/>
            <a:ext cx="7886700" cy="1325563"/>
          </a:xfrm>
        </p:spPr>
        <p:txBody>
          <a:bodyPr/>
          <a:lstStyle/>
          <a:p>
            <a:r>
              <a:rPr lang="en-GB" dirty="0"/>
              <a:t>Providing feedback to learners</a:t>
            </a:r>
          </a:p>
        </p:txBody>
      </p:sp>
      <p:sp>
        <p:nvSpPr>
          <p:cNvPr id="3" name="Content Placeholder 2"/>
          <p:cNvSpPr>
            <a:spLocks noGrp="1"/>
          </p:cNvSpPr>
          <p:nvPr>
            <p:ph idx="1"/>
          </p:nvPr>
        </p:nvSpPr>
        <p:spPr>
          <a:xfrm>
            <a:off x="102637" y="1110343"/>
            <a:ext cx="8696130" cy="5327779"/>
          </a:xfrm>
        </p:spPr>
        <p:txBody>
          <a:bodyPr>
            <a:normAutofit fontScale="25000" lnSpcReduction="20000"/>
          </a:bodyPr>
          <a:lstStyle/>
          <a:p>
            <a:pPr marL="0" indent="0">
              <a:lnSpc>
                <a:spcPct val="120000"/>
              </a:lnSpc>
              <a:spcBef>
                <a:spcPts val="0"/>
              </a:spcBef>
              <a:buNone/>
            </a:pPr>
            <a:r>
              <a:rPr lang="en-GB" sz="7200" dirty="0" smtClean="0"/>
              <a:t>Quality feedback is </a:t>
            </a:r>
            <a:r>
              <a:rPr lang="en-GB" sz="7200" b="1" dirty="0" smtClean="0"/>
              <a:t>essential </a:t>
            </a:r>
            <a:r>
              <a:rPr lang="en-GB" sz="7200" dirty="0" smtClean="0"/>
              <a:t>as it aids student progression, and to ensure</a:t>
            </a:r>
            <a:r>
              <a:rPr lang="en-GB" sz="7200" i="1" dirty="0" smtClean="0"/>
              <a:t> </a:t>
            </a:r>
            <a:r>
              <a:rPr lang="en-GB" sz="7200" dirty="0"/>
              <a:t>the </a:t>
            </a:r>
            <a:r>
              <a:rPr lang="en-GB" sz="7200" dirty="0" smtClean="0"/>
              <a:t>standard </a:t>
            </a:r>
            <a:r>
              <a:rPr lang="en-GB" sz="7200" dirty="0"/>
              <a:t>of </a:t>
            </a:r>
            <a:r>
              <a:rPr lang="en-GB" sz="7200" dirty="0" smtClean="0"/>
              <a:t>professionalism and practice </a:t>
            </a:r>
            <a:r>
              <a:rPr lang="en-GB" sz="7200" dirty="0"/>
              <a:t>meets the </a:t>
            </a:r>
            <a:r>
              <a:rPr lang="en-GB" sz="7200" dirty="0" smtClean="0"/>
              <a:t>requirements to keep the </a:t>
            </a:r>
            <a:r>
              <a:rPr lang="en-GB" sz="7200" dirty="0"/>
              <a:t>patient safe in their </a:t>
            </a:r>
            <a:r>
              <a:rPr lang="en-GB" sz="7200" dirty="0" smtClean="0"/>
              <a:t>care as well as an on-going record for future placements  and will:</a:t>
            </a:r>
          </a:p>
          <a:p>
            <a:pPr marL="0" indent="0">
              <a:buNone/>
            </a:pPr>
            <a:r>
              <a:rPr lang="en-GB" sz="4500" dirty="0"/>
              <a:t>	</a:t>
            </a:r>
          </a:p>
          <a:p>
            <a:pPr>
              <a:lnSpc>
                <a:spcPct val="120000"/>
              </a:lnSpc>
              <a:spcBef>
                <a:spcPts val="0"/>
              </a:spcBef>
              <a:buClr>
                <a:srgbClr val="7030A0"/>
              </a:buClr>
              <a:buSzPct val="150000"/>
            </a:pPr>
            <a:r>
              <a:rPr lang="en-GB" sz="7200" dirty="0" smtClean="0"/>
              <a:t>Enable </a:t>
            </a:r>
            <a:r>
              <a:rPr lang="en-GB" sz="7200" dirty="0"/>
              <a:t>a </a:t>
            </a:r>
            <a:r>
              <a:rPr lang="en-GB" sz="7200" dirty="0" smtClean="0"/>
              <a:t>future mentors </a:t>
            </a:r>
            <a:r>
              <a:rPr lang="en-GB" sz="7200" dirty="0"/>
              <a:t>judgment to be made regarding the learners’ overall performance whilst on the </a:t>
            </a:r>
            <a:r>
              <a:rPr lang="en-GB" sz="7200" dirty="0" smtClean="0"/>
              <a:t>placement</a:t>
            </a:r>
          </a:p>
          <a:p>
            <a:pPr>
              <a:lnSpc>
                <a:spcPct val="120000"/>
              </a:lnSpc>
              <a:spcBef>
                <a:spcPts val="0"/>
              </a:spcBef>
              <a:buClr>
                <a:srgbClr val="7030A0"/>
              </a:buClr>
              <a:buSzPct val="150000"/>
            </a:pPr>
            <a:endParaRPr lang="en-GB" sz="7200" dirty="0" smtClean="0"/>
          </a:p>
          <a:p>
            <a:pPr>
              <a:lnSpc>
                <a:spcPct val="120000"/>
              </a:lnSpc>
              <a:spcBef>
                <a:spcPts val="0"/>
              </a:spcBef>
              <a:buClr>
                <a:srgbClr val="7030A0"/>
              </a:buClr>
              <a:buSzPct val="150000"/>
            </a:pPr>
            <a:r>
              <a:rPr lang="en-GB" sz="7200" dirty="0" smtClean="0"/>
              <a:t>Track </a:t>
            </a:r>
            <a:r>
              <a:rPr lang="en-GB" sz="7200" dirty="0"/>
              <a:t>those elements of the learners professionalism relating to approach, behaviour and </a:t>
            </a:r>
            <a:r>
              <a:rPr lang="en-GB" sz="7200" dirty="0" smtClean="0"/>
              <a:t>attitude</a:t>
            </a:r>
          </a:p>
          <a:p>
            <a:pPr>
              <a:lnSpc>
                <a:spcPct val="120000"/>
              </a:lnSpc>
              <a:spcBef>
                <a:spcPts val="0"/>
              </a:spcBef>
              <a:buClr>
                <a:srgbClr val="7030A0"/>
              </a:buClr>
              <a:buSzPct val="150000"/>
            </a:pPr>
            <a:endParaRPr lang="en-GB" sz="7200" dirty="0"/>
          </a:p>
          <a:p>
            <a:pPr>
              <a:lnSpc>
                <a:spcPct val="120000"/>
              </a:lnSpc>
              <a:spcBef>
                <a:spcPts val="0"/>
              </a:spcBef>
              <a:buClr>
                <a:srgbClr val="7030A0"/>
              </a:buClr>
              <a:buSzPct val="150000"/>
            </a:pPr>
            <a:r>
              <a:rPr lang="en-GB" sz="7200" dirty="0" smtClean="0"/>
              <a:t>Summarise </a:t>
            </a:r>
            <a:r>
              <a:rPr lang="en-GB" sz="7200" dirty="0"/>
              <a:t>a learners development of applied </a:t>
            </a:r>
            <a:r>
              <a:rPr lang="en-GB" sz="7200" dirty="0" smtClean="0"/>
              <a:t>knowledge</a:t>
            </a:r>
          </a:p>
          <a:p>
            <a:pPr>
              <a:lnSpc>
                <a:spcPct val="120000"/>
              </a:lnSpc>
              <a:spcBef>
                <a:spcPts val="0"/>
              </a:spcBef>
              <a:buClr>
                <a:srgbClr val="7030A0"/>
              </a:buClr>
              <a:buSzPct val="150000"/>
            </a:pPr>
            <a:endParaRPr lang="en-GB" sz="7200" dirty="0"/>
          </a:p>
          <a:p>
            <a:pPr>
              <a:lnSpc>
                <a:spcPct val="120000"/>
              </a:lnSpc>
              <a:spcBef>
                <a:spcPts val="0"/>
              </a:spcBef>
              <a:buClr>
                <a:srgbClr val="7030A0"/>
              </a:buClr>
              <a:buSzPct val="150000"/>
            </a:pPr>
            <a:r>
              <a:rPr lang="en-GB" sz="7200" dirty="0" smtClean="0"/>
              <a:t>To </a:t>
            </a:r>
            <a:r>
              <a:rPr lang="en-GB" sz="7200" dirty="0"/>
              <a:t>feed forward to future mentors any concerns or </a:t>
            </a:r>
            <a:r>
              <a:rPr lang="en-GB" sz="7200" dirty="0" smtClean="0"/>
              <a:t>challenges</a:t>
            </a:r>
          </a:p>
          <a:p>
            <a:pPr>
              <a:lnSpc>
                <a:spcPct val="120000"/>
              </a:lnSpc>
              <a:spcBef>
                <a:spcPts val="0"/>
              </a:spcBef>
              <a:buClr>
                <a:srgbClr val="7030A0"/>
              </a:buClr>
              <a:buSzPct val="150000"/>
            </a:pPr>
            <a:endParaRPr lang="en-GB" sz="7200" dirty="0"/>
          </a:p>
          <a:p>
            <a:pPr>
              <a:lnSpc>
                <a:spcPct val="120000"/>
              </a:lnSpc>
              <a:spcBef>
                <a:spcPts val="0"/>
              </a:spcBef>
              <a:buClr>
                <a:srgbClr val="7030A0"/>
              </a:buClr>
              <a:buSzPct val="150000"/>
            </a:pPr>
            <a:r>
              <a:rPr lang="en-GB" sz="7200" dirty="0" smtClean="0"/>
              <a:t>Identify </a:t>
            </a:r>
            <a:r>
              <a:rPr lang="en-GB" sz="7200" dirty="0"/>
              <a:t>any particular strengths the learner has and to build upon these </a:t>
            </a:r>
            <a:endParaRPr lang="en-GB" sz="7200" dirty="0" smtClean="0"/>
          </a:p>
          <a:p>
            <a:pPr>
              <a:lnSpc>
                <a:spcPct val="120000"/>
              </a:lnSpc>
              <a:spcBef>
                <a:spcPts val="0"/>
              </a:spcBef>
              <a:buClr>
                <a:srgbClr val="7030A0"/>
              </a:buClr>
              <a:buSzPct val="150000"/>
            </a:pPr>
            <a:endParaRPr lang="en-GB" sz="7200" dirty="0"/>
          </a:p>
          <a:p>
            <a:pPr>
              <a:lnSpc>
                <a:spcPct val="120000"/>
              </a:lnSpc>
              <a:spcBef>
                <a:spcPts val="0"/>
              </a:spcBef>
              <a:buClr>
                <a:srgbClr val="7030A0"/>
              </a:buClr>
              <a:buSzPct val="150000"/>
            </a:pPr>
            <a:r>
              <a:rPr lang="en-GB" sz="7200" dirty="0" smtClean="0"/>
              <a:t>Ensure </a:t>
            </a:r>
            <a:r>
              <a:rPr lang="en-GB" sz="7200" dirty="0"/>
              <a:t>learners receive constructive feedback and to offer suggestions on how to make further improvements to promote </a:t>
            </a:r>
            <a:r>
              <a:rPr lang="en-GB" sz="7200" dirty="0" smtClean="0"/>
              <a:t>progress</a:t>
            </a:r>
          </a:p>
          <a:p>
            <a:pPr>
              <a:lnSpc>
                <a:spcPct val="120000"/>
              </a:lnSpc>
              <a:spcBef>
                <a:spcPts val="0"/>
              </a:spcBef>
              <a:buClr>
                <a:srgbClr val="7030A0"/>
              </a:buClr>
              <a:buSzPct val="150000"/>
            </a:pPr>
            <a:endParaRPr lang="en-GB" sz="7200" dirty="0"/>
          </a:p>
          <a:p>
            <a:pPr>
              <a:lnSpc>
                <a:spcPct val="120000"/>
              </a:lnSpc>
              <a:spcBef>
                <a:spcPts val="0"/>
              </a:spcBef>
              <a:buClr>
                <a:srgbClr val="7030A0"/>
              </a:buClr>
              <a:buSzPct val="150000"/>
            </a:pPr>
            <a:r>
              <a:rPr lang="en-GB" sz="7200" dirty="0" smtClean="0"/>
              <a:t>Provide </a:t>
            </a:r>
            <a:r>
              <a:rPr lang="en-GB" sz="7200" dirty="0"/>
              <a:t>an audit trail and monitor the learners practice </a:t>
            </a:r>
            <a:r>
              <a:rPr lang="en-GB" sz="7200" dirty="0" smtClean="0"/>
              <a:t>development</a:t>
            </a:r>
            <a:endParaRPr lang="en-GB" sz="7200" dirty="0"/>
          </a:p>
        </p:txBody>
      </p:sp>
      <p:sp>
        <p:nvSpPr>
          <p:cNvPr id="4" name="Slide Number Placeholder 3"/>
          <p:cNvSpPr>
            <a:spLocks noGrp="1"/>
          </p:cNvSpPr>
          <p:nvPr>
            <p:ph type="sldNum" sz="quarter" idx="12"/>
          </p:nvPr>
        </p:nvSpPr>
        <p:spPr/>
        <p:txBody>
          <a:bodyPr/>
          <a:lstStyle/>
          <a:p>
            <a:fld id="{2B916550-B63D-43D7-B895-69C79B3F8ADF}" type="slidenum">
              <a:rPr lang="en-GB" smtClean="0"/>
              <a:t>16</a:t>
            </a:fld>
            <a:endParaRPr lang="en-GB"/>
          </a:p>
        </p:txBody>
      </p:sp>
    </p:spTree>
    <p:extLst>
      <p:ext uri="{BB962C8B-B14F-4D97-AF65-F5344CB8AC3E}">
        <p14:creationId xmlns:p14="http://schemas.microsoft.com/office/powerpoint/2010/main" val="3907282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0"/>
            <a:ext cx="8617987" cy="1325563"/>
          </a:xfrm>
        </p:spPr>
        <p:txBody>
          <a:bodyPr>
            <a:normAutofit/>
          </a:bodyPr>
          <a:lstStyle/>
          <a:p>
            <a:r>
              <a:rPr lang="en-GB" sz="4000" dirty="0"/>
              <a:t>Supportive </a:t>
            </a:r>
            <a:r>
              <a:rPr lang="en-GB" sz="4000" dirty="0" smtClean="0"/>
              <a:t>commentary- examples</a:t>
            </a:r>
            <a:endParaRPr lang="en-GB" sz="4000" dirty="0"/>
          </a:p>
        </p:txBody>
      </p:sp>
      <p:sp>
        <p:nvSpPr>
          <p:cNvPr id="3" name="Content Placeholder 2"/>
          <p:cNvSpPr>
            <a:spLocks noGrp="1"/>
          </p:cNvSpPr>
          <p:nvPr>
            <p:ph idx="1"/>
          </p:nvPr>
        </p:nvSpPr>
        <p:spPr>
          <a:xfrm>
            <a:off x="279918" y="1026368"/>
            <a:ext cx="8556171" cy="5439746"/>
          </a:xfrm>
        </p:spPr>
        <p:txBody>
          <a:bodyPr>
            <a:normAutofit fontScale="40000" lnSpcReduction="20000"/>
          </a:bodyPr>
          <a:lstStyle/>
          <a:p>
            <a:pPr marL="0" indent="0">
              <a:buNone/>
            </a:pPr>
            <a:r>
              <a:rPr lang="en-GB" sz="4200" dirty="0" smtClean="0"/>
              <a:t>These are just some ideas which can be used </a:t>
            </a:r>
            <a:r>
              <a:rPr lang="en-GB" sz="4200" dirty="0"/>
              <a:t>to create an overall written account of the learners’ development and progression. </a:t>
            </a:r>
            <a:endParaRPr lang="en-GB" sz="4200" dirty="0" smtClean="0"/>
          </a:p>
          <a:p>
            <a:pPr marL="0" indent="0">
              <a:buNone/>
            </a:pPr>
            <a:endParaRPr lang="en-GB" sz="3300" dirty="0"/>
          </a:p>
          <a:p>
            <a:pPr>
              <a:buClr>
                <a:srgbClr val="7030A0"/>
              </a:buClr>
              <a:buSzPct val="150000"/>
            </a:pPr>
            <a:r>
              <a:rPr lang="en-GB" sz="6000" dirty="0" smtClean="0"/>
              <a:t>Professional </a:t>
            </a:r>
            <a:r>
              <a:rPr lang="en-GB" sz="6000" dirty="0"/>
              <a:t>behaviour and </a:t>
            </a:r>
            <a:r>
              <a:rPr lang="en-GB" sz="6000" dirty="0" smtClean="0"/>
              <a:t>attitude e.g. communication </a:t>
            </a:r>
            <a:r>
              <a:rPr lang="en-GB" sz="6000" dirty="0"/>
              <a:t>skills, </a:t>
            </a:r>
            <a:r>
              <a:rPr lang="en-GB" sz="6000" dirty="0" smtClean="0"/>
              <a:t>attitude </a:t>
            </a:r>
            <a:r>
              <a:rPr lang="en-GB" sz="6000" dirty="0"/>
              <a:t>to </a:t>
            </a:r>
            <a:r>
              <a:rPr lang="en-GB" sz="6000" dirty="0" smtClean="0"/>
              <a:t>other team members, conscientious, patient-centred approach</a:t>
            </a:r>
            <a:endParaRPr lang="en-GB" sz="6000" dirty="0"/>
          </a:p>
          <a:p>
            <a:pPr>
              <a:buClr>
                <a:srgbClr val="7030A0"/>
              </a:buClr>
              <a:buSzPct val="150000"/>
            </a:pPr>
            <a:endParaRPr lang="en-GB" sz="6000" dirty="0"/>
          </a:p>
          <a:p>
            <a:pPr>
              <a:buClr>
                <a:srgbClr val="7030A0"/>
              </a:buClr>
              <a:buSzPct val="150000"/>
            </a:pPr>
            <a:r>
              <a:rPr lang="en-GB" sz="6000" dirty="0"/>
              <a:t>How do </a:t>
            </a:r>
            <a:r>
              <a:rPr lang="en-GB" sz="6000" dirty="0" smtClean="0"/>
              <a:t>they manage </a:t>
            </a:r>
            <a:r>
              <a:rPr lang="en-GB" sz="6000" dirty="0"/>
              <a:t>issues such as managing their shift </a:t>
            </a:r>
            <a:r>
              <a:rPr lang="en-GB" sz="6000" dirty="0" smtClean="0"/>
              <a:t>work? e.g. child </a:t>
            </a:r>
            <a:r>
              <a:rPr lang="en-GB" sz="6000" dirty="0"/>
              <a:t>care, time keeping, conforming to the regular shift patterns of the </a:t>
            </a:r>
            <a:r>
              <a:rPr lang="en-GB" sz="6000" dirty="0" smtClean="0"/>
              <a:t>placement area</a:t>
            </a:r>
            <a:endParaRPr lang="en-GB" sz="6000" dirty="0"/>
          </a:p>
          <a:p>
            <a:pPr>
              <a:buClr>
                <a:srgbClr val="7030A0"/>
              </a:buClr>
              <a:buSzPct val="150000"/>
            </a:pPr>
            <a:endParaRPr lang="en-GB" sz="6000" dirty="0"/>
          </a:p>
          <a:p>
            <a:pPr>
              <a:buClr>
                <a:srgbClr val="7030A0"/>
              </a:buClr>
              <a:buSzPct val="150000"/>
            </a:pPr>
            <a:r>
              <a:rPr lang="en-GB" sz="6000" dirty="0"/>
              <a:t>Professional </a:t>
            </a:r>
            <a:r>
              <a:rPr lang="en-GB" sz="6000" dirty="0" smtClean="0"/>
              <a:t>development e.g. self-confidence, motivation, ability to reflect, use of theory to underpin problem-solving, self-awareness</a:t>
            </a:r>
          </a:p>
          <a:p>
            <a:pPr>
              <a:buClr>
                <a:srgbClr val="7030A0"/>
              </a:buClr>
              <a:buSzPct val="150000"/>
            </a:pPr>
            <a:endParaRPr lang="en-GB" sz="6000" dirty="0"/>
          </a:p>
          <a:p>
            <a:pPr>
              <a:buClr>
                <a:srgbClr val="7030A0"/>
              </a:buClr>
              <a:buSzPct val="150000"/>
            </a:pPr>
            <a:r>
              <a:rPr lang="en-GB" sz="6000" dirty="0"/>
              <a:t>Interpersonal </a:t>
            </a:r>
            <a:r>
              <a:rPr lang="en-GB" sz="6000" dirty="0" smtClean="0"/>
              <a:t>Skills e.g. consideration </a:t>
            </a:r>
            <a:r>
              <a:rPr lang="en-GB" sz="6000" dirty="0"/>
              <a:t>of </a:t>
            </a:r>
            <a:r>
              <a:rPr lang="en-GB" sz="6000" dirty="0" smtClean="0"/>
              <a:t>others, relationships developed appropriate to the situation. </a:t>
            </a:r>
            <a:endParaRPr lang="en-GB" sz="6000" dirty="0"/>
          </a:p>
          <a:p>
            <a:pPr marL="0" indent="0">
              <a:buNone/>
            </a:pPr>
            <a:endParaRPr lang="en-GB" dirty="0"/>
          </a:p>
          <a:p>
            <a:pPr marL="0" indent="0">
              <a:buNone/>
            </a:pPr>
            <a:endParaRPr lang="en-GB" dirty="0"/>
          </a:p>
        </p:txBody>
      </p:sp>
      <p:pic>
        <p:nvPicPr>
          <p:cNvPr id="8194" name="Picture 2" descr="C:\Users\ID120330\AppData\Local\Microsoft\Windows\Temporary Internet Files\Content.IE5\YJ9XK49Y\1024px-Writing.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0412" y="5178490"/>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B916550-B63D-43D7-B895-69C79B3F8ADF}" type="slidenum">
              <a:rPr lang="en-GB" smtClean="0"/>
              <a:t>17</a:t>
            </a:fld>
            <a:endParaRPr lang="en-GB"/>
          </a:p>
        </p:txBody>
      </p:sp>
    </p:spTree>
    <p:extLst>
      <p:ext uri="{BB962C8B-B14F-4D97-AF65-F5344CB8AC3E}">
        <p14:creationId xmlns:p14="http://schemas.microsoft.com/office/powerpoint/2010/main" val="2193826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0"/>
            <a:ext cx="8617987" cy="1325563"/>
          </a:xfrm>
        </p:spPr>
        <p:txBody>
          <a:bodyPr>
            <a:normAutofit/>
          </a:bodyPr>
          <a:lstStyle/>
          <a:p>
            <a:r>
              <a:rPr lang="en-GB" sz="4000" dirty="0"/>
              <a:t>Supportive </a:t>
            </a:r>
            <a:r>
              <a:rPr lang="en-GB" sz="4000" dirty="0" smtClean="0"/>
              <a:t>commentary- examples</a:t>
            </a:r>
            <a:endParaRPr lang="en-GB" sz="4000" dirty="0"/>
          </a:p>
        </p:txBody>
      </p:sp>
      <p:sp>
        <p:nvSpPr>
          <p:cNvPr id="3" name="Content Placeholder 2"/>
          <p:cNvSpPr>
            <a:spLocks noGrp="1"/>
          </p:cNvSpPr>
          <p:nvPr>
            <p:ph idx="1"/>
          </p:nvPr>
        </p:nvSpPr>
        <p:spPr>
          <a:xfrm>
            <a:off x="223935" y="1238621"/>
            <a:ext cx="8556171" cy="5439746"/>
          </a:xfrm>
        </p:spPr>
        <p:txBody>
          <a:bodyPr>
            <a:normAutofit fontScale="40000" lnSpcReduction="20000"/>
          </a:bodyPr>
          <a:lstStyle/>
          <a:p>
            <a:pPr>
              <a:buClr>
                <a:srgbClr val="7030A0"/>
              </a:buClr>
              <a:buSzPct val="150000"/>
            </a:pPr>
            <a:r>
              <a:rPr lang="en-GB" sz="6000" dirty="0" smtClean="0"/>
              <a:t>Self-Management e.g. how have they demonstrated </a:t>
            </a:r>
            <a:r>
              <a:rPr lang="en-GB" sz="6000" dirty="0"/>
              <a:t>their ability to take </a:t>
            </a:r>
            <a:r>
              <a:rPr lang="en-GB" sz="6000" dirty="0" smtClean="0"/>
              <a:t>responsibility </a:t>
            </a:r>
            <a:r>
              <a:rPr lang="en-GB" sz="6000" dirty="0"/>
              <a:t>for their own </a:t>
            </a:r>
            <a:r>
              <a:rPr lang="en-GB" sz="6000" dirty="0" smtClean="0"/>
              <a:t>development</a:t>
            </a:r>
            <a:r>
              <a:rPr lang="en-GB" sz="6000" dirty="0"/>
              <a:t>? </a:t>
            </a:r>
          </a:p>
          <a:p>
            <a:pPr>
              <a:buClr>
                <a:srgbClr val="7030A0"/>
              </a:buClr>
              <a:buSzPct val="150000"/>
            </a:pPr>
            <a:endParaRPr lang="en-GB" sz="6000" dirty="0"/>
          </a:p>
          <a:p>
            <a:pPr>
              <a:buClr>
                <a:srgbClr val="7030A0"/>
              </a:buClr>
              <a:buSzPct val="150000"/>
            </a:pPr>
            <a:r>
              <a:rPr lang="en-GB" sz="6000" dirty="0"/>
              <a:t>Situational Leadership </a:t>
            </a:r>
            <a:r>
              <a:rPr lang="en-GB" sz="6000" dirty="0" smtClean="0"/>
              <a:t>e.g. have they had the opportunity to demonstrate </a:t>
            </a:r>
            <a:r>
              <a:rPr lang="en-GB" sz="6000" dirty="0"/>
              <a:t>leadership during placement? If so, </a:t>
            </a:r>
            <a:r>
              <a:rPr lang="en-GB" sz="6000" dirty="0" smtClean="0"/>
              <a:t>have they used these to develop or demonstrate any leadership </a:t>
            </a:r>
            <a:r>
              <a:rPr lang="en-GB" sz="6000" dirty="0"/>
              <a:t>skills?</a:t>
            </a:r>
          </a:p>
          <a:p>
            <a:pPr>
              <a:buClr>
                <a:srgbClr val="7030A0"/>
              </a:buClr>
              <a:buSzPct val="150000"/>
            </a:pPr>
            <a:endParaRPr lang="en-GB" sz="6000" dirty="0"/>
          </a:p>
          <a:p>
            <a:pPr>
              <a:buClr>
                <a:srgbClr val="7030A0"/>
              </a:buClr>
              <a:buSzPct val="150000"/>
            </a:pPr>
            <a:r>
              <a:rPr lang="en-GB" sz="6000" dirty="0"/>
              <a:t>Interprofessional </a:t>
            </a:r>
            <a:r>
              <a:rPr lang="en-GB" sz="6000" dirty="0" smtClean="0"/>
              <a:t>Learning e.g. have they </a:t>
            </a:r>
            <a:r>
              <a:rPr lang="en-GB" sz="6000" dirty="0"/>
              <a:t>demonstrated an ability to work with other </a:t>
            </a:r>
            <a:r>
              <a:rPr lang="en-GB" sz="6000" dirty="0" smtClean="0"/>
              <a:t>students/professionals? How did they perform? </a:t>
            </a:r>
            <a:endParaRPr lang="en-GB" sz="6000" dirty="0"/>
          </a:p>
          <a:p>
            <a:pPr>
              <a:buClr>
                <a:srgbClr val="7030A0"/>
              </a:buClr>
              <a:buSzPct val="150000"/>
            </a:pPr>
            <a:endParaRPr lang="en-GB" sz="6000" dirty="0"/>
          </a:p>
          <a:p>
            <a:pPr>
              <a:buClr>
                <a:srgbClr val="7030A0"/>
              </a:buClr>
              <a:buSzPct val="150000"/>
            </a:pPr>
            <a:r>
              <a:rPr lang="en-GB" sz="6000" dirty="0"/>
              <a:t>Change </a:t>
            </a:r>
            <a:r>
              <a:rPr lang="en-GB" sz="6000" dirty="0" smtClean="0"/>
              <a:t>Management e.g. how do they adapt or </a:t>
            </a:r>
            <a:r>
              <a:rPr lang="en-GB" sz="6000" dirty="0" err="1" smtClean="0"/>
              <a:t>repsond</a:t>
            </a:r>
            <a:r>
              <a:rPr lang="en-GB" sz="6000" dirty="0" smtClean="0"/>
              <a:t> to change? This could be organisational</a:t>
            </a:r>
            <a:r>
              <a:rPr lang="en-GB" sz="6000" dirty="0"/>
              <a:t>, procedural, staff and or </a:t>
            </a:r>
            <a:r>
              <a:rPr lang="en-GB" sz="6000" dirty="0" smtClean="0"/>
              <a:t>patient focused.</a:t>
            </a:r>
            <a:endParaRPr lang="en-GB" sz="6000" dirty="0"/>
          </a:p>
          <a:p>
            <a:pPr marL="0" indent="0">
              <a:buNone/>
            </a:pPr>
            <a:endParaRPr lang="en-GB" dirty="0"/>
          </a:p>
          <a:p>
            <a:pPr marL="0" indent="0">
              <a:buNone/>
            </a:pPr>
            <a:endParaRPr lang="en-GB" dirty="0"/>
          </a:p>
        </p:txBody>
      </p:sp>
      <p:pic>
        <p:nvPicPr>
          <p:cNvPr id="8194" name="Picture 2" descr="C:\Users\ID120330\AppData\Local\Microsoft\Windows\Temporary Internet Files\Content.IE5\YJ9XK49Y\1024px-Writing.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1224" y="5598367"/>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B916550-B63D-43D7-B895-69C79B3F8ADF}" type="slidenum">
              <a:rPr lang="en-GB" smtClean="0"/>
              <a:t>18</a:t>
            </a:fld>
            <a:endParaRPr lang="en-GB"/>
          </a:p>
        </p:txBody>
      </p:sp>
    </p:spTree>
    <p:extLst>
      <p:ext uri="{BB962C8B-B14F-4D97-AF65-F5344CB8AC3E}">
        <p14:creationId xmlns:p14="http://schemas.microsoft.com/office/powerpoint/2010/main" val="3336372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710131" y="266555"/>
            <a:ext cx="7886700" cy="10304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smtClean="0">
                <a:latin typeface="+mn-lt"/>
                <a:cs typeface="Times New Roman" panose="02020603050405020304" pitchFamily="18" charset="0"/>
              </a:rPr>
              <a:t>Practice boundaries.</a:t>
            </a:r>
            <a:endParaRPr lang="en-GB" sz="4400" dirty="0">
              <a:latin typeface="+mn-lt"/>
              <a:cs typeface="Times New Roman" panose="02020603050405020304" pitchFamily="18" charset="0"/>
            </a:endParaRPr>
          </a:p>
        </p:txBody>
      </p:sp>
      <p:sp>
        <p:nvSpPr>
          <p:cNvPr id="3" name="Content Placeholder 2"/>
          <p:cNvSpPr txBox="1">
            <a:spLocks/>
          </p:cNvSpPr>
          <p:nvPr/>
        </p:nvSpPr>
        <p:spPr>
          <a:xfrm>
            <a:off x="353085" y="1539552"/>
            <a:ext cx="8162265" cy="44228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smtClean="0">
                <a:cs typeface="Times New Roman" panose="02020603050405020304" pitchFamily="18" charset="0"/>
              </a:rPr>
              <a:t>It is essential that students have a</a:t>
            </a:r>
            <a:r>
              <a:rPr lang="en-GB" sz="2800" b="1" dirty="0" smtClean="0">
                <a:cs typeface="Times New Roman" panose="02020603050405020304" pitchFamily="18" charset="0"/>
              </a:rPr>
              <a:t> full </a:t>
            </a:r>
            <a:r>
              <a:rPr lang="en-GB" sz="2800" dirty="0" smtClean="0">
                <a:cs typeface="Times New Roman" panose="02020603050405020304" pitchFamily="18" charset="0"/>
              </a:rPr>
              <a:t>understanding of the limits within which they must work.</a:t>
            </a:r>
          </a:p>
          <a:p>
            <a:pPr algn="l"/>
            <a:endParaRPr lang="en-GB" sz="2800" dirty="0" smtClean="0">
              <a:cs typeface="Times New Roman" panose="02020603050405020304" pitchFamily="18" charset="0"/>
            </a:endParaRPr>
          </a:p>
          <a:p>
            <a:pPr algn="l"/>
            <a:r>
              <a:rPr lang="en-GB" sz="2800" dirty="0" smtClean="0">
                <a:cs typeface="Times New Roman" panose="02020603050405020304" pitchFamily="18" charset="0"/>
              </a:rPr>
              <a:t>Clarification of these boundaries can be found in the practice </a:t>
            </a:r>
            <a:r>
              <a:rPr lang="en-GB" sz="2800" dirty="0">
                <a:cs typeface="Times New Roman" panose="02020603050405020304" pitchFamily="18" charset="0"/>
              </a:rPr>
              <a:t>d</a:t>
            </a:r>
            <a:r>
              <a:rPr lang="en-GB" sz="2800" dirty="0" smtClean="0">
                <a:cs typeface="Times New Roman" panose="02020603050405020304" pitchFamily="18" charset="0"/>
              </a:rPr>
              <a:t>ocumentation which will ensure that  a student will not perform any actions which lie beyond their remit.</a:t>
            </a:r>
          </a:p>
          <a:p>
            <a:endParaRPr lang="en-GB" sz="3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B916550-B63D-43D7-B895-69C79B3F8ADF}" type="slidenum">
              <a:rPr lang="en-GB" smtClean="0"/>
              <a:t>19</a:t>
            </a:fld>
            <a:endParaRPr lang="en-GB"/>
          </a:p>
        </p:txBody>
      </p:sp>
    </p:spTree>
    <p:extLst>
      <p:ext uri="{BB962C8B-B14F-4D97-AF65-F5344CB8AC3E}">
        <p14:creationId xmlns:p14="http://schemas.microsoft.com/office/powerpoint/2010/main" val="105341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915954" y="503852"/>
            <a:ext cx="7350968" cy="1828800"/>
          </a:xfrm>
        </p:spPr>
        <p:txBody>
          <a:bodyPr>
            <a:normAutofit/>
          </a:bodyPr>
          <a:lstStyle/>
          <a:p>
            <a:r>
              <a:rPr lang="en-GB" sz="8000" dirty="0" smtClean="0">
                <a:latin typeface="+mn-lt"/>
                <a:cs typeface="Times New Roman" panose="02020603050405020304" pitchFamily="18" charset="0"/>
              </a:rPr>
              <a:t>Mentor update</a:t>
            </a:r>
            <a:endParaRPr lang="en-GB" sz="8000" dirty="0">
              <a:latin typeface="+mn-lt"/>
              <a:cs typeface="Times New Roman" panose="02020603050405020304"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664" y="2373378"/>
            <a:ext cx="4303713" cy="33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B916550-B63D-43D7-B895-69C79B3F8ADF}" type="slidenum">
              <a:rPr lang="en-GB" smtClean="0"/>
              <a:t>2</a:t>
            </a:fld>
            <a:endParaRPr lang="en-GB"/>
          </a:p>
        </p:txBody>
      </p:sp>
    </p:spTree>
    <p:extLst>
      <p:ext uri="{BB962C8B-B14F-4D97-AF65-F5344CB8AC3E}">
        <p14:creationId xmlns:p14="http://schemas.microsoft.com/office/powerpoint/2010/main" val="1030979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419876" y="401217"/>
            <a:ext cx="8080311" cy="57944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dirty="0" smtClean="0">
                <a:cs typeface="Times New Roman" panose="02020603050405020304" pitchFamily="18" charset="0"/>
              </a:rPr>
              <a:t>The practice documentation includes additional information regarding:</a:t>
            </a:r>
          </a:p>
          <a:p>
            <a:pPr algn="l"/>
            <a:endParaRPr lang="en-GB" sz="3600" dirty="0" smtClean="0">
              <a:cs typeface="Times New Roman" panose="02020603050405020304" pitchFamily="18" charset="0"/>
            </a:endParaRPr>
          </a:p>
          <a:p>
            <a:pPr marL="571500" indent="-571500" algn="l">
              <a:buFont typeface="Arial" panose="020B0604020202020204" pitchFamily="34" charset="0"/>
              <a:buChar char="•"/>
            </a:pPr>
            <a:r>
              <a:rPr lang="en-GB" sz="3200" dirty="0" smtClean="0">
                <a:solidFill>
                  <a:srgbClr val="7030A0"/>
                </a:solidFill>
                <a:cs typeface="Times New Roman" panose="02020603050405020304" pitchFamily="18" charset="0"/>
              </a:rPr>
              <a:t>absence procedures </a:t>
            </a:r>
          </a:p>
          <a:p>
            <a:pPr marL="571500" indent="-571500" algn="l">
              <a:buFont typeface="Arial" panose="020B0604020202020204" pitchFamily="34" charset="0"/>
              <a:buChar char="•"/>
            </a:pPr>
            <a:r>
              <a:rPr lang="en-GB" sz="3200" dirty="0" smtClean="0">
                <a:solidFill>
                  <a:srgbClr val="7030A0"/>
                </a:solidFill>
                <a:cs typeface="Times New Roman" panose="02020603050405020304" pitchFamily="18" charset="0"/>
              </a:rPr>
              <a:t>clinical incidents</a:t>
            </a:r>
          </a:p>
          <a:p>
            <a:pPr marL="571500" indent="-571500" algn="l">
              <a:buFont typeface="Arial" panose="020B0604020202020204" pitchFamily="34" charset="0"/>
              <a:buChar char="•"/>
            </a:pPr>
            <a:r>
              <a:rPr lang="en-GB" sz="3200" dirty="0" smtClean="0">
                <a:solidFill>
                  <a:srgbClr val="7030A0"/>
                </a:solidFill>
                <a:cs typeface="Times New Roman" panose="02020603050405020304" pitchFamily="18" charset="0"/>
              </a:rPr>
              <a:t>accidents </a:t>
            </a:r>
          </a:p>
          <a:p>
            <a:pPr marL="571500" indent="-571500" algn="l">
              <a:buFont typeface="Arial" panose="020B0604020202020204" pitchFamily="34" charset="0"/>
              <a:buChar char="•"/>
            </a:pPr>
            <a:r>
              <a:rPr lang="en-GB" sz="3200" dirty="0" smtClean="0">
                <a:solidFill>
                  <a:srgbClr val="7030A0"/>
                </a:solidFill>
                <a:cs typeface="Times New Roman" panose="02020603050405020304" pitchFamily="18" charset="0"/>
              </a:rPr>
              <a:t>shift patterns</a:t>
            </a:r>
          </a:p>
          <a:p>
            <a:pPr marL="571500" indent="-571500" algn="l">
              <a:buFont typeface="Arial" panose="020B0604020202020204" pitchFamily="34" charset="0"/>
              <a:buChar char="•"/>
            </a:pPr>
            <a:r>
              <a:rPr lang="en-GB" sz="3200" dirty="0" smtClean="0">
                <a:solidFill>
                  <a:srgbClr val="7030A0"/>
                </a:solidFill>
                <a:cs typeface="Times New Roman" panose="02020603050405020304" pitchFamily="18" charset="0"/>
              </a:rPr>
              <a:t>timesheet protocol</a:t>
            </a:r>
            <a:endParaRPr lang="en-GB" sz="3200" dirty="0">
              <a:solidFill>
                <a:srgbClr val="7030A0"/>
              </a:solidFill>
            </a:endParaRPr>
          </a:p>
          <a:p>
            <a:pPr marL="571500" indent="-571500" algn="l">
              <a:buFont typeface="Arial" panose="020B0604020202020204" pitchFamily="34" charset="0"/>
              <a:buChar char="•"/>
            </a:pPr>
            <a:r>
              <a:rPr lang="en-GB" sz="3200" dirty="0" smtClean="0">
                <a:solidFill>
                  <a:srgbClr val="7030A0"/>
                </a:solidFill>
              </a:rPr>
              <a:t>Cause for Concern</a:t>
            </a:r>
          </a:p>
        </p:txBody>
      </p:sp>
      <p:sp>
        <p:nvSpPr>
          <p:cNvPr id="3" name="Slide Number Placeholder 2"/>
          <p:cNvSpPr>
            <a:spLocks noGrp="1"/>
          </p:cNvSpPr>
          <p:nvPr>
            <p:ph type="sldNum" sz="quarter" idx="12"/>
          </p:nvPr>
        </p:nvSpPr>
        <p:spPr/>
        <p:txBody>
          <a:bodyPr/>
          <a:lstStyle/>
          <a:p>
            <a:fld id="{2B916550-B63D-43D7-B895-69C79B3F8ADF}" type="slidenum">
              <a:rPr lang="en-GB" smtClean="0"/>
              <a:t>20</a:t>
            </a:fld>
            <a:endParaRPr lang="en-GB"/>
          </a:p>
        </p:txBody>
      </p:sp>
    </p:spTree>
    <p:extLst>
      <p:ext uri="{BB962C8B-B14F-4D97-AF65-F5344CB8AC3E}">
        <p14:creationId xmlns:p14="http://schemas.microsoft.com/office/powerpoint/2010/main" val="1095811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688063" y="240657"/>
            <a:ext cx="7998737" cy="7876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smtClean="0">
                <a:latin typeface="+mn-lt"/>
                <a:cs typeface="Times New Roman" panose="02020603050405020304" pitchFamily="18" charset="0"/>
              </a:rPr>
              <a:t>Concerns…what to do</a:t>
            </a:r>
            <a:r>
              <a:rPr lang="en-GB" sz="4400" dirty="0" smtClean="0">
                <a:latin typeface="+mn-lt"/>
              </a:rPr>
              <a:t>…</a:t>
            </a:r>
            <a:endParaRPr lang="en-GB" sz="4400" dirty="0">
              <a:latin typeface="+mn-lt"/>
            </a:endParaRPr>
          </a:p>
        </p:txBody>
      </p:sp>
      <p:sp>
        <p:nvSpPr>
          <p:cNvPr id="3" name="Content Placeholder 2"/>
          <p:cNvSpPr txBox="1">
            <a:spLocks/>
          </p:cNvSpPr>
          <p:nvPr/>
        </p:nvSpPr>
        <p:spPr>
          <a:xfrm>
            <a:off x="326571" y="1175657"/>
            <a:ext cx="8180591" cy="508518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896111">
              <a:spcBef>
                <a:spcPts val="500"/>
              </a:spcBef>
              <a:defRPr sz="1800">
                <a:uFillTx/>
              </a:defRPr>
            </a:pPr>
            <a:r>
              <a:rPr lang="en-GB" sz="3000" dirty="0" smtClean="0">
                <a:uFill>
                  <a:solidFill/>
                </a:uFill>
                <a:cs typeface="Times New Roman" panose="02020603050405020304" pitchFamily="18" charset="0"/>
              </a:rPr>
              <a:t>It is much better to report any cause for concern            earlier rather than later, as this ensures that issues</a:t>
            </a:r>
          </a:p>
          <a:p>
            <a:pPr algn="l" defTabSz="896111">
              <a:spcBef>
                <a:spcPts val="500"/>
              </a:spcBef>
              <a:defRPr sz="1800">
                <a:uFillTx/>
              </a:defRPr>
            </a:pPr>
            <a:r>
              <a:rPr lang="en-GB" sz="3000" dirty="0" smtClean="0">
                <a:uFill>
                  <a:solidFill/>
                </a:uFill>
                <a:cs typeface="Times New Roman" panose="02020603050405020304" pitchFamily="18" charset="0"/>
              </a:rPr>
              <a:t>are addressed and interventions put in place.</a:t>
            </a:r>
          </a:p>
          <a:p>
            <a:pPr algn="l" defTabSz="896111">
              <a:spcBef>
                <a:spcPts val="500"/>
              </a:spcBef>
              <a:defRPr sz="1800">
                <a:uFillTx/>
              </a:defRPr>
            </a:pPr>
            <a:endParaRPr lang="en-GB" sz="3000" dirty="0" smtClean="0">
              <a:uFill>
                <a:solidFill/>
              </a:uFill>
              <a:cs typeface="Times New Roman" panose="02020603050405020304" pitchFamily="18" charset="0"/>
            </a:endParaRPr>
          </a:p>
          <a:p>
            <a:pPr algn="l" defTabSz="896111">
              <a:spcBef>
                <a:spcPts val="500"/>
              </a:spcBef>
              <a:defRPr sz="1800">
                <a:uFillTx/>
              </a:defRPr>
            </a:pPr>
            <a:r>
              <a:rPr lang="en-GB" sz="3000" dirty="0" smtClean="0">
                <a:uFill>
                  <a:solidFill/>
                </a:uFill>
                <a:cs typeface="Times New Roman" panose="02020603050405020304" pitchFamily="18" charset="0"/>
              </a:rPr>
              <a:t>Areas of concern may be related to:</a:t>
            </a:r>
          </a:p>
          <a:p>
            <a:pPr marL="457200" indent="-457200" algn="l" defTabSz="896111">
              <a:spcBef>
                <a:spcPts val="500"/>
              </a:spcBef>
              <a:buFont typeface="Arial" panose="020B0604020202020204" pitchFamily="34" charset="0"/>
              <a:buChar char="•"/>
              <a:defRPr sz="1800">
                <a:uFillTx/>
              </a:defRPr>
            </a:pPr>
            <a:r>
              <a:rPr lang="en-GB" sz="2600" dirty="0" smtClean="0">
                <a:solidFill>
                  <a:srgbClr val="7030A0"/>
                </a:solidFill>
                <a:uFill>
                  <a:solidFill/>
                </a:uFill>
                <a:cs typeface="Times New Roman" panose="02020603050405020304" pitchFamily="18" charset="0"/>
              </a:rPr>
              <a:t>Lack of clinical progress</a:t>
            </a:r>
          </a:p>
          <a:p>
            <a:pPr marL="457200" indent="-457200" algn="l" defTabSz="896111">
              <a:spcBef>
                <a:spcPts val="500"/>
              </a:spcBef>
              <a:buFont typeface="Arial" panose="020B0604020202020204" pitchFamily="34" charset="0"/>
              <a:buChar char="•"/>
              <a:defRPr sz="1800">
                <a:uFillTx/>
              </a:defRPr>
            </a:pPr>
            <a:r>
              <a:rPr lang="en-GB" sz="2600" dirty="0" smtClean="0">
                <a:solidFill>
                  <a:srgbClr val="7030A0"/>
                </a:solidFill>
                <a:uFill>
                  <a:solidFill/>
                </a:uFill>
                <a:cs typeface="Times New Roman" panose="02020603050405020304" pitchFamily="18" charset="0"/>
              </a:rPr>
              <a:t>Lack of Professionalism </a:t>
            </a:r>
          </a:p>
          <a:p>
            <a:pPr marL="457200" indent="-457200" algn="l" defTabSz="896111">
              <a:spcBef>
                <a:spcPts val="500"/>
              </a:spcBef>
              <a:buFont typeface="Arial" panose="020B0604020202020204" pitchFamily="34" charset="0"/>
              <a:buChar char="•"/>
              <a:defRPr sz="1800">
                <a:uFillTx/>
              </a:defRPr>
            </a:pPr>
            <a:r>
              <a:rPr lang="en-GB" sz="2600" dirty="0" smtClean="0">
                <a:solidFill>
                  <a:srgbClr val="7030A0"/>
                </a:solidFill>
                <a:uFill>
                  <a:solidFill/>
                </a:uFill>
                <a:cs typeface="Times New Roman" panose="02020603050405020304" pitchFamily="18" charset="0"/>
              </a:rPr>
              <a:t>Concern about the student’s well being</a:t>
            </a:r>
          </a:p>
          <a:p>
            <a:pPr marL="457200" indent="-457200" algn="l" defTabSz="896111">
              <a:spcBef>
                <a:spcPts val="500"/>
              </a:spcBef>
              <a:buFont typeface="Arial" panose="020B0604020202020204" pitchFamily="34" charset="0"/>
              <a:buChar char="•"/>
              <a:defRPr sz="1800">
                <a:uFillTx/>
              </a:defRPr>
            </a:pPr>
            <a:r>
              <a:rPr lang="en-GB" sz="2600" b="1" dirty="0" smtClean="0">
                <a:solidFill>
                  <a:srgbClr val="7030A0"/>
                </a:solidFill>
                <a:uFill>
                  <a:solidFill/>
                </a:uFill>
                <a:cs typeface="Times New Roman" panose="02020603050405020304" pitchFamily="18" charset="0"/>
              </a:rPr>
              <a:t>ANY</a:t>
            </a:r>
            <a:r>
              <a:rPr lang="en-GB" sz="2600" dirty="0" smtClean="0">
                <a:solidFill>
                  <a:srgbClr val="7030A0"/>
                </a:solidFill>
                <a:uFill>
                  <a:solidFill/>
                </a:uFill>
                <a:cs typeface="Times New Roman" panose="02020603050405020304" pitchFamily="18" charset="0"/>
              </a:rPr>
              <a:t> concerns about patient safety</a:t>
            </a:r>
          </a:p>
          <a:p>
            <a:pPr marL="336042" indent="-336042" algn="l" defTabSz="896111">
              <a:spcBef>
                <a:spcPts val="600"/>
              </a:spcBef>
              <a:buFont typeface="Helvetica"/>
              <a:buChar char="▪"/>
              <a:defRPr sz="1800">
                <a:uFillTx/>
              </a:defRPr>
            </a:pPr>
            <a:endParaRPr lang="en-GB" sz="2352" b="1" dirty="0" smtClean="0">
              <a:uFill>
                <a:solidFill/>
              </a:uFill>
              <a:latin typeface="Times New Roman" panose="02020603050405020304" pitchFamily="18" charset="0"/>
              <a:cs typeface="Times New Roman" panose="02020603050405020304" pitchFamily="18" charset="0"/>
            </a:endParaRPr>
          </a:p>
          <a:p>
            <a:pPr algn="l" defTabSz="896111">
              <a:defRPr sz="1800">
                <a:uFillTx/>
              </a:defRPr>
            </a:pPr>
            <a:r>
              <a:rPr lang="en-GB" sz="3234" b="1" dirty="0" smtClean="0">
                <a:solidFill>
                  <a:srgbClr val="FF0000"/>
                </a:solidFill>
                <a:uFill>
                  <a:solidFill>
                    <a:srgbClr val="FF0000"/>
                  </a:solidFill>
                </a:uFill>
                <a:latin typeface="Times New Roman" panose="02020603050405020304" pitchFamily="18" charset="0"/>
                <a:cs typeface="Times New Roman" panose="02020603050405020304" pitchFamily="18" charset="0"/>
              </a:rPr>
              <a:t> 	</a:t>
            </a:r>
            <a:r>
              <a:rPr lang="en-GB" sz="3234" b="1" dirty="0">
                <a:solidFill>
                  <a:srgbClr val="FF0000"/>
                </a:solidFill>
                <a:uFill>
                  <a:solidFill>
                    <a:srgbClr val="FF0000"/>
                  </a:solidFill>
                </a:uFill>
                <a:latin typeface="Aharoni" panose="02010803020104030203" pitchFamily="2" charset="-79"/>
                <a:cs typeface="Aharoni" panose="02010803020104030203" pitchFamily="2" charset="-79"/>
              </a:rPr>
              <a:t>“Failure to fail” impacts on patients, colleagues and the profession as a whole.</a:t>
            </a:r>
          </a:p>
          <a:p>
            <a:pPr algn="l" defTabSz="896111">
              <a:defRPr sz="1800">
                <a:uFillTx/>
              </a:defRPr>
            </a:pPr>
            <a:endParaRPr lang="en-GB" sz="1500" dirty="0">
              <a:latin typeface="Times New Roman" panose="02020603050405020304" pitchFamily="18" charset="0"/>
              <a:cs typeface="Times New Roman" panose="02020603050405020304" pitchFamily="18" charset="0"/>
            </a:endParaRPr>
          </a:p>
        </p:txBody>
      </p:sp>
      <p:pic>
        <p:nvPicPr>
          <p:cNvPr id="9218" name="Picture 2" descr="C:\Users\ID120330\AppData\Local\Microsoft\Windows\Temporary Internet Files\Content.IE5\15WK7WBA\526px-Facepalm_silhouett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162" y="2754763"/>
            <a:ext cx="1764000" cy="16097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B916550-B63D-43D7-B895-69C79B3F8ADF}" type="slidenum">
              <a:rPr lang="en-GB" smtClean="0"/>
              <a:t>21</a:t>
            </a:fld>
            <a:endParaRPr lang="en-GB"/>
          </a:p>
        </p:txBody>
      </p:sp>
    </p:spTree>
    <p:extLst>
      <p:ext uri="{BB962C8B-B14F-4D97-AF65-F5344CB8AC3E}">
        <p14:creationId xmlns:p14="http://schemas.microsoft.com/office/powerpoint/2010/main" val="782129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7950"/>
            <a:ext cx="7886700" cy="1380930"/>
          </a:xfrm>
        </p:spPr>
        <p:txBody>
          <a:bodyPr>
            <a:normAutofit/>
          </a:bodyPr>
          <a:lstStyle/>
          <a:p>
            <a:r>
              <a:rPr lang="en-GB" sz="4000" dirty="0" smtClean="0">
                <a:latin typeface="+mn-lt"/>
                <a:cs typeface="Times New Roman" panose="02020603050405020304" pitchFamily="18" charset="0"/>
              </a:rPr>
              <a:t>Students may find this helpful…..</a:t>
            </a:r>
            <a:r>
              <a:rPr lang="en-GB" sz="4000" dirty="0" smtClean="0">
                <a:latin typeface="+mn-lt"/>
              </a:rPr>
              <a:t>.</a:t>
            </a:r>
            <a:endParaRPr lang="en-GB" sz="4000" dirty="0">
              <a:latin typeface="+mn-lt"/>
            </a:endParaRPr>
          </a:p>
        </p:txBody>
      </p:sp>
      <p:sp>
        <p:nvSpPr>
          <p:cNvPr id="3" name="Content Placeholder 2"/>
          <p:cNvSpPr>
            <a:spLocks noGrp="1"/>
          </p:cNvSpPr>
          <p:nvPr>
            <p:ph idx="1"/>
          </p:nvPr>
        </p:nvSpPr>
        <p:spPr/>
        <p:txBody>
          <a:bodyPr/>
          <a:lstStyle/>
          <a:p>
            <a:endParaRPr lang="en-GB" dirty="0"/>
          </a:p>
        </p:txBody>
      </p:sp>
      <p:pic>
        <p:nvPicPr>
          <p:cNvPr id="1026" name="Picture 2" descr="C:\Users\id913817\Desktop\ddd07d3cab215a1043d552a0c7e1b0628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804" y="1278305"/>
            <a:ext cx="3384000" cy="469297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B916550-B63D-43D7-B895-69C79B3F8ADF}" type="slidenum">
              <a:rPr lang="en-GB" smtClean="0"/>
              <a:t>22</a:t>
            </a:fld>
            <a:endParaRPr lang="en-GB"/>
          </a:p>
        </p:txBody>
      </p:sp>
    </p:spTree>
    <p:extLst>
      <p:ext uri="{BB962C8B-B14F-4D97-AF65-F5344CB8AC3E}">
        <p14:creationId xmlns:p14="http://schemas.microsoft.com/office/powerpoint/2010/main" val="994997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79512" y="237727"/>
            <a:ext cx="8507288" cy="86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smtClean="0">
                <a:latin typeface="+mn-lt"/>
                <a:cs typeface="Times New Roman" panose="02020603050405020304" pitchFamily="18" charset="0"/>
              </a:rPr>
              <a:t>Mentor Updates</a:t>
            </a:r>
            <a:endParaRPr lang="en-GB" sz="5400" dirty="0">
              <a:latin typeface="+mn-lt"/>
              <a:cs typeface="Times New Roman" panose="02020603050405020304" pitchFamily="18" charset="0"/>
            </a:endParaRPr>
          </a:p>
        </p:txBody>
      </p:sp>
      <p:sp>
        <p:nvSpPr>
          <p:cNvPr id="3" name="Content Placeholder 2"/>
          <p:cNvSpPr txBox="1">
            <a:spLocks/>
          </p:cNvSpPr>
          <p:nvPr/>
        </p:nvSpPr>
        <p:spPr>
          <a:xfrm>
            <a:off x="179512" y="1395332"/>
            <a:ext cx="8192277" cy="48850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defTabSz="758951">
              <a:lnSpc>
                <a:spcPct val="80000"/>
              </a:lnSpc>
              <a:spcBef>
                <a:spcPts val="500"/>
              </a:spcBef>
              <a:buFont typeface="Arial" panose="020B0604020202020204" pitchFamily="34" charset="0"/>
              <a:buChar char="•"/>
              <a:defRPr sz="1800">
                <a:uFillTx/>
              </a:defRPr>
            </a:pPr>
            <a:r>
              <a:rPr lang="en-GB" sz="2800" dirty="0" smtClean="0">
                <a:uFill>
                  <a:solidFill/>
                </a:uFill>
                <a:cs typeface="Times New Roman" panose="02020603050405020304" pitchFamily="18" charset="0"/>
              </a:rPr>
              <a:t>All Mentors must have an annual update.</a:t>
            </a:r>
          </a:p>
          <a:p>
            <a:pPr algn="l" defTabSz="758951">
              <a:lnSpc>
                <a:spcPct val="80000"/>
              </a:lnSpc>
              <a:spcBef>
                <a:spcPts val="500"/>
              </a:spcBef>
              <a:defRPr sz="1800">
                <a:uFillTx/>
              </a:defRPr>
            </a:pPr>
            <a:r>
              <a:rPr lang="en-GB" sz="2800" dirty="0" smtClean="0">
                <a:uFill>
                  <a:solidFill/>
                </a:uFill>
                <a:cs typeface="Times New Roman" panose="02020603050405020304" pitchFamily="18" charset="0"/>
              </a:rPr>
              <a:t> </a:t>
            </a:r>
          </a:p>
          <a:p>
            <a:pPr marL="457200" indent="-457200" algn="l" defTabSz="758951">
              <a:lnSpc>
                <a:spcPct val="80000"/>
              </a:lnSpc>
              <a:spcBef>
                <a:spcPts val="500"/>
              </a:spcBef>
              <a:buFont typeface="Arial" panose="020B0604020202020204" pitchFamily="34" charset="0"/>
              <a:buChar char="•"/>
              <a:defRPr sz="1800">
                <a:uFillTx/>
              </a:defRPr>
            </a:pPr>
            <a:r>
              <a:rPr lang="en-GB" sz="2800" dirty="0" smtClean="0">
                <a:uFill>
                  <a:solidFill/>
                </a:uFill>
                <a:cs typeface="Times New Roman" panose="02020603050405020304" pitchFamily="18" charset="0"/>
              </a:rPr>
              <a:t>Support is also available from your </a:t>
            </a:r>
            <a:r>
              <a:rPr lang="en-GB" sz="2800" dirty="0">
                <a:uFill>
                  <a:solidFill/>
                </a:uFill>
                <a:cs typeface="Times New Roman" panose="02020603050405020304" pitchFamily="18" charset="0"/>
              </a:rPr>
              <a:t>T</a:t>
            </a:r>
            <a:r>
              <a:rPr lang="en-GB" sz="2800" dirty="0" smtClean="0">
                <a:uFill>
                  <a:solidFill/>
                </a:uFill>
                <a:cs typeface="Times New Roman" panose="02020603050405020304" pitchFamily="18" charset="0"/>
              </a:rPr>
              <a:t>rust Professional Development Department, the University Placement Facilitator as well as the Link Tutors.</a:t>
            </a:r>
          </a:p>
          <a:p>
            <a:pPr marL="457200" indent="-457200" algn="l" defTabSz="758951">
              <a:lnSpc>
                <a:spcPct val="80000"/>
              </a:lnSpc>
              <a:spcBef>
                <a:spcPts val="500"/>
              </a:spcBef>
              <a:buFont typeface="Arial" panose="020B0604020202020204" pitchFamily="34" charset="0"/>
              <a:buChar char="•"/>
              <a:defRPr sz="1800">
                <a:uFillTx/>
              </a:defRPr>
            </a:pPr>
            <a:endParaRPr lang="en-GB" sz="2800" dirty="0" smtClean="0">
              <a:uFill>
                <a:solidFill/>
              </a:uFill>
              <a:cs typeface="Times New Roman" panose="02020603050405020304" pitchFamily="18" charset="0"/>
            </a:endParaRPr>
          </a:p>
          <a:p>
            <a:pPr marL="457200" indent="-457200" algn="l" defTabSz="758951">
              <a:lnSpc>
                <a:spcPct val="80000"/>
              </a:lnSpc>
              <a:spcBef>
                <a:spcPts val="500"/>
              </a:spcBef>
              <a:buFont typeface="Arial" panose="020B0604020202020204" pitchFamily="34" charset="0"/>
              <a:buChar char="•"/>
              <a:defRPr sz="1800">
                <a:uFillTx/>
              </a:defRPr>
            </a:pPr>
            <a:r>
              <a:rPr lang="en-GB" sz="2800" dirty="0" smtClean="0">
                <a:uFill>
                  <a:solidFill/>
                </a:uFill>
                <a:cs typeface="Times New Roman" panose="02020603050405020304" pitchFamily="18" charset="0"/>
              </a:rPr>
              <a:t>All relevant Contact information is available in the Competency Documents and via ARC</a:t>
            </a:r>
            <a:r>
              <a:rPr lang="en-GB" sz="3200" dirty="0" smtClean="0">
                <a:uFill>
                  <a:solidFill/>
                </a:uFill>
                <a:cs typeface="Times New Roman" panose="02020603050405020304" pitchFamily="18" charset="0"/>
              </a:rPr>
              <a:t>.</a:t>
            </a:r>
          </a:p>
          <a:p>
            <a:endParaRPr lang="en-GB"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B916550-B63D-43D7-B895-69C79B3F8ADF}" type="slidenum">
              <a:rPr lang="en-GB" smtClean="0"/>
              <a:t>23</a:t>
            </a:fld>
            <a:endParaRPr lang="en-GB"/>
          </a:p>
        </p:txBody>
      </p:sp>
    </p:spTree>
    <p:extLst>
      <p:ext uri="{BB962C8B-B14F-4D97-AF65-F5344CB8AC3E}">
        <p14:creationId xmlns:p14="http://schemas.microsoft.com/office/powerpoint/2010/main" val="1891164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457200" y="274638"/>
            <a:ext cx="8229600" cy="60499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dirty="0" smtClean="0">
                <a:cs typeface="Times New Roman" panose="02020603050405020304" pitchFamily="18" charset="0"/>
              </a:rPr>
              <a:t>It </a:t>
            </a:r>
            <a:r>
              <a:rPr lang="en-GB" sz="4400" dirty="0">
                <a:cs typeface="Times New Roman" panose="02020603050405020304" pitchFamily="18" charset="0"/>
              </a:rPr>
              <a:t>clarifies issues such as</a:t>
            </a:r>
            <a:r>
              <a:rPr lang="en-GB" sz="4400" dirty="0" smtClean="0">
                <a:cs typeface="Times New Roman" panose="02020603050405020304" pitchFamily="18" charset="0"/>
              </a:rPr>
              <a:t>:</a:t>
            </a:r>
          </a:p>
          <a:p>
            <a:pPr marL="457200" indent="-457200" algn="l">
              <a:buFont typeface="Arial" panose="020B0604020202020204" pitchFamily="34" charset="0"/>
              <a:buChar char="•"/>
            </a:pPr>
            <a:r>
              <a:rPr lang="en-GB" sz="3200" dirty="0" smtClean="0">
                <a:solidFill>
                  <a:srgbClr val="7030A0"/>
                </a:solidFill>
                <a:cs typeface="Times New Roman" panose="02020603050405020304" pitchFamily="18" charset="0"/>
              </a:rPr>
              <a:t>Protected time</a:t>
            </a:r>
          </a:p>
          <a:p>
            <a:pPr marL="457200" indent="-457200" algn="l">
              <a:buFont typeface="Arial" panose="020B0604020202020204" pitchFamily="34" charset="0"/>
              <a:buChar char="•"/>
            </a:pPr>
            <a:r>
              <a:rPr lang="en-GB" sz="3200" dirty="0" smtClean="0">
                <a:solidFill>
                  <a:srgbClr val="7030A0"/>
                </a:solidFill>
                <a:cs typeface="Times New Roman" panose="02020603050405020304" pitchFamily="18" charset="0"/>
              </a:rPr>
              <a:t>Accountability</a:t>
            </a:r>
          </a:p>
          <a:p>
            <a:pPr marL="457200" indent="-457200" algn="l">
              <a:buFont typeface="Arial" panose="020B0604020202020204" pitchFamily="34" charset="0"/>
              <a:buChar char="•"/>
            </a:pPr>
            <a:r>
              <a:rPr lang="en-GB" sz="3200" dirty="0" smtClean="0">
                <a:solidFill>
                  <a:srgbClr val="7030A0"/>
                </a:solidFill>
                <a:cs typeface="Times New Roman" panose="02020603050405020304" pitchFamily="18" charset="0"/>
              </a:rPr>
              <a:t>Supporting the underperforming student</a:t>
            </a:r>
          </a:p>
          <a:p>
            <a:pPr marL="457200" indent="-457200" algn="l">
              <a:buFont typeface="Arial" panose="020B0604020202020204" pitchFamily="34" charset="0"/>
              <a:buChar char="•"/>
            </a:pPr>
            <a:r>
              <a:rPr lang="en-GB" sz="3200" dirty="0" smtClean="0">
                <a:solidFill>
                  <a:srgbClr val="7030A0"/>
                </a:solidFill>
                <a:cs typeface="Times New Roman" panose="02020603050405020304" pitchFamily="18" charset="0"/>
              </a:rPr>
              <a:t>CPD and how you can use this experience for re-registration </a:t>
            </a:r>
            <a:endParaRPr lang="en-GB" sz="3200" dirty="0">
              <a:solidFill>
                <a:srgbClr val="7030A0"/>
              </a:solidFill>
              <a:cs typeface="Times New Roman" panose="02020603050405020304"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147" y="4206746"/>
            <a:ext cx="1524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027" y="4106734"/>
            <a:ext cx="14478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B916550-B63D-43D7-B895-69C79B3F8ADF}" type="slidenum">
              <a:rPr lang="en-GB" smtClean="0"/>
              <a:t>24</a:t>
            </a:fld>
            <a:endParaRPr lang="en-GB"/>
          </a:p>
        </p:txBody>
      </p:sp>
    </p:spTree>
    <p:extLst>
      <p:ext uri="{BB962C8B-B14F-4D97-AF65-F5344CB8AC3E}">
        <p14:creationId xmlns:p14="http://schemas.microsoft.com/office/powerpoint/2010/main" val="2963865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2" y="1583029"/>
            <a:ext cx="8938727" cy="4351338"/>
          </a:xfrm>
        </p:spPr>
        <p:txBody>
          <a:bodyPr>
            <a:normAutofit lnSpcReduction="10000"/>
          </a:bodyPr>
          <a:lstStyle/>
          <a:p>
            <a:pPr marL="0" indent="0">
              <a:buNone/>
            </a:pPr>
            <a:r>
              <a:rPr lang="en-GB" sz="4800" dirty="0" smtClean="0">
                <a:cs typeface="Times New Roman" panose="02020603050405020304" pitchFamily="18" charset="0"/>
              </a:rPr>
              <a:t>In addition to this App an extensive range of useful resources are available on our Website. </a:t>
            </a:r>
          </a:p>
          <a:p>
            <a:pPr marL="0" indent="0">
              <a:buNone/>
            </a:pPr>
            <a:endParaRPr lang="en-GB" sz="4800" dirty="0" smtClean="0">
              <a:cs typeface="Times New Roman" panose="02020603050405020304" pitchFamily="18" charset="0"/>
            </a:endParaRPr>
          </a:p>
          <a:p>
            <a:pPr marL="0" indent="0">
              <a:buNone/>
            </a:pPr>
            <a:r>
              <a:rPr lang="en-GB" dirty="0">
                <a:cs typeface="Times New Roman" panose="02020603050405020304" pitchFamily="18" charset="0"/>
                <a:hlinkClick r:id="rId2"/>
              </a:rPr>
              <a:t>http://</a:t>
            </a:r>
            <a:r>
              <a:rPr lang="en-GB" dirty="0" smtClean="0">
                <a:cs typeface="Times New Roman" panose="02020603050405020304" pitchFamily="18" charset="0"/>
                <a:hlinkClick r:id="rId2"/>
              </a:rPr>
              <a:t>www.bcu.ac.uk/allied-and-public-health-professions/about-us/mentors-and-assessors/odp</a:t>
            </a:r>
            <a:r>
              <a:rPr lang="en-GB" dirty="0" smtClean="0">
                <a:cs typeface="Times New Roman" panose="02020603050405020304" pitchFamily="18" charset="0"/>
              </a:rPr>
              <a:t> </a:t>
            </a:r>
          </a:p>
          <a:p>
            <a:pPr marL="0" indent="0">
              <a:buNone/>
            </a:pPr>
            <a:endParaRPr lang="en-GB" sz="4800" dirty="0">
              <a:cs typeface="Times New Roman" panose="02020603050405020304" pitchFamily="18" charset="0"/>
            </a:endParaRPr>
          </a:p>
          <a:p>
            <a:pPr marL="0" indent="0">
              <a:buNone/>
            </a:pPr>
            <a:endParaRPr lang="en-GB" sz="2000" i="1" dirty="0">
              <a:solidFill>
                <a:srgbClr val="FF0000"/>
              </a:solidFill>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2B916550-B63D-43D7-B895-69C79B3F8ADF}" type="slidenum">
              <a:rPr lang="en-GB" smtClean="0"/>
              <a:t>25</a:t>
            </a:fld>
            <a:endParaRPr lang="en-GB"/>
          </a:p>
        </p:txBody>
      </p:sp>
    </p:spTree>
    <p:extLst>
      <p:ext uri="{BB962C8B-B14F-4D97-AF65-F5344CB8AC3E}">
        <p14:creationId xmlns:p14="http://schemas.microsoft.com/office/powerpoint/2010/main" val="1314211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906" y="447870"/>
            <a:ext cx="4150665" cy="585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3452983341"/>
              </p:ext>
            </p:extLst>
          </p:nvPr>
        </p:nvGraphicFramePr>
        <p:xfrm>
          <a:off x="3172409" y="298580"/>
          <a:ext cx="4124130" cy="6158204"/>
        </p:xfrm>
        <a:graphic>
          <a:graphicData uri="http://schemas.openxmlformats.org/presentationml/2006/ole">
            <mc:AlternateContent xmlns:mc="http://schemas.openxmlformats.org/markup-compatibility/2006">
              <mc:Choice xmlns:v="urn:schemas-microsoft-com:vml" Requires="v">
                <p:oleObj spid="_x0000_s1046" name="Acrobat Document" r:id="rId4" imgW="5667480" imgH="8020080" progId="AcroExch.Document.11">
                  <p:embed/>
                </p:oleObj>
              </mc:Choice>
              <mc:Fallback>
                <p:oleObj name="Acrobat Document" r:id="rId4" imgW="5667480" imgH="8020080" progId="AcroExch.Document.11">
                  <p:embed/>
                  <p:pic>
                    <p:nvPicPr>
                      <p:cNvPr id="0" name=""/>
                      <p:cNvPicPr/>
                      <p:nvPr/>
                    </p:nvPicPr>
                    <p:blipFill>
                      <a:blip r:embed="rId5"/>
                      <a:stretch>
                        <a:fillRect/>
                      </a:stretch>
                    </p:blipFill>
                    <p:spPr>
                      <a:xfrm>
                        <a:off x="3172409" y="298580"/>
                        <a:ext cx="4124130" cy="6158204"/>
                      </a:xfrm>
                      <a:prstGeom prst="rect">
                        <a:avLst/>
                      </a:prstGeom>
                    </p:spPr>
                  </p:pic>
                </p:oleObj>
              </mc:Fallback>
            </mc:AlternateContent>
          </a:graphicData>
        </a:graphic>
      </p:graphicFrame>
      <p:sp>
        <p:nvSpPr>
          <p:cNvPr id="3" name="Striped Right Arrow 2"/>
          <p:cNvSpPr/>
          <p:nvPr/>
        </p:nvSpPr>
        <p:spPr>
          <a:xfrm>
            <a:off x="522513" y="2220686"/>
            <a:ext cx="2239347" cy="20993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I am embedded to open me. </a:t>
            </a:r>
            <a:br>
              <a:rPr lang="en-GB" sz="1200" dirty="0" smtClean="0"/>
            </a:br>
            <a:r>
              <a:rPr lang="en-GB" sz="1200" dirty="0" smtClean="0"/>
              <a:t>End slide show &amp; double click image</a:t>
            </a:r>
            <a:endParaRPr lang="en-GB" sz="1200" dirty="0"/>
          </a:p>
        </p:txBody>
      </p:sp>
      <p:sp>
        <p:nvSpPr>
          <p:cNvPr id="5" name="Curved Up Arrow 4"/>
          <p:cNvSpPr/>
          <p:nvPr/>
        </p:nvSpPr>
        <p:spPr>
          <a:xfrm>
            <a:off x="7903029" y="6102220"/>
            <a:ext cx="1138334" cy="576000"/>
          </a:xfrm>
          <a:prstGeom prst="curved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hlinkClick r:id="rId6" action="ppaction://hlinksldjump"/>
              </a:rPr>
              <a:t>BACK</a:t>
            </a:r>
            <a:endParaRPr lang="en-GB" dirty="0">
              <a:solidFill>
                <a:schemeClr val="tx1"/>
              </a:solidFill>
            </a:endParaRPr>
          </a:p>
        </p:txBody>
      </p:sp>
      <p:sp>
        <p:nvSpPr>
          <p:cNvPr id="4" name="Slide Number Placeholder 3"/>
          <p:cNvSpPr>
            <a:spLocks noGrp="1"/>
          </p:cNvSpPr>
          <p:nvPr>
            <p:ph type="sldNum" sz="quarter" idx="12"/>
          </p:nvPr>
        </p:nvSpPr>
        <p:spPr/>
        <p:txBody>
          <a:bodyPr/>
          <a:lstStyle/>
          <a:p>
            <a:fld id="{2B916550-B63D-43D7-B895-69C79B3F8ADF}" type="slidenum">
              <a:rPr lang="en-GB" smtClean="0"/>
              <a:t>26</a:t>
            </a:fld>
            <a:endParaRPr lang="en-GB"/>
          </a:p>
        </p:txBody>
      </p:sp>
    </p:spTree>
    <p:extLst>
      <p:ext uri="{BB962C8B-B14F-4D97-AF65-F5344CB8AC3E}">
        <p14:creationId xmlns:p14="http://schemas.microsoft.com/office/powerpoint/2010/main" val="61179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rved Up Arrow 4"/>
          <p:cNvSpPr/>
          <p:nvPr/>
        </p:nvSpPr>
        <p:spPr>
          <a:xfrm>
            <a:off x="7903029" y="6102220"/>
            <a:ext cx="1138334" cy="576000"/>
          </a:xfrm>
          <a:prstGeom prst="curved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hlinkClick r:id="rId2" action="ppaction://hlinksldjump"/>
              </a:rPr>
              <a:t>BACK</a:t>
            </a:r>
            <a:endParaRPr lang="en-GB"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8583925"/>
              </p:ext>
            </p:extLst>
          </p:nvPr>
        </p:nvGraphicFramePr>
        <p:xfrm>
          <a:off x="656641" y="745650"/>
          <a:ext cx="7886700" cy="5569363"/>
        </p:xfrm>
        <a:graphic>
          <a:graphicData uri="http://schemas.openxmlformats.org/drawingml/2006/table">
            <a:tbl>
              <a:tblPr firstRow="1" firstCol="1" bandRow="1"/>
              <a:tblGrid>
                <a:gridCol w="3924688"/>
                <a:gridCol w="2058680"/>
                <a:gridCol w="1903332"/>
              </a:tblGrid>
              <a:tr h="1860011">
                <a:tc>
                  <a:txBody>
                    <a:bodyPr/>
                    <a:lstStyle/>
                    <a:p>
                      <a:pPr>
                        <a:lnSpc>
                          <a:spcPct val="115000"/>
                        </a:lnSpc>
                        <a:spcAft>
                          <a:spcPts val="0"/>
                        </a:spcAft>
                      </a:pPr>
                      <a:r>
                        <a:rPr lang="en-GB" sz="1200" b="1" dirty="0">
                          <a:effectLst/>
                          <a:latin typeface="Arial"/>
                          <a:ea typeface="Calibri"/>
                          <a:cs typeface="Arial"/>
                        </a:rPr>
                        <a:t>Strengths</a:t>
                      </a:r>
                      <a:endParaRPr lang="en-GB" sz="1200" dirty="0">
                        <a:effectLst/>
                        <a:latin typeface="Calibri"/>
                        <a:ea typeface="Calibri"/>
                        <a:cs typeface="Arial"/>
                      </a:endParaRPr>
                    </a:p>
                    <a:p>
                      <a:pPr>
                        <a:lnSpc>
                          <a:spcPct val="115000"/>
                        </a:lnSpc>
                        <a:spcAft>
                          <a:spcPts val="0"/>
                        </a:spcAft>
                      </a:pPr>
                      <a:r>
                        <a:rPr lang="en-GB" sz="1200" b="0" dirty="0" smtClean="0">
                          <a:effectLst/>
                          <a:latin typeface="Garamond" panose="02020404030301010803" pitchFamily="18" charset="0"/>
                          <a:ea typeface="Calibri"/>
                          <a:cs typeface="Arial"/>
                        </a:rPr>
                        <a:t>Good team worker</a:t>
                      </a:r>
                    </a:p>
                    <a:p>
                      <a:pPr>
                        <a:lnSpc>
                          <a:spcPct val="115000"/>
                        </a:lnSpc>
                        <a:spcAft>
                          <a:spcPts val="0"/>
                        </a:spcAft>
                      </a:pPr>
                      <a:r>
                        <a:rPr lang="en-GB" sz="1200" b="0" dirty="0" smtClean="0">
                          <a:effectLst/>
                          <a:latin typeface="Garamond" panose="02020404030301010803" pitchFamily="18" charset="0"/>
                          <a:ea typeface="Calibri"/>
                          <a:cs typeface="Arial"/>
                        </a:rPr>
                        <a:t>Open-minded</a:t>
                      </a:r>
                    </a:p>
                    <a:p>
                      <a:pPr>
                        <a:lnSpc>
                          <a:spcPct val="115000"/>
                        </a:lnSpc>
                        <a:spcAft>
                          <a:spcPts val="0"/>
                        </a:spcAft>
                      </a:pPr>
                      <a:r>
                        <a:rPr lang="en-GB" sz="1200" b="0" dirty="0" smtClean="0">
                          <a:effectLst/>
                          <a:latin typeface="Garamond" panose="02020404030301010803" pitchFamily="18" charset="0"/>
                          <a:ea typeface="Calibri"/>
                          <a:cs typeface="Arial"/>
                        </a:rPr>
                        <a:t>Good listener</a:t>
                      </a:r>
                    </a:p>
                    <a:p>
                      <a:pPr>
                        <a:lnSpc>
                          <a:spcPct val="115000"/>
                        </a:lnSpc>
                        <a:spcAft>
                          <a:spcPts val="0"/>
                        </a:spcAft>
                      </a:pPr>
                      <a:r>
                        <a:rPr lang="en-GB" sz="1200" b="0" dirty="0" smtClean="0">
                          <a:effectLst/>
                          <a:latin typeface="Garamond" panose="02020404030301010803" pitchFamily="18" charset="0"/>
                          <a:ea typeface="Calibri"/>
                          <a:cs typeface="Arial"/>
                        </a:rPr>
                        <a:t>Interested and enthusiastic</a:t>
                      </a:r>
                    </a:p>
                    <a:p>
                      <a:pPr>
                        <a:lnSpc>
                          <a:spcPct val="115000"/>
                        </a:lnSpc>
                        <a:spcAft>
                          <a:spcPts val="0"/>
                        </a:spcAft>
                      </a:pPr>
                      <a:r>
                        <a:rPr lang="en-GB" sz="1200" b="0" dirty="0" smtClean="0">
                          <a:effectLst/>
                          <a:latin typeface="Garamond" panose="02020404030301010803" pitchFamily="18" charset="0"/>
                          <a:ea typeface="Calibri"/>
                          <a:cs typeface="Arial"/>
                        </a:rPr>
                        <a:t>Patient</a:t>
                      </a:r>
                    </a:p>
                    <a:p>
                      <a:pPr>
                        <a:lnSpc>
                          <a:spcPct val="115000"/>
                        </a:lnSpc>
                        <a:spcAft>
                          <a:spcPts val="0"/>
                        </a:spcAft>
                      </a:pPr>
                      <a:r>
                        <a:rPr lang="en-GB" sz="1200" b="0" dirty="0" smtClean="0">
                          <a:effectLst/>
                          <a:latin typeface="Garamond" panose="02020404030301010803" pitchFamily="18" charset="0"/>
                          <a:ea typeface="Calibri"/>
                          <a:cs typeface="Arial"/>
                        </a:rPr>
                        <a:t>Really keen to learn more about…………</a:t>
                      </a:r>
                      <a:endParaRPr lang="en-GB" sz="900" dirty="0">
                        <a:effectLst/>
                        <a:latin typeface="Calibri"/>
                        <a:ea typeface="Calibri"/>
                        <a:cs typeface="Arial"/>
                      </a:endParaRPr>
                    </a:p>
                    <a:p>
                      <a:pPr>
                        <a:lnSpc>
                          <a:spcPct val="115000"/>
                        </a:lnSpc>
                        <a:spcAft>
                          <a:spcPts val="0"/>
                        </a:spcAft>
                      </a:pPr>
                      <a:r>
                        <a:rPr lang="en-GB" sz="1000" b="1" dirty="0">
                          <a:effectLst/>
                          <a:latin typeface="Arial"/>
                          <a:ea typeface="Calibri"/>
                          <a:cs typeface="Arial"/>
                        </a:rPr>
                        <a:t> </a:t>
                      </a:r>
                      <a:endParaRPr lang="en-GB" sz="900" dirty="0">
                        <a:effectLst/>
                        <a:latin typeface="Calibri"/>
                        <a:ea typeface="Calibri"/>
                        <a:cs typeface="Arial"/>
                      </a:endParaRPr>
                    </a:p>
                    <a:p>
                      <a:pPr>
                        <a:lnSpc>
                          <a:spcPct val="115000"/>
                        </a:lnSpc>
                        <a:spcAft>
                          <a:spcPts val="0"/>
                        </a:spcAft>
                      </a:pPr>
                      <a:r>
                        <a:rPr lang="en-GB" sz="1000" b="1" dirty="0">
                          <a:effectLst/>
                          <a:latin typeface="Arial"/>
                          <a:ea typeface="Calibri"/>
                          <a:cs typeface="Arial"/>
                        </a:rPr>
                        <a:t> </a:t>
                      </a:r>
                      <a:endParaRPr lang="en-GB" sz="900" dirty="0">
                        <a:effectLst/>
                        <a:latin typeface="Calibri"/>
                        <a:ea typeface="Calibri"/>
                        <a:cs typeface="Arial"/>
                      </a:endParaRPr>
                    </a:p>
                  </a:txBody>
                  <a:tcPr marL="57358" marR="57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a:ea typeface="Calibri"/>
                          <a:cs typeface="Arial"/>
                        </a:rPr>
                        <a:t>Opportunities</a:t>
                      </a:r>
                      <a:endParaRPr lang="en-GB" sz="1200" dirty="0">
                        <a:effectLst/>
                        <a:latin typeface="Calibri"/>
                        <a:ea typeface="Calibri"/>
                        <a:cs typeface="Arial"/>
                      </a:endParaRPr>
                    </a:p>
                    <a:p>
                      <a:pPr>
                        <a:lnSpc>
                          <a:spcPct val="115000"/>
                        </a:lnSpc>
                        <a:spcAft>
                          <a:spcPts val="0"/>
                        </a:spcAft>
                      </a:pPr>
                      <a:r>
                        <a:rPr lang="en-GB" sz="1200" b="0" dirty="0" smtClean="0">
                          <a:effectLst/>
                          <a:latin typeface="Garamond" panose="02020404030301010803" pitchFamily="18" charset="0"/>
                          <a:ea typeface="Calibri"/>
                          <a:cs typeface="Arial"/>
                        </a:rPr>
                        <a:t>Using the theory from university to underpin my practice</a:t>
                      </a:r>
                    </a:p>
                    <a:p>
                      <a:pPr>
                        <a:lnSpc>
                          <a:spcPct val="115000"/>
                        </a:lnSpc>
                        <a:spcAft>
                          <a:spcPts val="0"/>
                        </a:spcAft>
                      </a:pPr>
                      <a:r>
                        <a:rPr lang="en-GB" sz="1200" b="0" dirty="0" smtClean="0">
                          <a:effectLst/>
                          <a:latin typeface="Garamond" panose="02020404030301010803" pitchFamily="18" charset="0"/>
                          <a:ea typeface="Calibri"/>
                          <a:cs typeface="Arial"/>
                        </a:rPr>
                        <a:t>Working with a mentor will allow me to develop and trusting relationship so I can ask questions without feeling stupid</a:t>
                      </a:r>
                    </a:p>
                    <a:p>
                      <a:pPr>
                        <a:lnSpc>
                          <a:spcPct val="115000"/>
                        </a:lnSpc>
                        <a:spcAft>
                          <a:spcPts val="0"/>
                        </a:spcAft>
                      </a:pPr>
                      <a:r>
                        <a:rPr lang="en-GB" sz="1200" b="0" dirty="0" smtClean="0">
                          <a:effectLst/>
                          <a:latin typeface="Garamond" panose="02020404030301010803" pitchFamily="18" charset="0"/>
                          <a:ea typeface="Calibri"/>
                          <a:cs typeface="Arial"/>
                        </a:rPr>
                        <a:t>Team members who I can for  support</a:t>
                      </a:r>
                    </a:p>
                    <a:p>
                      <a:pPr>
                        <a:lnSpc>
                          <a:spcPct val="115000"/>
                        </a:lnSpc>
                        <a:spcAft>
                          <a:spcPts val="0"/>
                        </a:spcAft>
                      </a:pPr>
                      <a:endParaRPr lang="en-GB" sz="900" dirty="0">
                        <a:effectLst/>
                        <a:latin typeface="Calibri"/>
                        <a:ea typeface="Calibri"/>
                        <a:cs typeface="Arial"/>
                      </a:endParaRPr>
                    </a:p>
                    <a:p>
                      <a:pPr>
                        <a:lnSpc>
                          <a:spcPct val="115000"/>
                        </a:lnSpc>
                        <a:spcAft>
                          <a:spcPts val="0"/>
                        </a:spcAft>
                      </a:pPr>
                      <a:r>
                        <a:rPr lang="en-GB" sz="1000" b="1" dirty="0">
                          <a:effectLst/>
                          <a:latin typeface="Arial"/>
                          <a:ea typeface="Calibri"/>
                          <a:cs typeface="Arial"/>
                        </a:rPr>
                        <a:t> </a:t>
                      </a:r>
                      <a:endParaRPr lang="en-GB" sz="900" dirty="0">
                        <a:effectLst/>
                        <a:latin typeface="Calibri"/>
                        <a:ea typeface="Calibri"/>
                        <a:cs typeface="Arial"/>
                      </a:endParaRPr>
                    </a:p>
                    <a:p>
                      <a:pPr>
                        <a:lnSpc>
                          <a:spcPct val="115000"/>
                        </a:lnSpc>
                        <a:spcAft>
                          <a:spcPts val="0"/>
                        </a:spcAft>
                      </a:pPr>
                      <a:r>
                        <a:rPr lang="en-GB" sz="1000" b="1" dirty="0">
                          <a:effectLst/>
                          <a:latin typeface="Arial"/>
                          <a:ea typeface="Calibri"/>
                          <a:cs typeface="Arial"/>
                        </a:rPr>
                        <a:t> </a:t>
                      </a:r>
                      <a:endParaRPr lang="en-GB" sz="900" dirty="0">
                        <a:effectLst/>
                        <a:latin typeface="Calibri"/>
                        <a:ea typeface="Calibri"/>
                        <a:cs typeface="Arial"/>
                      </a:endParaRPr>
                    </a:p>
                    <a:p>
                      <a:pPr>
                        <a:lnSpc>
                          <a:spcPct val="115000"/>
                        </a:lnSpc>
                        <a:spcAft>
                          <a:spcPts val="0"/>
                        </a:spcAft>
                      </a:pPr>
                      <a:r>
                        <a:rPr lang="en-GB" sz="1000" b="1" dirty="0">
                          <a:effectLst/>
                          <a:latin typeface="Arial"/>
                          <a:ea typeface="Calibri"/>
                          <a:cs typeface="Arial"/>
                        </a:rPr>
                        <a:t> </a:t>
                      </a:r>
                      <a:endParaRPr lang="en-GB" sz="900" dirty="0">
                        <a:effectLst/>
                        <a:latin typeface="Calibri"/>
                        <a:ea typeface="Calibri"/>
                        <a:cs typeface="Arial"/>
                      </a:endParaRPr>
                    </a:p>
                  </a:txBody>
                  <a:tcPr marL="57358" marR="57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1860011">
                <a:tc>
                  <a:txBody>
                    <a:bodyPr/>
                    <a:lstStyle/>
                    <a:p>
                      <a:pPr>
                        <a:lnSpc>
                          <a:spcPct val="115000"/>
                        </a:lnSpc>
                        <a:spcAft>
                          <a:spcPts val="0"/>
                        </a:spcAft>
                      </a:pPr>
                      <a:r>
                        <a:rPr lang="en-GB" sz="1200" b="1" dirty="0" smtClean="0">
                          <a:effectLst/>
                          <a:latin typeface="Arial"/>
                          <a:ea typeface="Calibri"/>
                          <a:cs typeface="Arial"/>
                        </a:rPr>
                        <a:t>Challenges</a:t>
                      </a:r>
                    </a:p>
                    <a:p>
                      <a:pPr>
                        <a:lnSpc>
                          <a:spcPct val="115000"/>
                        </a:lnSpc>
                        <a:spcAft>
                          <a:spcPts val="0"/>
                        </a:spcAft>
                      </a:pPr>
                      <a:r>
                        <a:rPr lang="en-GB" sz="1200" dirty="0" smtClean="0">
                          <a:effectLst/>
                          <a:latin typeface="Garamond" panose="02020404030301010803" pitchFamily="18" charset="0"/>
                          <a:ea typeface="Calibri"/>
                          <a:cs typeface="Arial"/>
                        </a:rPr>
                        <a:t>Can be shy</a:t>
                      </a:r>
                    </a:p>
                    <a:p>
                      <a:pPr>
                        <a:lnSpc>
                          <a:spcPct val="115000"/>
                        </a:lnSpc>
                        <a:spcAft>
                          <a:spcPts val="0"/>
                        </a:spcAft>
                      </a:pPr>
                      <a:r>
                        <a:rPr lang="en-GB" sz="1200" dirty="0" smtClean="0">
                          <a:effectLst/>
                          <a:latin typeface="Garamond" panose="02020404030301010803" pitchFamily="18" charset="0"/>
                          <a:ea typeface="Calibri"/>
                          <a:cs typeface="Arial"/>
                        </a:rPr>
                        <a:t>I have not been in theatres before apart from a couple of days experience</a:t>
                      </a:r>
                    </a:p>
                    <a:p>
                      <a:pPr>
                        <a:lnSpc>
                          <a:spcPct val="115000"/>
                        </a:lnSpc>
                        <a:spcAft>
                          <a:spcPts val="0"/>
                        </a:spcAft>
                      </a:pPr>
                      <a:r>
                        <a:rPr lang="en-GB" sz="1200" dirty="0" smtClean="0">
                          <a:effectLst/>
                          <a:latin typeface="Garamond" panose="02020404030301010803" pitchFamily="18" charset="0"/>
                          <a:ea typeface="Calibri"/>
                          <a:cs typeface="Arial"/>
                        </a:rPr>
                        <a:t>Disorganised  at times</a:t>
                      </a:r>
                    </a:p>
                    <a:p>
                      <a:pPr>
                        <a:lnSpc>
                          <a:spcPct val="115000"/>
                        </a:lnSpc>
                        <a:spcAft>
                          <a:spcPts val="0"/>
                        </a:spcAft>
                      </a:pPr>
                      <a:r>
                        <a:rPr lang="en-GB" sz="1200" dirty="0" smtClean="0">
                          <a:effectLst/>
                          <a:latin typeface="Garamond" panose="02020404030301010803" pitchFamily="18" charset="0"/>
                          <a:ea typeface="Calibri"/>
                          <a:cs typeface="Arial"/>
                        </a:rPr>
                        <a:t>Sometimes when under pressure I rush things and don’t perform to the best of my ability</a:t>
                      </a:r>
                      <a:endParaRPr lang="en-GB" sz="900" dirty="0">
                        <a:effectLst/>
                        <a:latin typeface="Calibri"/>
                        <a:ea typeface="Calibri"/>
                        <a:cs typeface="Arial"/>
                      </a:endParaRPr>
                    </a:p>
                    <a:p>
                      <a:pPr>
                        <a:lnSpc>
                          <a:spcPct val="115000"/>
                        </a:lnSpc>
                        <a:spcAft>
                          <a:spcPts val="0"/>
                        </a:spcAft>
                      </a:pPr>
                      <a:r>
                        <a:rPr lang="en-GB" sz="1000" b="1" dirty="0">
                          <a:effectLst/>
                          <a:latin typeface="Arial"/>
                          <a:ea typeface="Calibri"/>
                          <a:cs typeface="Arial"/>
                        </a:rPr>
                        <a:t> </a:t>
                      </a:r>
                      <a:endParaRPr lang="en-GB" sz="900" dirty="0">
                        <a:effectLst/>
                        <a:latin typeface="Calibri"/>
                        <a:ea typeface="Calibri"/>
                        <a:cs typeface="Arial"/>
                      </a:endParaRPr>
                    </a:p>
                    <a:p>
                      <a:pPr>
                        <a:lnSpc>
                          <a:spcPct val="115000"/>
                        </a:lnSpc>
                        <a:spcAft>
                          <a:spcPts val="0"/>
                        </a:spcAft>
                      </a:pPr>
                      <a:r>
                        <a:rPr lang="en-GB" sz="1000" b="1" dirty="0">
                          <a:effectLst/>
                          <a:latin typeface="Arial"/>
                          <a:ea typeface="Calibri"/>
                          <a:cs typeface="Arial"/>
                        </a:rPr>
                        <a:t> </a:t>
                      </a:r>
                      <a:endParaRPr lang="en-GB" sz="900" dirty="0">
                        <a:effectLst/>
                        <a:latin typeface="Calibri"/>
                        <a:ea typeface="Calibri"/>
                        <a:cs typeface="Arial"/>
                      </a:endParaRPr>
                    </a:p>
                  </a:txBody>
                  <a:tcPr marL="57358" marR="57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GB" sz="1200" b="1" dirty="0" smtClean="0">
                          <a:effectLst/>
                          <a:latin typeface="Arial"/>
                          <a:ea typeface="Calibri"/>
                          <a:cs typeface="Arial"/>
                        </a:rPr>
                        <a:t>Threats</a:t>
                      </a:r>
                    </a:p>
                    <a:p>
                      <a:pPr>
                        <a:lnSpc>
                          <a:spcPct val="115000"/>
                        </a:lnSpc>
                        <a:spcAft>
                          <a:spcPts val="0"/>
                        </a:spcAft>
                      </a:pPr>
                      <a:r>
                        <a:rPr lang="en-GB" sz="1200" dirty="0" smtClean="0">
                          <a:effectLst/>
                          <a:latin typeface="Garamond" panose="02020404030301010803" pitchFamily="18" charset="0"/>
                          <a:ea typeface="Calibri"/>
                          <a:cs typeface="Arial"/>
                        </a:rPr>
                        <a:t>NO healthcare experience</a:t>
                      </a:r>
                    </a:p>
                    <a:p>
                      <a:pPr>
                        <a:lnSpc>
                          <a:spcPct val="115000"/>
                        </a:lnSpc>
                        <a:spcAft>
                          <a:spcPts val="0"/>
                        </a:spcAft>
                      </a:pPr>
                      <a:r>
                        <a:rPr lang="en-GB" sz="1200" dirty="0" smtClean="0">
                          <a:effectLst/>
                          <a:latin typeface="Garamond" panose="02020404030301010803" pitchFamily="18" charset="0"/>
                          <a:ea typeface="Calibri"/>
                          <a:cs typeface="Arial"/>
                        </a:rPr>
                        <a:t>Not confident with being assertive unless I know people</a:t>
                      </a:r>
                    </a:p>
                    <a:p>
                      <a:pPr>
                        <a:lnSpc>
                          <a:spcPct val="115000"/>
                        </a:lnSpc>
                        <a:spcAft>
                          <a:spcPts val="0"/>
                        </a:spcAft>
                      </a:pPr>
                      <a:r>
                        <a:rPr lang="en-GB" sz="1200" dirty="0" smtClean="0">
                          <a:effectLst/>
                          <a:latin typeface="Garamond" panose="02020404030301010803" pitchFamily="18" charset="0"/>
                          <a:ea typeface="Calibri"/>
                          <a:cs typeface="Arial"/>
                        </a:rPr>
                        <a:t>Feel that I don’t know enough</a:t>
                      </a:r>
                    </a:p>
                    <a:p>
                      <a:pPr>
                        <a:lnSpc>
                          <a:spcPct val="115000"/>
                        </a:lnSpc>
                        <a:spcAft>
                          <a:spcPts val="0"/>
                        </a:spcAft>
                      </a:pPr>
                      <a:r>
                        <a:rPr lang="en-GB" sz="1200" dirty="0" smtClean="0">
                          <a:effectLst/>
                          <a:latin typeface="Garamond" panose="02020404030301010803" pitchFamily="18" charset="0"/>
                          <a:ea typeface="Calibri"/>
                          <a:cs typeface="Arial"/>
                        </a:rPr>
                        <a:t>Trying to get my study/practice/home life balance right</a:t>
                      </a:r>
                    </a:p>
                    <a:p>
                      <a:pPr>
                        <a:lnSpc>
                          <a:spcPct val="115000"/>
                        </a:lnSpc>
                        <a:spcAft>
                          <a:spcPts val="0"/>
                        </a:spcAft>
                      </a:pPr>
                      <a:endParaRPr lang="en-GB" sz="1200" dirty="0">
                        <a:effectLst/>
                        <a:latin typeface="Calibri"/>
                        <a:ea typeface="Calibri"/>
                        <a:cs typeface="Arial"/>
                      </a:endParaRPr>
                    </a:p>
                  </a:txBody>
                  <a:tcPr marL="57358" marR="57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1617401">
                <a:tc gridSpan="3">
                  <a:txBody>
                    <a:bodyPr/>
                    <a:lstStyle/>
                    <a:p>
                      <a:pPr>
                        <a:lnSpc>
                          <a:spcPct val="115000"/>
                        </a:lnSpc>
                        <a:spcAft>
                          <a:spcPts val="0"/>
                        </a:spcAft>
                      </a:pPr>
                      <a:r>
                        <a:rPr lang="en-GB" sz="1000" b="1" dirty="0">
                          <a:effectLst/>
                          <a:latin typeface="Arial"/>
                          <a:ea typeface="Calibri"/>
                          <a:cs typeface="Arial"/>
                        </a:rPr>
                        <a:t>Student comments:</a:t>
                      </a:r>
                      <a:endParaRPr lang="en-GB" sz="900" dirty="0">
                        <a:effectLst/>
                        <a:latin typeface="Calibri"/>
                        <a:ea typeface="Calibri"/>
                        <a:cs typeface="Arial"/>
                      </a:endParaRPr>
                    </a:p>
                    <a:p>
                      <a:pPr>
                        <a:lnSpc>
                          <a:spcPct val="115000"/>
                        </a:lnSpc>
                        <a:spcAft>
                          <a:spcPts val="0"/>
                        </a:spcAft>
                      </a:pPr>
                      <a:r>
                        <a:rPr lang="en-GB" sz="1200" b="0" dirty="0" smtClean="0">
                          <a:effectLst/>
                          <a:latin typeface="Garamond" panose="02020404030301010803" pitchFamily="18" charset="0"/>
                          <a:ea typeface="Calibri"/>
                          <a:cs typeface="Arial"/>
                        </a:rPr>
                        <a:t>I am a little nervous, but I am really looking</a:t>
                      </a:r>
                      <a:r>
                        <a:rPr lang="en-GB" sz="1200" b="0" baseline="0" dirty="0" smtClean="0">
                          <a:effectLst/>
                          <a:latin typeface="Garamond" panose="02020404030301010803" pitchFamily="18" charset="0"/>
                          <a:ea typeface="Calibri"/>
                          <a:cs typeface="Arial"/>
                        </a:rPr>
                        <a:t> forward to this placement. I have found the  topic lectures to be really interesting. I think I need to ask my mentor to spend some time with me at the end of the day, to reflect on my knowledge and practice, so I can make sure I know what I need to work-on to improve. </a:t>
                      </a:r>
                      <a:endParaRPr lang="en-GB" sz="1200" b="0" dirty="0">
                        <a:effectLst/>
                        <a:latin typeface="Garamond" panose="02020404030301010803" pitchFamily="18" charset="0"/>
                        <a:ea typeface="Calibri"/>
                        <a:cs typeface="Arial"/>
                      </a:endParaRPr>
                    </a:p>
                    <a:p>
                      <a:pPr>
                        <a:lnSpc>
                          <a:spcPct val="115000"/>
                        </a:lnSpc>
                        <a:spcAft>
                          <a:spcPts val="0"/>
                        </a:spcAft>
                      </a:pPr>
                      <a:r>
                        <a:rPr lang="en-GB" sz="1000" b="1" dirty="0">
                          <a:effectLst/>
                          <a:latin typeface="Arial"/>
                          <a:ea typeface="Calibri"/>
                          <a:cs typeface="Arial"/>
                        </a:rPr>
                        <a:t> </a:t>
                      </a:r>
                      <a:endParaRPr lang="en-GB" sz="900" dirty="0">
                        <a:effectLst/>
                        <a:latin typeface="Calibri"/>
                        <a:ea typeface="Calibri"/>
                        <a:cs typeface="Arial"/>
                      </a:endParaRPr>
                    </a:p>
                    <a:p>
                      <a:pPr>
                        <a:lnSpc>
                          <a:spcPct val="115000"/>
                        </a:lnSpc>
                        <a:spcAft>
                          <a:spcPts val="0"/>
                        </a:spcAft>
                      </a:pPr>
                      <a:r>
                        <a:rPr lang="en-GB" sz="1000" b="1" dirty="0">
                          <a:effectLst/>
                          <a:latin typeface="Arial"/>
                          <a:ea typeface="Calibri"/>
                          <a:cs typeface="Arial"/>
                        </a:rPr>
                        <a:t> </a:t>
                      </a:r>
                      <a:endParaRPr lang="en-GB" sz="900" dirty="0">
                        <a:effectLst/>
                        <a:latin typeface="Calibri"/>
                        <a:ea typeface="Calibri"/>
                        <a:cs typeface="Arial"/>
                      </a:endParaRPr>
                    </a:p>
                    <a:p>
                      <a:pPr>
                        <a:lnSpc>
                          <a:spcPct val="115000"/>
                        </a:lnSpc>
                        <a:spcAft>
                          <a:spcPts val="0"/>
                        </a:spcAft>
                      </a:pPr>
                      <a:r>
                        <a:rPr lang="en-GB" sz="1000" b="1" dirty="0">
                          <a:effectLst/>
                          <a:latin typeface="Arial"/>
                          <a:ea typeface="Calibri"/>
                          <a:cs typeface="Arial"/>
                        </a:rPr>
                        <a:t> </a:t>
                      </a:r>
                      <a:endParaRPr lang="en-GB" sz="900" dirty="0">
                        <a:effectLst/>
                        <a:latin typeface="Calibri"/>
                        <a:ea typeface="Calibri"/>
                        <a:cs typeface="Arial"/>
                      </a:endParaRPr>
                    </a:p>
                  </a:txBody>
                  <a:tcPr marL="57358" marR="57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231940">
                <a:tc gridSpan="2">
                  <a:txBody>
                    <a:bodyPr/>
                    <a:lstStyle/>
                    <a:p>
                      <a:pPr>
                        <a:lnSpc>
                          <a:spcPct val="115000"/>
                        </a:lnSpc>
                        <a:spcAft>
                          <a:spcPts val="0"/>
                        </a:spcAft>
                      </a:pPr>
                      <a:r>
                        <a:rPr lang="en-GB" sz="1000" b="1">
                          <a:effectLst/>
                          <a:latin typeface="Arial"/>
                          <a:ea typeface="Calibri"/>
                          <a:cs typeface="Arial"/>
                        </a:rPr>
                        <a:t>Placement Mentor initials:                </a:t>
                      </a:r>
                      <a:endParaRPr lang="en-GB" sz="900">
                        <a:effectLst/>
                        <a:latin typeface="Calibri"/>
                        <a:ea typeface="Calibri"/>
                        <a:cs typeface="Arial"/>
                      </a:endParaRPr>
                    </a:p>
                  </a:txBody>
                  <a:tcPr marL="57358" marR="57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0"/>
                        </a:spcAft>
                      </a:pPr>
                      <a:r>
                        <a:rPr lang="en-GB" sz="1000" b="1" dirty="0">
                          <a:effectLst/>
                          <a:latin typeface="Arial"/>
                          <a:ea typeface="Calibri"/>
                          <a:cs typeface="Arial"/>
                        </a:rPr>
                        <a:t>Date:</a:t>
                      </a:r>
                      <a:endParaRPr lang="en-GB" sz="900" dirty="0">
                        <a:effectLst/>
                        <a:latin typeface="Calibri"/>
                        <a:ea typeface="Calibri"/>
                        <a:cs typeface="Arial"/>
                      </a:endParaRPr>
                    </a:p>
                  </a:txBody>
                  <a:tcPr marL="57358" marR="57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3"/>
          <p:cNvSpPr>
            <a:spLocks noChangeArrowheads="1"/>
          </p:cNvSpPr>
          <p:nvPr/>
        </p:nvSpPr>
        <p:spPr bwMode="auto">
          <a:xfrm>
            <a:off x="2186150" y="364641"/>
            <a:ext cx="51146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SCOT Analysis performed prior to commencing Clinical</a:t>
            </a:r>
            <a:r>
              <a:rPr kumimoji="0" lang="en-GB" altLang="en-US" sz="1200" b="1" i="0" u="none" strike="noStrike" cap="none" normalizeH="0" dirty="0" smtClean="0">
                <a:ln>
                  <a:noFill/>
                </a:ln>
                <a:solidFill>
                  <a:schemeClr val="tx1"/>
                </a:solidFill>
                <a:effectLst/>
                <a:latin typeface="Arial" pitchFamily="34" charset="0"/>
                <a:ea typeface="Calibri" pitchFamily="34" charset="0"/>
                <a:cs typeface="Arial" pitchFamily="34" charset="0"/>
              </a:rPr>
              <a:t> Placement </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B916550-B63D-43D7-B895-69C79B3F8ADF}" type="slidenum">
              <a:rPr lang="en-GB" smtClean="0"/>
              <a:t>27</a:t>
            </a:fld>
            <a:endParaRPr lang="en-GB"/>
          </a:p>
        </p:txBody>
      </p:sp>
    </p:spTree>
    <p:extLst>
      <p:ext uri="{BB962C8B-B14F-4D97-AF65-F5344CB8AC3E}">
        <p14:creationId xmlns:p14="http://schemas.microsoft.com/office/powerpoint/2010/main" val="817862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35390" y="504315"/>
            <a:ext cx="8306554" cy="9325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solidFill>
                  <a:prstClr val="black"/>
                </a:solidFill>
                <a:cs typeface="Times New Roman" panose="02020603050405020304" pitchFamily="18" charset="0"/>
              </a:rPr>
              <a:t>How do you assess interpersonal and professional development?</a:t>
            </a:r>
            <a:endParaRPr lang="en-GB" sz="4000" dirty="0">
              <a:solidFill>
                <a:prstClr val="black"/>
              </a:solidFill>
              <a:cs typeface="Times New Roman" panose="02020603050405020304" pitchFamily="18" charset="0"/>
            </a:endParaRPr>
          </a:p>
        </p:txBody>
      </p:sp>
      <p:sp>
        <p:nvSpPr>
          <p:cNvPr id="3" name="Content Placeholder 2"/>
          <p:cNvSpPr txBox="1">
            <a:spLocks/>
          </p:cNvSpPr>
          <p:nvPr/>
        </p:nvSpPr>
        <p:spPr>
          <a:xfrm>
            <a:off x="398445" y="1306193"/>
            <a:ext cx="8596265" cy="44321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endParaRPr lang="en-GB" sz="2800" dirty="0" smtClean="0">
              <a:solidFill>
                <a:prstClr val="black"/>
              </a:solidFill>
            </a:endParaRPr>
          </a:p>
          <a:p>
            <a:pPr algn="l"/>
            <a:r>
              <a:rPr lang="en-GB" sz="3000" dirty="0" smtClean="0">
                <a:solidFill>
                  <a:prstClr val="black"/>
                </a:solidFill>
                <a:cs typeface="Times New Roman" panose="02020603050405020304" pitchFamily="18" charset="0"/>
              </a:rPr>
              <a:t>The student will either be deemed:</a:t>
            </a:r>
          </a:p>
          <a:p>
            <a:pPr algn="l"/>
            <a:endParaRPr lang="en-GB" sz="3000" dirty="0" smtClean="0">
              <a:solidFill>
                <a:prstClr val="black"/>
              </a:solidFill>
              <a:cs typeface="Times New Roman" panose="02020603050405020304" pitchFamily="18" charset="0"/>
            </a:endParaRPr>
          </a:p>
          <a:p>
            <a:pPr algn="l"/>
            <a:r>
              <a:rPr lang="en-GB" b="1" dirty="0" smtClean="0">
                <a:solidFill>
                  <a:srgbClr val="7030A0"/>
                </a:solidFill>
                <a:cs typeface="Times New Roman" panose="02020603050405020304" pitchFamily="18" charset="0"/>
              </a:rPr>
              <a:t>B</a:t>
            </a:r>
            <a:r>
              <a:rPr lang="en-GB" dirty="0" smtClean="0">
                <a:solidFill>
                  <a:srgbClr val="7030A0"/>
                </a:solidFill>
                <a:cs typeface="Times New Roman" panose="02020603050405020304" pitchFamily="18" charset="0"/>
              </a:rPr>
              <a:t> </a:t>
            </a:r>
            <a:r>
              <a:rPr lang="en-GB" dirty="0" smtClean="0">
                <a:solidFill>
                  <a:prstClr val="black"/>
                </a:solidFill>
                <a:cs typeface="Times New Roman" panose="02020603050405020304" pitchFamily="18" charset="0"/>
              </a:rPr>
              <a:t> for Beginner,  </a:t>
            </a:r>
            <a:r>
              <a:rPr lang="en-GB" b="1" dirty="0" smtClean="0">
                <a:solidFill>
                  <a:srgbClr val="7030A0"/>
                </a:solidFill>
                <a:cs typeface="Times New Roman" panose="02020603050405020304" pitchFamily="18" charset="0"/>
              </a:rPr>
              <a:t>D</a:t>
            </a:r>
            <a:r>
              <a:rPr lang="en-GB" dirty="0" smtClean="0">
                <a:solidFill>
                  <a:prstClr val="black"/>
                </a:solidFill>
                <a:cs typeface="Times New Roman" panose="02020603050405020304" pitchFamily="18" charset="0"/>
              </a:rPr>
              <a:t> for Developing or  </a:t>
            </a:r>
            <a:r>
              <a:rPr lang="en-GB" b="1" dirty="0" smtClean="0">
                <a:solidFill>
                  <a:srgbClr val="7030A0"/>
                </a:solidFill>
                <a:cs typeface="Times New Roman" panose="02020603050405020304" pitchFamily="18" charset="0"/>
              </a:rPr>
              <a:t>C</a:t>
            </a:r>
            <a:r>
              <a:rPr lang="en-GB" dirty="0" smtClean="0">
                <a:solidFill>
                  <a:prstClr val="black"/>
                </a:solidFill>
                <a:cs typeface="Times New Roman" panose="02020603050405020304" pitchFamily="18" charset="0"/>
              </a:rPr>
              <a:t> for Competent.</a:t>
            </a:r>
          </a:p>
          <a:p>
            <a:pPr algn="l"/>
            <a:endParaRPr lang="en-GB" sz="3000" dirty="0" smtClean="0">
              <a:solidFill>
                <a:prstClr val="black"/>
              </a:solidFill>
              <a:cs typeface="Times New Roman" panose="02020603050405020304" pitchFamily="18" charset="0"/>
            </a:endParaRPr>
          </a:p>
          <a:p>
            <a:pPr algn="l"/>
            <a:endParaRPr lang="en-GB" sz="2200" i="1" dirty="0" smtClean="0">
              <a:solidFill>
                <a:prstClr val="black"/>
              </a:solidFill>
            </a:endParaRPr>
          </a:p>
          <a:p>
            <a:pPr algn="l"/>
            <a:r>
              <a:rPr lang="en-GB" sz="2200" i="1" dirty="0" smtClean="0">
                <a:solidFill>
                  <a:prstClr val="black"/>
                </a:solidFill>
              </a:rPr>
              <a:t>Adapted from Glaser (1990</a:t>
            </a:r>
            <a:r>
              <a:rPr lang="en-GB" sz="2200" dirty="0" smtClean="0">
                <a:solidFill>
                  <a:prstClr val="black"/>
                </a:solidFill>
              </a:rPr>
              <a:t>)</a:t>
            </a:r>
          </a:p>
          <a:p>
            <a:pPr algn="l"/>
            <a:r>
              <a:rPr lang="en-GB" sz="2200" dirty="0" smtClean="0">
                <a:solidFill>
                  <a:prstClr val="black"/>
                </a:solidFill>
              </a:rPr>
              <a:t>The </a:t>
            </a:r>
            <a:r>
              <a:rPr lang="en-GB" sz="2200" dirty="0">
                <a:solidFill>
                  <a:prstClr val="black"/>
                </a:solidFill>
              </a:rPr>
              <a:t>precise definitions of these categories are provided in  the Competency Document.</a:t>
            </a:r>
          </a:p>
        </p:txBody>
      </p:sp>
      <p:sp>
        <p:nvSpPr>
          <p:cNvPr id="4" name="Curved Up Arrow 3"/>
          <p:cNvSpPr/>
          <p:nvPr/>
        </p:nvSpPr>
        <p:spPr>
          <a:xfrm>
            <a:off x="7725747" y="5162326"/>
            <a:ext cx="1138334" cy="576000"/>
          </a:xfrm>
          <a:prstGeom prst="curved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hlinkClick r:id="rId3" action="ppaction://hlinksldjump"/>
              </a:rPr>
              <a:t>BACK</a:t>
            </a:r>
            <a:endParaRPr lang="en-GB" dirty="0">
              <a:solidFill>
                <a:schemeClr val="tx1"/>
              </a:solidFill>
            </a:endParaRPr>
          </a:p>
        </p:txBody>
      </p:sp>
      <p:sp>
        <p:nvSpPr>
          <p:cNvPr id="5" name="Slide Number Placeholder 4"/>
          <p:cNvSpPr>
            <a:spLocks noGrp="1"/>
          </p:cNvSpPr>
          <p:nvPr>
            <p:ph type="sldNum" sz="quarter" idx="12"/>
          </p:nvPr>
        </p:nvSpPr>
        <p:spPr/>
        <p:txBody>
          <a:bodyPr/>
          <a:lstStyle/>
          <a:p>
            <a:fld id="{2B916550-B63D-43D7-B895-69C79B3F8ADF}" type="slidenum">
              <a:rPr lang="en-GB" smtClean="0">
                <a:solidFill>
                  <a:prstClr val="black">
                    <a:tint val="75000"/>
                  </a:prstClr>
                </a:solidFill>
              </a:rPr>
              <a:pPr/>
              <a:t>28</a:t>
            </a:fld>
            <a:endParaRPr lang="en-GB">
              <a:solidFill>
                <a:prstClr val="black">
                  <a:tint val="75000"/>
                </a:prstClr>
              </a:solidFill>
            </a:endParaRPr>
          </a:p>
        </p:txBody>
      </p:sp>
    </p:spTree>
    <p:extLst>
      <p:ext uri="{BB962C8B-B14F-4D97-AF65-F5344CB8AC3E}">
        <p14:creationId xmlns:p14="http://schemas.microsoft.com/office/powerpoint/2010/main" val="815982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Resources</a:t>
            </a:r>
            <a:endParaRPr lang="en-GB" dirty="0"/>
          </a:p>
        </p:txBody>
      </p:sp>
      <p:sp>
        <p:nvSpPr>
          <p:cNvPr id="3" name="Content Placeholder 2"/>
          <p:cNvSpPr>
            <a:spLocks noGrp="1"/>
          </p:cNvSpPr>
          <p:nvPr>
            <p:ph idx="1"/>
          </p:nvPr>
        </p:nvSpPr>
        <p:spPr/>
        <p:txBody>
          <a:bodyPr>
            <a:normAutofit fontScale="70000" lnSpcReduction="20000"/>
          </a:bodyPr>
          <a:lstStyle/>
          <a:p>
            <a:pPr fontAlgn="base"/>
            <a:r>
              <a:rPr lang="en-GB" b="1" dirty="0" smtClean="0">
                <a:hlinkClick r:id="rId2" tooltip="Surviving your placement in health and social care: a student handbook - Healey, Joan"/>
              </a:rPr>
              <a:t>Surviving </a:t>
            </a:r>
            <a:r>
              <a:rPr lang="en-GB" b="1" dirty="0">
                <a:hlinkClick r:id="rId2" tooltip="Surviving your placement in health and social care: a student handbook - Healey, Joan"/>
              </a:rPr>
              <a:t>your placement in health and social care: a student handbook</a:t>
            </a:r>
            <a:endParaRPr lang="en-GB" dirty="0"/>
          </a:p>
          <a:p>
            <a:pPr fontAlgn="base"/>
            <a:r>
              <a:rPr lang="en-GB" i="1" dirty="0"/>
              <a:t>By</a:t>
            </a:r>
            <a:r>
              <a:rPr lang="en-GB" dirty="0"/>
              <a:t> Healey, Joan</a:t>
            </a:r>
          </a:p>
          <a:p>
            <a:pPr fontAlgn="base"/>
            <a:r>
              <a:rPr lang="en-GB" dirty="0"/>
              <a:t>Book. English. </a:t>
            </a:r>
          </a:p>
          <a:p>
            <a:pPr fontAlgn="base"/>
            <a:r>
              <a:rPr lang="en-GB" b="1" dirty="0"/>
              <a:t>Published</a:t>
            </a:r>
            <a:r>
              <a:rPr lang="en-GB" dirty="0"/>
              <a:t> Maidenhead: McGraw Hill Open University Press, 2008</a:t>
            </a:r>
          </a:p>
          <a:p>
            <a:pPr marL="0" indent="0">
              <a:buNone/>
            </a:pPr>
            <a:r>
              <a:rPr lang="en-GB" dirty="0"/>
              <a:t> </a:t>
            </a:r>
          </a:p>
          <a:p>
            <a:endParaRPr lang="en-GB" dirty="0"/>
          </a:p>
          <a:p>
            <a:pPr fontAlgn="base"/>
            <a:r>
              <a:rPr lang="en-GB" b="1" dirty="0">
                <a:hlinkClick r:id="rId3" tooltip="Assessment, supervision, and support in clinical practice: a guide for nurses, midwives, and other health professionals - Stuart, Ci Ci"/>
              </a:rPr>
              <a:t>Assessment, supervision, and support in clinical practice: a guide for nurses, midwives, and other health professionals</a:t>
            </a:r>
            <a:endParaRPr lang="en-GB" dirty="0"/>
          </a:p>
          <a:p>
            <a:pPr fontAlgn="base"/>
            <a:r>
              <a:rPr lang="en-GB" i="1" dirty="0"/>
              <a:t>By</a:t>
            </a:r>
            <a:r>
              <a:rPr lang="en-GB" dirty="0"/>
              <a:t> Stuart, Ci </a:t>
            </a:r>
            <a:r>
              <a:rPr lang="en-GB" dirty="0" err="1"/>
              <a:t>Ci</a:t>
            </a:r>
            <a:endParaRPr lang="en-GB" dirty="0"/>
          </a:p>
          <a:p>
            <a:pPr fontAlgn="base"/>
            <a:r>
              <a:rPr lang="en-GB" dirty="0"/>
              <a:t>Book. English. </a:t>
            </a:r>
          </a:p>
          <a:p>
            <a:pPr fontAlgn="base"/>
            <a:r>
              <a:rPr lang="en-GB" b="1" dirty="0"/>
              <a:t>Published</a:t>
            </a:r>
            <a:r>
              <a:rPr lang="en-GB" dirty="0"/>
              <a:t> Edinburgh: Churchill Livingstone, 2003</a:t>
            </a:r>
          </a:p>
          <a:p>
            <a:endParaRPr lang="en-GB" dirty="0"/>
          </a:p>
        </p:txBody>
      </p:sp>
      <p:sp>
        <p:nvSpPr>
          <p:cNvPr id="4" name="Slide Number Placeholder 3"/>
          <p:cNvSpPr>
            <a:spLocks noGrp="1"/>
          </p:cNvSpPr>
          <p:nvPr>
            <p:ph type="sldNum" sz="quarter" idx="12"/>
          </p:nvPr>
        </p:nvSpPr>
        <p:spPr/>
        <p:txBody>
          <a:bodyPr/>
          <a:lstStyle/>
          <a:p>
            <a:fld id="{2B916550-B63D-43D7-B895-69C79B3F8ADF}" type="slidenum">
              <a:rPr lang="en-GB" smtClean="0">
                <a:solidFill>
                  <a:prstClr val="black">
                    <a:tint val="75000"/>
                  </a:prstClr>
                </a:solidFill>
              </a:rPr>
              <a:pPr/>
              <a:t>29</a:t>
            </a:fld>
            <a:endParaRPr lang="en-GB">
              <a:solidFill>
                <a:prstClr val="black">
                  <a:tint val="75000"/>
                </a:prstClr>
              </a:solidFill>
            </a:endParaRPr>
          </a:p>
        </p:txBody>
      </p:sp>
    </p:spTree>
    <p:extLst>
      <p:ext uri="{BB962C8B-B14F-4D97-AF65-F5344CB8AC3E}">
        <p14:creationId xmlns:p14="http://schemas.microsoft.com/office/powerpoint/2010/main" val="3478532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51520" y="262550"/>
            <a:ext cx="8219256" cy="9234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dirty="0" smtClean="0">
                <a:latin typeface="+mn-lt"/>
                <a:cs typeface="Times New Roman" panose="02020603050405020304" pitchFamily="18" charset="0"/>
              </a:rPr>
              <a:t>National Developments </a:t>
            </a:r>
            <a:endParaRPr lang="en-GB" sz="4800" dirty="0">
              <a:latin typeface="+mn-lt"/>
              <a:cs typeface="Times New Roman" panose="02020603050405020304" pitchFamily="18" charset="0"/>
            </a:endParaRPr>
          </a:p>
        </p:txBody>
      </p:sp>
      <p:sp>
        <p:nvSpPr>
          <p:cNvPr id="3" name="Content Placeholder 2"/>
          <p:cNvSpPr txBox="1">
            <a:spLocks/>
          </p:cNvSpPr>
          <p:nvPr/>
        </p:nvSpPr>
        <p:spPr>
          <a:xfrm>
            <a:off x="251520" y="1287625"/>
            <a:ext cx="8892480" cy="486902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dirty="0" smtClean="0"/>
              <a:t>Dip HE ODP Curriculum has been withdrawn</a:t>
            </a:r>
          </a:p>
          <a:p>
            <a:pPr marL="457200" indent="-457200" algn="l">
              <a:buFont typeface="Arial" panose="020B0604020202020204" pitchFamily="34" charset="0"/>
              <a:buChar char="•"/>
            </a:pPr>
            <a:endParaRPr lang="en-GB" dirty="0" smtClean="0"/>
          </a:p>
          <a:p>
            <a:pPr marL="457200" indent="-457200" algn="l">
              <a:buFont typeface="Arial" panose="020B0604020202020204" pitchFamily="34" charset="0"/>
              <a:buChar char="•"/>
            </a:pPr>
            <a:r>
              <a:rPr lang="en-GB" dirty="0"/>
              <a:t>The BSc ODP has replaced </a:t>
            </a:r>
            <a:r>
              <a:rPr lang="en-GB" dirty="0" smtClean="0"/>
              <a:t>this</a:t>
            </a:r>
          </a:p>
          <a:p>
            <a:pPr algn="l"/>
            <a:endParaRPr lang="en-GB" dirty="0" smtClean="0"/>
          </a:p>
          <a:p>
            <a:pPr marL="457200" indent="-457200" algn="l">
              <a:buFont typeface="Arial" panose="020B0604020202020204" pitchFamily="34" charset="0"/>
              <a:buChar char="•"/>
            </a:pPr>
            <a:r>
              <a:rPr lang="en-GB" dirty="0"/>
              <a:t>HCPC review of entry to register anticipated in </a:t>
            </a:r>
            <a:r>
              <a:rPr lang="en-GB" dirty="0" smtClean="0"/>
              <a:t>time</a:t>
            </a:r>
          </a:p>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r>
              <a:rPr lang="en-GB" dirty="0" smtClean="0"/>
              <a:t>BSc(</a:t>
            </a:r>
            <a:r>
              <a:rPr lang="en-GB" dirty="0" err="1" smtClean="0"/>
              <a:t>Hons</a:t>
            </a:r>
            <a:r>
              <a:rPr lang="en-GB" dirty="0" smtClean="0"/>
              <a:t>) ODP Curriculum is being reviewed</a:t>
            </a:r>
          </a:p>
          <a:p>
            <a:pPr marL="457200" indent="-457200" algn="l">
              <a:buFont typeface="Arial" panose="020B0604020202020204" pitchFamily="34" charset="0"/>
              <a:buChar char="•"/>
            </a:pPr>
            <a:endParaRPr lang="en-GB" dirty="0" smtClean="0"/>
          </a:p>
          <a:p>
            <a:pPr marL="457200" indent="-457200" algn="l">
              <a:buFont typeface="Arial" panose="020B0604020202020204" pitchFamily="34" charset="0"/>
              <a:buChar char="•"/>
            </a:pPr>
            <a:r>
              <a:rPr lang="en-GB" dirty="0" smtClean="0"/>
              <a:t>The new HCPC Standards of Proficiency were introduced in 2014 (in response to the evolution of the role and facilitating the more efficient use of ODPs generally).These have been incorporated into the new courses.</a:t>
            </a:r>
          </a:p>
        </p:txBody>
      </p:sp>
      <p:pic>
        <p:nvPicPr>
          <p:cNvPr id="11266" name="Picture 2" descr="C:\Users\ID120330\AppData\Local\Microsoft\Windows\Temporary Internet Files\Content.IE5\FXQUZNAQ\3083827089_e4c699d83a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08" y="311353"/>
            <a:ext cx="1491865" cy="19525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B916550-B63D-43D7-B895-69C79B3F8ADF}" type="slidenum">
              <a:rPr lang="en-GB" smtClean="0"/>
              <a:t>3</a:t>
            </a:fld>
            <a:endParaRPr lang="en-GB"/>
          </a:p>
        </p:txBody>
      </p:sp>
    </p:spTree>
    <p:extLst>
      <p:ext uri="{BB962C8B-B14F-4D97-AF65-F5344CB8AC3E}">
        <p14:creationId xmlns:p14="http://schemas.microsoft.com/office/powerpoint/2010/main" val="2390299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79512" y="127383"/>
            <a:ext cx="8507288" cy="92281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smtClean="0">
                <a:latin typeface="+mn-lt"/>
                <a:cs typeface="Times New Roman" panose="02020603050405020304" pitchFamily="18" charset="0"/>
              </a:rPr>
              <a:t>Developments at BCU </a:t>
            </a:r>
            <a:endParaRPr lang="en-GB" sz="4400" dirty="0">
              <a:latin typeface="+mn-lt"/>
              <a:cs typeface="Times New Roman" panose="02020603050405020304" pitchFamily="18" charset="0"/>
            </a:endParaRPr>
          </a:p>
        </p:txBody>
      </p:sp>
      <p:sp>
        <p:nvSpPr>
          <p:cNvPr id="3" name="Content Placeholder 2"/>
          <p:cNvSpPr txBox="1">
            <a:spLocks/>
          </p:cNvSpPr>
          <p:nvPr/>
        </p:nvSpPr>
        <p:spPr>
          <a:xfrm>
            <a:off x="457200" y="1248882"/>
            <a:ext cx="8229600" cy="47678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buFont typeface="Arial" panose="020B0604020202020204" pitchFamily="34" charset="0"/>
              <a:buChar char="•"/>
            </a:pPr>
            <a:r>
              <a:rPr lang="en-GB" sz="2800" dirty="0" smtClean="0">
                <a:cs typeface="Times New Roman" panose="02020603050405020304" pitchFamily="18" charset="0"/>
              </a:rPr>
              <a:t>Revalidation of Dip HE (2015)</a:t>
            </a:r>
          </a:p>
          <a:p>
            <a:pPr marL="685800" indent="-685800" algn="l">
              <a:buFont typeface="Arial" panose="020B0604020202020204" pitchFamily="34" charset="0"/>
              <a:buChar char="•"/>
            </a:pPr>
            <a:endParaRPr lang="en-GB" sz="2800" dirty="0" smtClean="0">
              <a:cs typeface="Times New Roman" panose="02020603050405020304" pitchFamily="18" charset="0"/>
            </a:endParaRPr>
          </a:p>
          <a:p>
            <a:pPr marL="685800" indent="-685800" algn="l">
              <a:buFont typeface="Arial" panose="020B0604020202020204" pitchFamily="34" charset="0"/>
              <a:buChar char="•"/>
            </a:pPr>
            <a:r>
              <a:rPr lang="en-GB" sz="2800" dirty="0" smtClean="0">
                <a:cs typeface="Times New Roman" panose="02020603050405020304" pitchFamily="18" charset="0"/>
              </a:rPr>
              <a:t>Introduction and Approval of the BSc (Pending)</a:t>
            </a:r>
          </a:p>
          <a:p>
            <a:pPr marL="685800" indent="-685800" algn="l">
              <a:buFont typeface="Arial" panose="020B0604020202020204" pitchFamily="34" charset="0"/>
              <a:buChar char="•"/>
            </a:pPr>
            <a:endParaRPr lang="en-GB" sz="2800" dirty="0" smtClean="0">
              <a:cs typeface="Times New Roman" panose="02020603050405020304" pitchFamily="18" charset="0"/>
            </a:endParaRPr>
          </a:p>
          <a:p>
            <a:pPr marL="685800" indent="-685800" algn="l">
              <a:buFont typeface="Arial" panose="020B0604020202020204" pitchFamily="34" charset="0"/>
              <a:buChar char="•"/>
            </a:pPr>
            <a:r>
              <a:rPr lang="en-GB" sz="2800" dirty="0" smtClean="0">
                <a:cs typeface="Times New Roman" panose="02020603050405020304" pitchFamily="18" charset="0"/>
              </a:rPr>
              <a:t>New practice assessment documentation</a:t>
            </a:r>
          </a:p>
          <a:p>
            <a:pPr marL="685800" indent="-685800" algn="l">
              <a:buFont typeface="Arial" panose="020B0604020202020204" pitchFamily="34" charset="0"/>
              <a:buChar char="•"/>
            </a:pPr>
            <a:endParaRPr lang="en-GB" sz="2800" dirty="0">
              <a:cs typeface="Times New Roman" panose="02020603050405020304" pitchFamily="18" charset="0"/>
            </a:endParaRPr>
          </a:p>
          <a:p>
            <a:pPr marL="685800" indent="-685800" algn="l">
              <a:buFont typeface="Arial" panose="020B0604020202020204" pitchFamily="34" charset="0"/>
              <a:buChar char="•"/>
            </a:pPr>
            <a:r>
              <a:rPr lang="en-GB" sz="2800" dirty="0" smtClean="0">
                <a:cs typeface="Times New Roman" panose="02020603050405020304" pitchFamily="18" charset="0"/>
              </a:rPr>
              <a:t>ARC- placement management system</a:t>
            </a:r>
            <a:endParaRPr lang="en-GB" sz="2800" dirty="0">
              <a:cs typeface="Times New Roman" panose="02020603050405020304" pitchFamily="18" charset="0"/>
            </a:endParaRPr>
          </a:p>
        </p:txBody>
      </p:sp>
      <p:pic>
        <p:nvPicPr>
          <p:cNvPr id="2050" name="Picture 2" descr="C:\Users\ID120330\AppData\Local\Microsoft\Windows\Temporary Internet Files\Content.IE5\P77YZH0O\index-finger-303579_640[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4259" y="3659939"/>
            <a:ext cx="462375" cy="720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B916550-B63D-43D7-B895-69C79B3F8ADF}" type="slidenum">
              <a:rPr lang="en-GB" smtClean="0"/>
              <a:t>4</a:t>
            </a:fld>
            <a:endParaRPr lang="en-GB"/>
          </a:p>
        </p:txBody>
      </p:sp>
    </p:spTree>
    <p:extLst>
      <p:ext uri="{BB962C8B-B14F-4D97-AF65-F5344CB8AC3E}">
        <p14:creationId xmlns:p14="http://schemas.microsoft.com/office/powerpoint/2010/main" val="2552492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057" y="1310613"/>
            <a:ext cx="2242749" cy="146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txBox="1">
            <a:spLocks/>
          </p:cNvSpPr>
          <p:nvPr/>
        </p:nvSpPr>
        <p:spPr>
          <a:xfrm>
            <a:off x="89045" y="100366"/>
            <a:ext cx="8075240" cy="86913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500" dirty="0" smtClean="0">
                <a:latin typeface="+mn-lt"/>
                <a:cs typeface="Times New Roman" panose="02020603050405020304" pitchFamily="18" charset="0"/>
              </a:rPr>
              <a:t>The role of a Mentor:</a:t>
            </a:r>
            <a:endParaRPr lang="en-GB" dirty="0"/>
          </a:p>
        </p:txBody>
      </p:sp>
      <p:sp>
        <p:nvSpPr>
          <p:cNvPr id="3" name="Content Placeholder 2"/>
          <p:cNvSpPr txBox="1">
            <a:spLocks/>
          </p:cNvSpPr>
          <p:nvPr/>
        </p:nvSpPr>
        <p:spPr>
          <a:xfrm>
            <a:off x="199176" y="939658"/>
            <a:ext cx="8487624" cy="59183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GB" sz="2000" dirty="0" smtClean="0"/>
          </a:p>
          <a:p>
            <a:pPr marL="285750" indent="-285750" algn="l">
              <a:buFont typeface="Arial" panose="020B0604020202020204" pitchFamily="34" charset="0"/>
              <a:buChar char="•"/>
            </a:pPr>
            <a:r>
              <a:rPr lang="en-GB" sz="2000" dirty="0" smtClean="0"/>
              <a:t>Facilitation and coordination of learning opportunities.</a:t>
            </a:r>
          </a:p>
          <a:p>
            <a:pPr marL="285750" indent="-285750" algn="l">
              <a:buFont typeface="Arial" panose="020B0604020202020204" pitchFamily="34" charset="0"/>
              <a:buChar char="•"/>
            </a:pPr>
            <a:endParaRPr lang="en-GB" sz="2000" dirty="0" smtClean="0"/>
          </a:p>
          <a:p>
            <a:pPr marL="285750" indent="-285750" algn="l">
              <a:buFont typeface="Arial" panose="020B0604020202020204" pitchFamily="34" charset="0"/>
              <a:buChar char="•"/>
            </a:pPr>
            <a:r>
              <a:rPr lang="en-GB" sz="2000" dirty="0" smtClean="0"/>
              <a:t>Working with the student to set </a:t>
            </a:r>
            <a:r>
              <a:rPr lang="en-GB" sz="2000" b="1" dirty="0" smtClean="0"/>
              <a:t>realistic</a:t>
            </a:r>
            <a:r>
              <a:rPr lang="en-GB" sz="2000" dirty="0" smtClean="0"/>
              <a:t> objectives.</a:t>
            </a:r>
          </a:p>
          <a:p>
            <a:pPr marL="285750" indent="-285750" algn="l">
              <a:buFont typeface="Arial" panose="020B0604020202020204" pitchFamily="34" charset="0"/>
              <a:buChar char="•"/>
            </a:pPr>
            <a:endParaRPr lang="en-GB" sz="2000" dirty="0" smtClean="0"/>
          </a:p>
          <a:p>
            <a:pPr marL="285750" indent="-285750" algn="l">
              <a:buFont typeface="Arial" panose="020B0604020202020204" pitchFamily="34" charset="0"/>
              <a:buChar char="•"/>
            </a:pPr>
            <a:r>
              <a:rPr lang="en-GB" sz="2000" dirty="0" smtClean="0"/>
              <a:t>Providing feedback which will allow the student to reflect and thereby improve their performance.</a:t>
            </a:r>
          </a:p>
          <a:p>
            <a:pPr marL="285750" indent="-285750" algn="l">
              <a:buFont typeface="Arial" panose="020B0604020202020204" pitchFamily="34" charset="0"/>
              <a:buChar char="•"/>
            </a:pPr>
            <a:endParaRPr lang="en-GB" sz="2000" dirty="0" smtClean="0"/>
          </a:p>
          <a:p>
            <a:pPr marL="285750" indent="-285750" algn="l">
              <a:buFont typeface="Arial" panose="020B0604020202020204" pitchFamily="34" charset="0"/>
              <a:buChar char="•"/>
            </a:pPr>
            <a:r>
              <a:rPr lang="en-GB" sz="2000" dirty="0" smtClean="0"/>
              <a:t>Assess the students </a:t>
            </a:r>
            <a:r>
              <a:rPr lang="en-GB" sz="2000" b="1" i="1" dirty="0" smtClean="0">
                <a:solidFill>
                  <a:srgbClr val="7030A0"/>
                </a:solidFill>
              </a:rPr>
              <a:t>clinical performance </a:t>
            </a:r>
            <a:r>
              <a:rPr lang="en-GB" sz="2000" dirty="0" smtClean="0"/>
              <a:t>and </a:t>
            </a:r>
            <a:r>
              <a:rPr lang="en-GB" sz="2000" b="1" i="1" dirty="0" smtClean="0">
                <a:solidFill>
                  <a:srgbClr val="7030A0"/>
                </a:solidFill>
              </a:rPr>
              <a:t>level of professionalism</a:t>
            </a:r>
            <a:r>
              <a:rPr lang="en-GB" sz="2000" b="1" dirty="0" smtClean="0">
                <a:solidFill>
                  <a:srgbClr val="7030A0"/>
                </a:solidFill>
              </a:rPr>
              <a:t>.</a:t>
            </a:r>
          </a:p>
          <a:p>
            <a:pPr algn="l"/>
            <a:endParaRPr lang="en-GB" sz="2000" dirty="0" smtClean="0"/>
          </a:p>
          <a:p>
            <a:pPr marL="285750" indent="-285750" algn="l">
              <a:buFont typeface="Arial" panose="020B0604020202020204" pitchFamily="34" charset="0"/>
              <a:buChar char="•"/>
            </a:pPr>
            <a:r>
              <a:rPr lang="en-GB" sz="2000" dirty="0" smtClean="0"/>
              <a:t>Identify problems at the earliest possible opportunity and coach students who require support.</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2B916550-B63D-43D7-B895-69C79B3F8ADF}" type="slidenum">
              <a:rPr lang="en-GB" smtClean="0"/>
              <a:t>5</a:t>
            </a:fld>
            <a:endParaRPr lang="en-GB"/>
          </a:p>
        </p:txBody>
      </p:sp>
    </p:spTree>
    <p:extLst>
      <p:ext uri="{BB962C8B-B14F-4D97-AF65-F5344CB8AC3E}">
        <p14:creationId xmlns:p14="http://schemas.microsoft.com/office/powerpoint/2010/main" val="3460596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7584" y="704088"/>
            <a:ext cx="7859216" cy="8527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smtClean="0">
                <a:latin typeface="+mn-lt"/>
                <a:cs typeface="Times New Roman" panose="02020603050405020304" pitchFamily="18" charset="0"/>
              </a:rPr>
              <a:t>A Mentor needs to </a:t>
            </a:r>
            <a:r>
              <a:rPr lang="en-GB" sz="5400" dirty="0" smtClean="0">
                <a:latin typeface="Times New Roman" panose="02020603050405020304" pitchFamily="18" charset="0"/>
                <a:cs typeface="Times New Roman" panose="02020603050405020304" pitchFamily="18" charset="0"/>
              </a:rPr>
              <a:t>:</a:t>
            </a:r>
            <a:endParaRPr lang="en-GB" sz="5400" dirty="0">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2986809" y="1776873"/>
            <a:ext cx="6269158"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GB" sz="2800" dirty="0" smtClean="0">
                <a:cs typeface="Times New Roman" panose="02020603050405020304" pitchFamily="18" charset="0"/>
              </a:rPr>
              <a:t>Act as an excellent role model.</a:t>
            </a:r>
          </a:p>
          <a:p>
            <a:pPr marL="571500" indent="-571500" algn="l">
              <a:buFont typeface="Arial" panose="020B0604020202020204" pitchFamily="34" charset="0"/>
              <a:buChar char="•"/>
            </a:pPr>
            <a:endParaRPr lang="en-GB" sz="2800" dirty="0" smtClean="0">
              <a:cs typeface="Times New Roman" panose="02020603050405020304" pitchFamily="18" charset="0"/>
            </a:endParaRPr>
          </a:p>
          <a:p>
            <a:pPr marL="571500" indent="-571500" algn="l">
              <a:buFont typeface="Arial" panose="020B0604020202020204" pitchFamily="34" charset="0"/>
              <a:buChar char="•"/>
            </a:pPr>
            <a:r>
              <a:rPr lang="en-GB" sz="2800" dirty="0" smtClean="0">
                <a:cs typeface="Times New Roman" panose="02020603050405020304" pitchFamily="18" charset="0"/>
              </a:rPr>
              <a:t>Motivate and inspire.</a:t>
            </a:r>
          </a:p>
          <a:p>
            <a:pPr marL="571500" indent="-571500" algn="l">
              <a:buFont typeface="Arial" panose="020B0604020202020204" pitchFamily="34" charset="0"/>
              <a:buChar char="•"/>
            </a:pPr>
            <a:endParaRPr lang="en-GB" sz="2800" dirty="0" smtClean="0">
              <a:cs typeface="Times New Roman" panose="02020603050405020304" pitchFamily="18" charset="0"/>
            </a:endParaRPr>
          </a:p>
          <a:p>
            <a:pPr marL="571500" indent="-571500" algn="l">
              <a:buFont typeface="Arial" panose="020B0604020202020204" pitchFamily="34" charset="0"/>
              <a:buChar char="•"/>
            </a:pPr>
            <a:r>
              <a:rPr lang="en-GB" sz="2800" dirty="0" smtClean="0">
                <a:cs typeface="Times New Roman" panose="02020603050405020304" pitchFamily="18" charset="0"/>
              </a:rPr>
              <a:t>Facilitate reflection.</a:t>
            </a:r>
          </a:p>
          <a:p>
            <a:pPr marL="571500" indent="-571500" algn="l">
              <a:buFont typeface="Arial" panose="020B0604020202020204" pitchFamily="34" charset="0"/>
              <a:buChar char="•"/>
            </a:pPr>
            <a:endParaRPr lang="en-GB" sz="2800" dirty="0" smtClean="0">
              <a:cs typeface="Times New Roman" panose="02020603050405020304" pitchFamily="18" charset="0"/>
            </a:endParaRPr>
          </a:p>
          <a:p>
            <a:pPr marL="571500" indent="-571500" algn="l">
              <a:buFont typeface="Arial" panose="020B0604020202020204" pitchFamily="34" charset="0"/>
              <a:buChar char="•"/>
            </a:pPr>
            <a:r>
              <a:rPr lang="en-GB" sz="2800" dirty="0" smtClean="0">
                <a:cs typeface="Times New Roman" panose="02020603050405020304" pitchFamily="18" charset="0"/>
              </a:rPr>
              <a:t>Provide support where appropriate.</a:t>
            </a:r>
            <a:endParaRPr lang="en-GB" sz="2800" dirty="0">
              <a:cs typeface="Times New Roman" panose="02020603050405020304"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94" y="2552473"/>
            <a:ext cx="2698515" cy="20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B916550-B63D-43D7-B895-69C79B3F8ADF}" type="slidenum">
              <a:rPr lang="en-GB" smtClean="0"/>
              <a:t>6</a:t>
            </a:fld>
            <a:endParaRPr lang="en-GB"/>
          </a:p>
        </p:txBody>
      </p:sp>
    </p:spTree>
    <p:extLst>
      <p:ext uri="{BB962C8B-B14F-4D97-AF65-F5344CB8AC3E}">
        <p14:creationId xmlns:p14="http://schemas.microsoft.com/office/powerpoint/2010/main" val="524650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07504" y="163282"/>
            <a:ext cx="8579296" cy="90507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latin typeface="+mn-lt"/>
                <a:cs typeface="Times New Roman" panose="02020603050405020304" pitchFamily="18" charset="0"/>
              </a:rPr>
              <a:t>What do you need to become a Mentor ?</a:t>
            </a:r>
            <a:endParaRPr lang="en-GB" sz="4000" dirty="0">
              <a:latin typeface="+mn-lt"/>
              <a:cs typeface="Times New Roman" panose="02020603050405020304" pitchFamily="18" charset="0"/>
            </a:endParaRPr>
          </a:p>
        </p:txBody>
      </p:sp>
      <p:sp>
        <p:nvSpPr>
          <p:cNvPr id="3" name="Content Placeholder 2"/>
          <p:cNvSpPr txBox="1">
            <a:spLocks/>
          </p:cNvSpPr>
          <p:nvPr/>
        </p:nvSpPr>
        <p:spPr>
          <a:xfrm>
            <a:off x="228802" y="1334278"/>
            <a:ext cx="8579296" cy="49996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dirty="0" smtClean="0">
                <a:cs typeface="Times New Roman" panose="02020603050405020304" pitchFamily="18" charset="0"/>
              </a:rPr>
              <a:t>Possess a recognised Mentorship qualification.</a:t>
            </a:r>
          </a:p>
          <a:p>
            <a:pPr marL="457200" indent="-457200" algn="l">
              <a:buFont typeface="Arial" panose="020B0604020202020204" pitchFamily="34" charset="0"/>
              <a:buChar char="•"/>
            </a:pPr>
            <a:endParaRPr lang="en-GB" dirty="0">
              <a:cs typeface="Times New Roman" panose="02020603050405020304" pitchFamily="18" charset="0"/>
            </a:endParaRPr>
          </a:p>
          <a:p>
            <a:pPr marL="457200" indent="-457200" algn="l">
              <a:buFont typeface="Arial" panose="020B0604020202020204" pitchFamily="34" charset="0"/>
              <a:buChar char="•"/>
            </a:pPr>
            <a:r>
              <a:rPr lang="en-GB" dirty="0" smtClean="0">
                <a:cs typeface="Times New Roman" panose="02020603050405020304" pitchFamily="18" charset="0"/>
              </a:rPr>
              <a:t>Be a Registered Practitioner </a:t>
            </a:r>
          </a:p>
          <a:p>
            <a:pPr algn="l"/>
            <a:r>
              <a:rPr lang="en-GB" dirty="0" smtClean="0">
                <a:cs typeface="Times New Roman" panose="02020603050405020304" pitchFamily="18" charset="0"/>
              </a:rPr>
              <a:t>     (6 months  experience as a minimum.)</a:t>
            </a:r>
          </a:p>
          <a:p>
            <a:pPr marL="457200" indent="-457200" algn="l">
              <a:buFont typeface="Arial" panose="020B0604020202020204" pitchFamily="34" charset="0"/>
              <a:buChar char="•"/>
            </a:pPr>
            <a:endParaRPr lang="en-GB" dirty="0" smtClean="0">
              <a:cs typeface="Times New Roman" panose="02020603050405020304" pitchFamily="18" charset="0"/>
            </a:endParaRPr>
          </a:p>
          <a:p>
            <a:pPr marL="457200" indent="-457200" algn="l">
              <a:buFont typeface="Arial" panose="020B0604020202020204" pitchFamily="34" charset="0"/>
              <a:buChar char="•"/>
            </a:pPr>
            <a:r>
              <a:rPr lang="en-GB" dirty="0">
                <a:cs typeface="Times New Roman" panose="02020603050405020304" pitchFamily="18" charset="0"/>
              </a:rPr>
              <a:t>P</a:t>
            </a:r>
            <a:r>
              <a:rPr lang="en-GB" dirty="0" smtClean="0">
                <a:cs typeface="Times New Roman" panose="02020603050405020304" pitchFamily="18" charset="0"/>
              </a:rPr>
              <a:t>ractice needs to be evidence based.</a:t>
            </a:r>
          </a:p>
          <a:p>
            <a:pPr algn="l"/>
            <a:endParaRPr lang="en-GB" dirty="0" smtClean="0">
              <a:cs typeface="Times New Roman" panose="02020603050405020304" pitchFamily="18" charset="0"/>
            </a:endParaRPr>
          </a:p>
          <a:p>
            <a:pPr marL="457200" indent="-457200" algn="l">
              <a:buFont typeface="Arial" panose="020B0604020202020204" pitchFamily="34" charset="0"/>
              <a:buChar char="•"/>
            </a:pPr>
            <a:r>
              <a:rPr lang="en-GB" dirty="0" smtClean="0">
                <a:cs typeface="Times New Roman" panose="02020603050405020304" pitchFamily="18" charset="0"/>
              </a:rPr>
              <a:t>CPD must be up to date and supported by appropriate evidence.</a:t>
            </a:r>
            <a:endParaRPr lang="en-GB" dirty="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884" y="2011629"/>
            <a:ext cx="1620000" cy="2379803"/>
          </a:xfrm>
          <a:prstGeom prst="rect">
            <a:avLst/>
          </a:prstGeom>
          <a:ln w="19050">
            <a:solidFill>
              <a:schemeClr val="tx1"/>
            </a:solidFill>
          </a:ln>
        </p:spPr>
      </p:pic>
      <p:sp>
        <p:nvSpPr>
          <p:cNvPr id="5" name="Slide Number Placeholder 4"/>
          <p:cNvSpPr>
            <a:spLocks noGrp="1"/>
          </p:cNvSpPr>
          <p:nvPr>
            <p:ph type="sldNum" sz="quarter" idx="12"/>
          </p:nvPr>
        </p:nvSpPr>
        <p:spPr/>
        <p:txBody>
          <a:bodyPr/>
          <a:lstStyle/>
          <a:p>
            <a:fld id="{2B916550-B63D-43D7-B895-69C79B3F8ADF}" type="slidenum">
              <a:rPr lang="en-GB" smtClean="0"/>
              <a:t>7</a:t>
            </a:fld>
            <a:endParaRPr lang="en-GB"/>
          </a:p>
        </p:txBody>
      </p:sp>
    </p:spTree>
    <p:extLst>
      <p:ext uri="{BB962C8B-B14F-4D97-AF65-F5344CB8AC3E}">
        <p14:creationId xmlns:p14="http://schemas.microsoft.com/office/powerpoint/2010/main" val="3755908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70588" y="277736"/>
            <a:ext cx="8229600" cy="852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latin typeface="+mn-lt"/>
                <a:cs typeface="Times New Roman" panose="02020603050405020304" pitchFamily="18" charset="0"/>
              </a:rPr>
              <a:t>What about Associate Mentors ?</a:t>
            </a:r>
            <a:endParaRPr lang="en-GB" sz="4000" dirty="0">
              <a:latin typeface="+mn-lt"/>
              <a:cs typeface="Times New Roman" panose="02020603050405020304" pitchFamily="18" charset="0"/>
            </a:endParaRPr>
          </a:p>
        </p:txBody>
      </p:sp>
      <p:sp>
        <p:nvSpPr>
          <p:cNvPr id="3" name="Content Placeholder 2"/>
          <p:cNvSpPr txBox="1">
            <a:spLocks/>
          </p:cNvSpPr>
          <p:nvPr/>
        </p:nvSpPr>
        <p:spPr>
          <a:xfrm>
            <a:off x="457200" y="1343608"/>
            <a:ext cx="8229600" cy="50651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smtClean="0"/>
              <a:t>…provide student support</a:t>
            </a:r>
          </a:p>
          <a:p>
            <a:pPr algn="l"/>
            <a:endParaRPr lang="en-GB" dirty="0" smtClean="0"/>
          </a:p>
          <a:p>
            <a:pPr algn="l"/>
            <a:r>
              <a:rPr lang="en-GB" dirty="0" smtClean="0"/>
              <a:t>… have a minimum of six months post-qualification experience.</a:t>
            </a:r>
          </a:p>
          <a:p>
            <a:pPr algn="l"/>
            <a:endParaRPr lang="en-GB" dirty="0" smtClean="0"/>
          </a:p>
          <a:p>
            <a:pPr algn="l"/>
            <a:r>
              <a:rPr lang="en-GB" dirty="0" smtClean="0"/>
              <a:t>…has relevant evidence of CPD.</a:t>
            </a:r>
          </a:p>
          <a:p>
            <a:pPr algn="l"/>
            <a:endParaRPr lang="en-GB" dirty="0" smtClean="0"/>
          </a:p>
          <a:p>
            <a:pPr algn="l"/>
            <a:r>
              <a:rPr lang="en-GB" dirty="0" smtClean="0"/>
              <a:t>Associate Mentors can use this experience in order to develop knowledge and skills that will ultimately result  in them becoming a Mentor</a:t>
            </a:r>
            <a:r>
              <a:rPr lang="en-GB" sz="2000" dirty="0" smtClean="0"/>
              <a:t>.</a:t>
            </a:r>
            <a:endParaRPr lang="en-GB" sz="2000" dirty="0"/>
          </a:p>
        </p:txBody>
      </p:sp>
      <p:sp>
        <p:nvSpPr>
          <p:cNvPr id="4" name="Slide Number Placeholder 3"/>
          <p:cNvSpPr>
            <a:spLocks noGrp="1"/>
          </p:cNvSpPr>
          <p:nvPr>
            <p:ph type="sldNum" sz="quarter" idx="12"/>
          </p:nvPr>
        </p:nvSpPr>
        <p:spPr/>
        <p:txBody>
          <a:bodyPr/>
          <a:lstStyle/>
          <a:p>
            <a:fld id="{2B916550-B63D-43D7-B895-69C79B3F8ADF}" type="slidenum">
              <a:rPr lang="en-GB" smtClean="0"/>
              <a:t>8</a:t>
            </a:fld>
            <a:endParaRPr lang="en-GB"/>
          </a:p>
        </p:txBody>
      </p:sp>
    </p:spTree>
    <p:extLst>
      <p:ext uri="{BB962C8B-B14F-4D97-AF65-F5344CB8AC3E}">
        <p14:creationId xmlns:p14="http://schemas.microsoft.com/office/powerpoint/2010/main" val="1363934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697" y="0"/>
            <a:ext cx="7772400" cy="1385446"/>
          </a:xfrm>
        </p:spPr>
        <p:txBody>
          <a:bodyPr>
            <a:normAutofit/>
          </a:bodyPr>
          <a:lstStyle/>
          <a:p>
            <a:pPr algn="l"/>
            <a:r>
              <a:rPr lang="en-GB" sz="4400" dirty="0" smtClean="0">
                <a:latin typeface="+mn-lt"/>
                <a:cs typeface="Times New Roman" panose="02020603050405020304" pitchFamily="18" charset="0"/>
              </a:rPr>
              <a:t>What is ARC?</a:t>
            </a:r>
            <a:endParaRPr lang="en-GB" sz="4400" dirty="0">
              <a:latin typeface="+mn-lt"/>
              <a:cs typeface="Times New Roman" panose="02020603050405020304" pitchFamily="18" charset="0"/>
            </a:endParaRPr>
          </a:p>
        </p:txBody>
      </p:sp>
      <p:sp>
        <p:nvSpPr>
          <p:cNvPr id="3" name="Content Placeholder 2"/>
          <p:cNvSpPr txBox="1">
            <a:spLocks/>
          </p:cNvSpPr>
          <p:nvPr/>
        </p:nvSpPr>
        <p:spPr>
          <a:xfrm>
            <a:off x="179512" y="1556792"/>
            <a:ext cx="8892480" cy="47678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endParaRPr lang="en-GB" sz="2800" dirty="0" smtClean="0"/>
          </a:p>
        </p:txBody>
      </p:sp>
      <p:sp>
        <p:nvSpPr>
          <p:cNvPr id="4" name="Content Placeholder 2"/>
          <p:cNvSpPr txBox="1">
            <a:spLocks/>
          </p:cNvSpPr>
          <p:nvPr/>
        </p:nvSpPr>
        <p:spPr>
          <a:xfrm>
            <a:off x="457200" y="1556792"/>
            <a:ext cx="8229600" cy="47678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dirty="0" smtClean="0">
                <a:cs typeface="Arial" panose="020B0604020202020204" pitchFamily="34" charset="0"/>
              </a:rPr>
              <a:t>ARC is a placement allocation system</a:t>
            </a:r>
          </a:p>
          <a:p>
            <a:pPr algn="l"/>
            <a:endParaRPr lang="en-GB" dirty="0" smtClean="0">
              <a:cs typeface="Arial" panose="020B0604020202020204" pitchFamily="34" charset="0"/>
            </a:endParaRPr>
          </a:p>
          <a:p>
            <a:pPr marL="457200" indent="-457200" algn="l">
              <a:buFont typeface="Arial" panose="020B0604020202020204" pitchFamily="34" charset="0"/>
              <a:buChar char="•"/>
            </a:pPr>
            <a:r>
              <a:rPr lang="en-GB" dirty="0" smtClean="0">
                <a:cs typeface="Arial" panose="020B0604020202020204" pitchFamily="34" charset="0"/>
              </a:rPr>
              <a:t>The ARC system facilitates full management of the placement and allocation life cycle</a:t>
            </a:r>
          </a:p>
          <a:p>
            <a:pPr marL="457200" indent="-457200" algn="l">
              <a:buFont typeface="Arial" panose="020B0604020202020204" pitchFamily="34" charset="0"/>
              <a:buChar char="•"/>
            </a:pPr>
            <a:endParaRPr lang="en-GB" dirty="0">
              <a:cs typeface="Arial" panose="020B0604020202020204" pitchFamily="34" charset="0"/>
            </a:endParaRPr>
          </a:p>
          <a:p>
            <a:pPr marL="457200" indent="-457200" algn="l">
              <a:buFont typeface="Arial" panose="020B0604020202020204" pitchFamily="34" charset="0"/>
              <a:buChar char="•"/>
            </a:pPr>
            <a:r>
              <a:rPr lang="en-GB" dirty="0" smtClean="0">
                <a:cs typeface="Arial" panose="020B0604020202020204" pitchFamily="34" charset="0"/>
              </a:rPr>
              <a:t>The system offers benefits to staff, students and practice providers through a variety of databases and  online resources and portals</a:t>
            </a:r>
          </a:p>
          <a:p>
            <a:pPr marL="457200" indent="-457200" algn="l">
              <a:buFont typeface="Arial" panose="020B0604020202020204" pitchFamily="34" charset="0"/>
              <a:buChar char="•"/>
            </a:pPr>
            <a:endParaRPr lang="en-GB" dirty="0" smtClean="0">
              <a:cs typeface="Arial" panose="020B0604020202020204" pitchFamily="34" charset="0"/>
            </a:endParaRPr>
          </a:p>
          <a:p>
            <a:pPr marL="457200" indent="-457200" algn="l">
              <a:buFont typeface="Arial" panose="020B0604020202020204" pitchFamily="34" charset="0"/>
              <a:buChar char="•"/>
            </a:pPr>
            <a:r>
              <a:rPr lang="en-GB" dirty="0" smtClean="0">
                <a:cs typeface="Arial" panose="020B0604020202020204" pitchFamily="34" charset="0"/>
              </a:rPr>
              <a:t>Coming on-line over 2015-16</a:t>
            </a:r>
          </a:p>
          <a:p>
            <a:pPr marL="457200" indent="-457200">
              <a:buFont typeface="Arial" panose="020B0604020202020204" pitchFamily="34" charset="0"/>
              <a:buChar char="•"/>
            </a:pPr>
            <a:endParaRPr lang="en-GB" sz="2800"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GB" sz="2800" dirty="0" smtClean="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784" y="285750"/>
            <a:ext cx="2372795" cy="197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2B916550-B63D-43D7-B895-69C79B3F8ADF}" type="slidenum">
              <a:rPr lang="en-GB" smtClean="0"/>
              <a:t>9</a:t>
            </a:fld>
            <a:endParaRPr lang="en-GB"/>
          </a:p>
        </p:txBody>
      </p:sp>
    </p:spTree>
    <p:extLst>
      <p:ext uri="{BB962C8B-B14F-4D97-AF65-F5344CB8AC3E}">
        <p14:creationId xmlns:p14="http://schemas.microsoft.com/office/powerpoint/2010/main" val="3992197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356</TotalTime>
  <Words>1414</Words>
  <Application>Microsoft Office PowerPoint</Application>
  <PresentationFormat>On-screen Show (4:3)</PresentationFormat>
  <Paragraphs>276</Paragraphs>
  <Slides>29</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Office Theme</vt:lpstr>
      <vt:lpstr>1_Office Theme</vt:lpstr>
      <vt:lpstr>Acrobat Document</vt:lpstr>
      <vt:lpstr>PowerPoint Presentation</vt:lpstr>
      <vt:lpstr>Mentor update</vt:lpstr>
      <vt:lpstr>PowerPoint Presentation</vt:lpstr>
      <vt:lpstr>PowerPoint Presentation</vt:lpstr>
      <vt:lpstr>PowerPoint Presentation</vt:lpstr>
      <vt:lpstr>PowerPoint Presentation</vt:lpstr>
      <vt:lpstr>PowerPoint Presentation</vt:lpstr>
      <vt:lpstr>PowerPoint Presentation</vt:lpstr>
      <vt:lpstr>What is ARC?</vt:lpstr>
      <vt:lpstr>PowerPoint Presentation</vt:lpstr>
      <vt:lpstr>The process…….</vt:lpstr>
      <vt:lpstr>PowerPoint Presentation</vt:lpstr>
      <vt:lpstr>PowerPoint Presentation</vt:lpstr>
      <vt:lpstr>PowerPoint Presentation</vt:lpstr>
      <vt:lpstr>PowerPoint Presentation</vt:lpstr>
      <vt:lpstr>Providing feedback to learners</vt:lpstr>
      <vt:lpstr>Supportive commentary- examples</vt:lpstr>
      <vt:lpstr>Supportive commentary- examples</vt:lpstr>
      <vt:lpstr>PowerPoint Presentation</vt:lpstr>
      <vt:lpstr>PowerPoint Presentation</vt:lpstr>
      <vt:lpstr>PowerPoint Presentation</vt:lpstr>
      <vt:lpstr>Students may find this helpful…...</vt:lpstr>
      <vt:lpstr>PowerPoint Presentation</vt:lpstr>
      <vt:lpstr>PowerPoint Presentation</vt:lpstr>
      <vt:lpstr>PowerPoint Presentation</vt:lpstr>
      <vt:lpstr>PowerPoint Presentation</vt:lpstr>
      <vt:lpstr>PowerPoint Presentation</vt:lpstr>
      <vt:lpstr>PowerPoint Presentation</vt:lpstr>
      <vt:lpstr>Useful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Watts</dc:creator>
  <cp:lastModifiedBy>Amanda Smart</cp:lastModifiedBy>
  <cp:revision>49</cp:revision>
  <dcterms:created xsi:type="dcterms:W3CDTF">2014-08-06T14:23:10Z</dcterms:created>
  <dcterms:modified xsi:type="dcterms:W3CDTF">2016-04-07T12:12:51Z</dcterms:modified>
</cp:coreProperties>
</file>