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1" r:id="rId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160" userDrawn="1">
          <p15:clr>
            <a:srgbClr val="A4A3A4"/>
          </p15:clr>
        </p15:guide>
        <p15:guide id="3" orient="horz" pos="852" userDrawn="1">
          <p15:clr>
            <a:srgbClr val="A4A3A4"/>
          </p15:clr>
        </p15:guide>
        <p15:guide id="4" orient="horz"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174D"/>
    <a:srgbClr val="D66196"/>
    <a:srgbClr val="138E88"/>
    <a:srgbClr val="2563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65F464-A6E3-4804-856A-9D6513F55C86}" v="66" dt="2024-09-11T10:28:05.028"/>
    <p1510:client id="{E03AC73D-35DC-47E8-9635-DC72016502A1}" v="145" dt="2024-09-11T10:52:22.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74" d="100"/>
          <a:sy n="74" d="100"/>
        </p:scale>
        <p:origin x="3234" y="66"/>
      </p:cViewPr>
      <p:guideLst>
        <p:guide pos="2160"/>
        <p:guide orient="horz" pos="852"/>
        <p:guide orient="horz"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FC7764-875B-4374-BA84-2AD242EE3890}" type="datetimeFigureOut">
              <a:rPr lang="en-GB" smtClean="0"/>
              <a:t>11/09/2024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A7112D-3449-4D55-83E9-FC854287A23B}" type="slidenum">
              <a:rPr lang="en-GB" smtClean="0"/>
              <a:t>‹#›</a:t>
            </a:fld>
            <a:endParaRPr lang="en-GB"/>
          </a:p>
        </p:txBody>
      </p:sp>
    </p:spTree>
    <p:extLst>
      <p:ext uri="{BB962C8B-B14F-4D97-AF65-F5344CB8AC3E}">
        <p14:creationId xmlns:p14="http://schemas.microsoft.com/office/powerpoint/2010/main" val="17066733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FC7764-875B-4374-BA84-2AD242EE3890}" type="datetimeFigureOut">
              <a:rPr lang="en-GB" smtClean="0"/>
              <a:t>11/09/2024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A7112D-3449-4D55-83E9-FC854287A23B}" type="slidenum">
              <a:rPr lang="en-GB" smtClean="0"/>
              <a:t>‹#›</a:t>
            </a:fld>
            <a:endParaRPr lang="en-GB"/>
          </a:p>
        </p:txBody>
      </p:sp>
    </p:spTree>
    <p:extLst>
      <p:ext uri="{BB962C8B-B14F-4D97-AF65-F5344CB8AC3E}">
        <p14:creationId xmlns:p14="http://schemas.microsoft.com/office/powerpoint/2010/main" val="369255103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FC7764-875B-4374-BA84-2AD242EE3890}" type="datetimeFigureOut">
              <a:rPr lang="en-GB" smtClean="0"/>
              <a:t>11/09/2024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A7112D-3449-4D55-83E9-FC854287A23B}" type="slidenum">
              <a:rPr lang="en-GB" smtClean="0"/>
              <a:t>‹#›</a:t>
            </a:fld>
            <a:endParaRPr lang="en-GB"/>
          </a:p>
        </p:txBody>
      </p:sp>
    </p:spTree>
    <p:extLst>
      <p:ext uri="{BB962C8B-B14F-4D97-AF65-F5344CB8AC3E}">
        <p14:creationId xmlns:p14="http://schemas.microsoft.com/office/powerpoint/2010/main" val="35776399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FC7764-875B-4374-BA84-2AD242EE3890}" type="datetimeFigureOut">
              <a:rPr lang="en-GB" smtClean="0"/>
              <a:t>11/09/2024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A7112D-3449-4D55-83E9-FC854287A23B}" type="slidenum">
              <a:rPr lang="en-GB" smtClean="0"/>
              <a:t>‹#›</a:t>
            </a:fld>
            <a:endParaRPr lang="en-GB"/>
          </a:p>
        </p:txBody>
      </p:sp>
    </p:spTree>
    <p:extLst>
      <p:ext uri="{BB962C8B-B14F-4D97-AF65-F5344CB8AC3E}">
        <p14:creationId xmlns:p14="http://schemas.microsoft.com/office/powerpoint/2010/main" val="215557053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FC7764-875B-4374-BA84-2AD242EE3890}" type="datetimeFigureOut">
              <a:rPr lang="en-GB" smtClean="0"/>
              <a:t>11/09/2024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8A7112D-3449-4D55-83E9-FC854287A23B}" type="slidenum">
              <a:rPr lang="en-GB" smtClean="0"/>
              <a:t>‹#›</a:t>
            </a:fld>
            <a:endParaRPr lang="en-GB"/>
          </a:p>
        </p:txBody>
      </p:sp>
    </p:spTree>
    <p:extLst>
      <p:ext uri="{BB962C8B-B14F-4D97-AF65-F5344CB8AC3E}">
        <p14:creationId xmlns:p14="http://schemas.microsoft.com/office/powerpoint/2010/main" val="36441879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FC7764-875B-4374-BA84-2AD242EE3890}" type="datetimeFigureOut">
              <a:rPr lang="en-GB" smtClean="0"/>
              <a:t>11/09/2024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8A7112D-3449-4D55-83E9-FC854287A23B}" type="slidenum">
              <a:rPr lang="en-GB" smtClean="0"/>
              <a:t>‹#›</a:t>
            </a:fld>
            <a:endParaRPr lang="en-GB"/>
          </a:p>
        </p:txBody>
      </p:sp>
    </p:spTree>
    <p:extLst>
      <p:ext uri="{BB962C8B-B14F-4D97-AF65-F5344CB8AC3E}">
        <p14:creationId xmlns:p14="http://schemas.microsoft.com/office/powerpoint/2010/main" val="383734369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FC7764-875B-4374-BA84-2AD242EE3890}" type="datetimeFigureOut">
              <a:rPr lang="en-GB" smtClean="0"/>
              <a:t>11/09/2024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8A7112D-3449-4D55-83E9-FC854287A23B}" type="slidenum">
              <a:rPr lang="en-GB" smtClean="0"/>
              <a:t>‹#›</a:t>
            </a:fld>
            <a:endParaRPr lang="en-GB"/>
          </a:p>
        </p:txBody>
      </p:sp>
    </p:spTree>
    <p:extLst>
      <p:ext uri="{BB962C8B-B14F-4D97-AF65-F5344CB8AC3E}">
        <p14:creationId xmlns:p14="http://schemas.microsoft.com/office/powerpoint/2010/main" val="212365857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FFC7764-875B-4374-BA84-2AD242EE3890}" type="datetimeFigureOut">
              <a:rPr lang="en-GB" smtClean="0"/>
              <a:t>11/09/2024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A7112D-3449-4D55-83E9-FC854287A23B}" type="slidenum">
              <a:rPr lang="en-GB" smtClean="0"/>
              <a:t>‹#›</a:t>
            </a:fld>
            <a:endParaRPr lang="en-GB"/>
          </a:p>
        </p:txBody>
      </p:sp>
    </p:spTree>
    <p:extLst>
      <p:ext uri="{BB962C8B-B14F-4D97-AF65-F5344CB8AC3E}">
        <p14:creationId xmlns:p14="http://schemas.microsoft.com/office/powerpoint/2010/main" val="23966751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FFC7764-875B-4374-BA84-2AD242EE3890}" type="datetimeFigureOut">
              <a:rPr lang="en-GB" smtClean="0"/>
              <a:t>11/09/2024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A7112D-3449-4D55-83E9-FC854287A23B}" type="slidenum">
              <a:rPr lang="en-GB" smtClean="0"/>
              <a:t>‹#›</a:t>
            </a:fld>
            <a:endParaRPr lang="en-GB"/>
          </a:p>
        </p:txBody>
      </p:sp>
    </p:spTree>
    <p:extLst>
      <p:ext uri="{BB962C8B-B14F-4D97-AF65-F5344CB8AC3E}">
        <p14:creationId xmlns:p14="http://schemas.microsoft.com/office/powerpoint/2010/main" val="213160102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FC7764-875B-4374-BA84-2AD242EE3890}" type="datetimeFigureOut">
              <a:rPr lang="en-GB" smtClean="0"/>
              <a:t>11/09/2024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A7112D-3449-4D55-83E9-FC854287A23B}" type="slidenum">
              <a:rPr lang="en-GB" smtClean="0"/>
              <a:t>‹#›</a:t>
            </a:fld>
            <a:endParaRPr lang="en-GB"/>
          </a:p>
        </p:txBody>
      </p:sp>
    </p:spTree>
    <p:extLst>
      <p:ext uri="{BB962C8B-B14F-4D97-AF65-F5344CB8AC3E}">
        <p14:creationId xmlns:p14="http://schemas.microsoft.com/office/powerpoint/2010/main" val="22981520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FC7764-875B-4374-BA84-2AD242EE3890}" type="datetimeFigureOut">
              <a:rPr lang="en-GB" smtClean="0"/>
              <a:t>11/09/2024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A7112D-3449-4D55-83E9-FC854287A23B}" type="slidenum">
              <a:rPr lang="en-GB" smtClean="0"/>
              <a:t>‹#›</a:t>
            </a:fld>
            <a:endParaRPr lang="en-GB"/>
          </a:p>
        </p:txBody>
      </p:sp>
    </p:spTree>
    <p:extLst>
      <p:ext uri="{BB962C8B-B14F-4D97-AF65-F5344CB8AC3E}">
        <p14:creationId xmlns:p14="http://schemas.microsoft.com/office/powerpoint/2010/main" val="9516755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5FFC7764-875B-4374-BA84-2AD242EE3890}" type="datetimeFigureOut">
              <a:rPr lang="en-GB" smtClean="0"/>
              <a:t>11/09/2024</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28A7112D-3449-4D55-83E9-FC854287A23B}" type="slidenum">
              <a:rPr lang="en-GB" smtClean="0"/>
              <a:t>‹#›</a:t>
            </a:fld>
            <a:endParaRPr lang="en-GB"/>
          </a:p>
        </p:txBody>
      </p:sp>
    </p:spTree>
    <p:extLst>
      <p:ext uri="{BB962C8B-B14F-4D97-AF65-F5344CB8AC3E}">
        <p14:creationId xmlns:p14="http://schemas.microsoft.com/office/powerpoint/2010/main" val="8086274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10.png"/><Relationship Id="rId7" Type="http://schemas.openxmlformats.org/officeDocument/2006/relationships/image" Target="../media/image4.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6.png"/><Relationship Id="rId16" Type="http://schemas.openxmlformats.org/officeDocument/2006/relationships/image" Target="../media/image15.svg"/><Relationship Id="rId20"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9.png"/><Relationship Id="rId5" Type="http://schemas.openxmlformats.org/officeDocument/2006/relationships/image" Target="../media/image2.png"/><Relationship Id="rId15" Type="http://schemas.openxmlformats.org/officeDocument/2006/relationships/image" Target="../media/image14.png"/><Relationship Id="rId10" Type="http://schemas.openxmlformats.org/officeDocument/2006/relationships/image" Target="../media/image8.png"/><Relationship Id="rId19" Type="http://schemas.openxmlformats.org/officeDocument/2006/relationships/image" Target="../media/image18.png"/><Relationship Id="rId4" Type="http://schemas.openxmlformats.org/officeDocument/2006/relationships/image" Target="../media/image1.png"/><Relationship Id="rId9" Type="http://schemas.openxmlformats.org/officeDocument/2006/relationships/image" Target="../media/image7.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24.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1.png"/><Relationship Id="rId17" Type="http://schemas.openxmlformats.org/officeDocument/2006/relationships/image" Target="../media/image23.png"/><Relationship Id="rId2" Type="http://schemas.openxmlformats.org/officeDocument/2006/relationships/image" Target="../media/image6.png"/><Relationship Id="rId16" Type="http://schemas.openxmlformats.org/officeDocument/2006/relationships/image" Target="../media/image22.svg"/><Relationship Id="rId20"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0.png"/><Relationship Id="rId5" Type="http://schemas.openxmlformats.org/officeDocument/2006/relationships/image" Target="../media/image3.png"/><Relationship Id="rId15" Type="http://schemas.openxmlformats.org/officeDocument/2006/relationships/image" Target="../media/image21.png"/><Relationship Id="rId10" Type="http://schemas.openxmlformats.org/officeDocument/2006/relationships/image" Target="../media/image9.png"/><Relationship Id="rId19" Type="http://schemas.openxmlformats.org/officeDocument/2006/relationships/image" Target="../media/image25.png"/><Relationship Id="rId4" Type="http://schemas.openxmlformats.org/officeDocument/2006/relationships/image" Target="../media/image2.png"/><Relationship Id="rId9" Type="http://schemas.openxmlformats.org/officeDocument/2006/relationships/image" Target="../media/image8.png"/><Relationship Id="rId1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7.png"/><Relationship Id="rId18" Type="http://schemas.openxmlformats.org/officeDocument/2006/relationships/image" Target="../media/image12.png"/><Relationship Id="rId3" Type="http://schemas.openxmlformats.org/officeDocument/2006/relationships/image" Target="../media/image28.png"/><Relationship Id="rId7" Type="http://schemas.openxmlformats.org/officeDocument/2006/relationships/image" Target="../media/image6.png"/><Relationship Id="rId12" Type="http://schemas.openxmlformats.org/officeDocument/2006/relationships/image" Target="../media/image5.png"/><Relationship Id="rId17" Type="http://schemas.openxmlformats.org/officeDocument/2006/relationships/image" Target="../media/image11.png"/><Relationship Id="rId2" Type="http://schemas.openxmlformats.org/officeDocument/2006/relationships/image" Target="../media/image27.png"/><Relationship Id="rId16"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4.png"/><Relationship Id="rId5" Type="http://schemas.openxmlformats.org/officeDocument/2006/relationships/image" Target="../media/image30.png"/><Relationship Id="rId15" Type="http://schemas.openxmlformats.org/officeDocument/2006/relationships/image" Target="../media/image9.png"/><Relationship Id="rId10" Type="http://schemas.openxmlformats.org/officeDocument/2006/relationships/image" Target="../media/image3.png"/><Relationship Id="rId4" Type="http://schemas.openxmlformats.org/officeDocument/2006/relationships/image" Target="../media/image29.svg"/><Relationship Id="rId9" Type="http://schemas.openxmlformats.org/officeDocument/2006/relationships/image" Target="../media/image2.png"/><Relationship Id="rId1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1.png"/><Relationship Id="rId18" Type="http://schemas.openxmlformats.org/officeDocument/2006/relationships/image" Target="../media/image36.svg"/><Relationship Id="rId3" Type="http://schemas.openxmlformats.org/officeDocument/2006/relationships/image" Target="../media/image6.png"/><Relationship Id="rId7" Type="http://schemas.openxmlformats.org/officeDocument/2006/relationships/image" Target="../media/image4.png"/><Relationship Id="rId12" Type="http://schemas.openxmlformats.org/officeDocument/2006/relationships/image" Target="../media/image10.png"/><Relationship Id="rId17" Type="http://schemas.openxmlformats.org/officeDocument/2006/relationships/image" Target="../media/image35.png"/><Relationship Id="rId2" Type="http://schemas.openxmlformats.org/officeDocument/2006/relationships/image" Target="../media/image32.png"/><Relationship Id="rId16" Type="http://schemas.openxmlformats.org/officeDocument/2006/relationships/image" Target="../media/image34.svg"/><Relationship Id="rId20"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9.png"/><Relationship Id="rId5" Type="http://schemas.openxmlformats.org/officeDocument/2006/relationships/image" Target="../media/image2.png"/><Relationship Id="rId15" Type="http://schemas.openxmlformats.org/officeDocument/2006/relationships/image" Target="../media/image33.png"/><Relationship Id="rId10" Type="http://schemas.openxmlformats.org/officeDocument/2006/relationships/image" Target="../media/image8.png"/><Relationship Id="rId19" Type="http://schemas.openxmlformats.org/officeDocument/2006/relationships/image" Target="../media/image14.png"/><Relationship Id="rId4" Type="http://schemas.openxmlformats.org/officeDocument/2006/relationships/image" Target="../media/image1.png"/><Relationship Id="rId9" Type="http://schemas.openxmlformats.org/officeDocument/2006/relationships/image" Target="../media/image7.png"/><Relationship Id="rId1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B4929DDE-6C45-96D0-713F-F08A0A14948C}"/>
              </a:ext>
            </a:extLst>
          </p:cNvPr>
          <p:cNvPicPr>
            <a:picLocks noChangeAspect="1"/>
          </p:cNvPicPr>
          <p:nvPr/>
        </p:nvPicPr>
        <p:blipFill rotWithShape="1">
          <a:blip r:embed="rId2"/>
          <a:srcRect l="16098" t="26541" r="15319" b="29646"/>
          <a:stretch/>
        </p:blipFill>
        <p:spPr>
          <a:xfrm>
            <a:off x="4767445" y="40012"/>
            <a:ext cx="2090555" cy="782966"/>
          </a:xfrm>
          <a:prstGeom prst="rect">
            <a:avLst/>
          </a:prstGeom>
        </p:spPr>
      </p:pic>
      <p:pic>
        <p:nvPicPr>
          <p:cNvPr id="14" name="Picture 13" descr="A black background with a black square&#10;&#10;Description automatically generated with medium confidence">
            <a:extLst>
              <a:ext uri="{FF2B5EF4-FFF2-40B4-BE49-F238E27FC236}">
                <a16:creationId xmlns:a16="http://schemas.microsoft.com/office/drawing/2014/main" id="{681BDAA6-1E58-A17B-7A99-2D768F899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3525" y="48921"/>
            <a:ext cx="255651" cy="128517"/>
          </a:xfrm>
          <a:prstGeom prst="rect">
            <a:avLst/>
          </a:prstGeom>
        </p:spPr>
      </p:pic>
      <p:pic>
        <p:nvPicPr>
          <p:cNvPr id="20" name="Picture 19" descr="A black background with a black square&#10;&#10;Description automatically generated with medium confidence">
            <a:extLst>
              <a:ext uri="{FF2B5EF4-FFF2-40B4-BE49-F238E27FC236}">
                <a16:creationId xmlns:a16="http://schemas.microsoft.com/office/drawing/2014/main" id="{BD3A003A-0096-B83D-E18D-4DC63D9E48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9899" y="66404"/>
            <a:ext cx="916292" cy="138668"/>
          </a:xfrm>
          <a:prstGeom prst="rect">
            <a:avLst/>
          </a:prstGeom>
        </p:spPr>
      </p:pic>
      <p:pic>
        <p:nvPicPr>
          <p:cNvPr id="38" name="Picture 37">
            <a:extLst>
              <a:ext uri="{FF2B5EF4-FFF2-40B4-BE49-F238E27FC236}">
                <a16:creationId xmlns:a16="http://schemas.microsoft.com/office/drawing/2014/main" id="{27DFE51C-56CC-B285-FBA1-18D8D939B71C}"/>
              </a:ext>
            </a:extLst>
          </p:cNvPr>
          <p:cNvPicPr>
            <a:picLocks noChangeAspect="1"/>
          </p:cNvPicPr>
          <p:nvPr/>
        </p:nvPicPr>
        <p:blipFill rotWithShape="1">
          <a:blip r:embed="rId5"/>
          <a:srcRect l="21627" t="26067" r="20201" b="37419"/>
          <a:stretch/>
        </p:blipFill>
        <p:spPr>
          <a:xfrm rot="5400000">
            <a:off x="6478327" y="865682"/>
            <a:ext cx="353742" cy="183622"/>
          </a:xfrm>
          <a:prstGeom prst="rect">
            <a:avLst/>
          </a:prstGeom>
        </p:spPr>
      </p:pic>
      <p:pic>
        <p:nvPicPr>
          <p:cNvPr id="40" name="Picture 39" descr="A screenshot of a computer&#10;&#10;Description automatically generated">
            <a:extLst>
              <a:ext uri="{FF2B5EF4-FFF2-40B4-BE49-F238E27FC236}">
                <a16:creationId xmlns:a16="http://schemas.microsoft.com/office/drawing/2014/main" id="{04185862-4DBD-8C20-1BC7-D6FDF40F63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3332" y="680133"/>
            <a:ext cx="1800000" cy="454231"/>
          </a:xfrm>
          <a:prstGeom prst="rect">
            <a:avLst/>
          </a:prstGeom>
        </p:spPr>
      </p:pic>
      <p:pic>
        <p:nvPicPr>
          <p:cNvPr id="45" name="Picture 44" descr="A screen shot of a computer screen&#10;&#10;Description automatically generated">
            <a:extLst>
              <a:ext uri="{FF2B5EF4-FFF2-40B4-BE49-F238E27FC236}">
                <a16:creationId xmlns:a16="http://schemas.microsoft.com/office/drawing/2014/main" id="{E45C2021-AE69-01DC-F080-7AC07C978C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891" y="1357252"/>
            <a:ext cx="2086193" cy="1926330"/>
          </a:xfrm>
          <a:prstGeom prst="rect">
            <a:avLst/>
          </a:prstGeom>
        </p:spPr>
      </p:pic>
      <p:pic>
        <p:nvPicPr>
          <p:cNvPr id="46" name="Picture 45" descr="A screenshot of a computer&#10;&#10;Description automatically generated">
            <a:extLst>
              <a:ext uri="{FF2B5EF4-FFF2-40B4-BE49-F238E27FC236}">
                <a16:creationId xmlns:a16="http://schemas.microsoft.com/office/drawing/2014/main" id="{ED2F2D32-4199-CAC5-5D0E-850B67EF2C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6891" y="3332320"/>
            <a:ext cx="2086193" cy="1937307"/>
          </a:xfrm>
          <a:prstGeom prst="rect">
            <a:avLst/>
          </a:prstGeom>
        </p:spPr>
      </p:pic>
      <p:pic>
        <p:nvPicPr>
          <p:cNvPr id="47" name="Picture 46" descr="A screen shot of a computer screen&#10;&#10;Description automatically generated">
            <a:extLst>
              <a:ext uri="{FF2B5EF4-FFF2-40B4-BE49-F238E27FC236}">
                <a16:creationId xmlns:a16="http://schemas.microsoft.com/office/drawing/2014/main" id="{4F282780-F8EB-14EE-40E7-E8565286AA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6891" y="5318366"/>
            <a:ext cx="2086193" cy="1931819"/>
          </a:xfrm>
          <a:prstGeom prst="rect">
            <a:avLst/>
          </a:prstGeom>
        </p:spPr>
      </p:pic>
      <p:pic>
        <p:nvPicPr>
          <p:cNvPr id="48" name="Picture 47" descr="A purple and white sign with text&#10;&#10;Description automatically generated">
            <a:extLst>
              <a:ext uri="{FF2B5EF4-FFF2-40B4-BE49-F238E27FC236}">
                <a16:creationId xmlns:a16="http://schemas.microsoft.com/office/drawing/2014/main" id="{CCFEEFDB-382B-EE8C-7CC7-A0783C96C00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6891" y="7298922"/>
            <a:ext cx="2086193" cy="1926330"/>
          </a:xfrm>
          <a:prstGeom prst="rect">
            <a:avLst/>
          </a:prstGeom>
        </p:spPr>
      </p:pic>
      <p:sp>
        <p:nvSpPr>
          <p:cNvPr id="49" name="Content Placeholder 44">
            <a:extLst>
              <a:ext uri="{FF2B5EF4-FFF2-40B4-BE49-F238E27FC236}">
                <a16:creationId xmlns:a16="http://schemas.microsoft.com/office/drawing/2014/main" id="{5B1DD2BF-C5ED-9D99-F3A3-F9A01659E2A3}"/>
              </a:ext>
            </a:extLst>
          </p:cNvPr>
          <p:cNvSpPr txBox="1">
            <a:spLocks/>
          </p:cNvSpPr>
          <p:nvPr/>
        </p:nvSpPr>
        <p:spPr>
          <a:xfrm>
            <a:off x="2472108" y="1588057"/>
            <a:ext cx="3737980" cy="1658400"/>
          </a:xfrm>
          <a:prstGeom prst="rect">
            <a:avLst/>
          </a:prstGeom>
          <a:ln w="38100">
            <a:solidFill>
              <a:srgbClr val="25636F"/>
            </a:solid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Tx/>
              <a:buBlip>
                <a:blip r:embed="rId11"/>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11"/>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11"/>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Tx/>
              <a:buBlip>
                <a:blip r:embed="rId11"/>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Offer specific praise</a:t>
            </a:r>
          </a:p>
          <a:p>
            <a:pPr marL="228600" marR="0" lvl="0" indent="-228600" algn="l" defTabSz="914400" rtl="0" eaLnBrk="1" fontAlgn="auto" latinLnBrk="0" hangingPunct="1">
              <a:lnSpc>
                <a:spcPct val="90000"/>
              </a:lnSpc>
              <a:spcBef>
                <a:spcPts val="1000"/>
              </a:spcBef>
              <a:spcAft>
                <a:spcPts val="0"/>
              </a:spcAft>
              <a:buClrTx/>
              <a:buSzTx/>
              <a:buFontTx/>
              <a:buBlip>
                <a:blip r:embed="rId11"/>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Ask simple follow-up questions</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Identify the gap or development area</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Encourage the AT to identify their next step</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Show a model of the expected action</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See what highly effective teaching looks like</a:t>
            </a:r>
            <a:endPar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endParaRPr>
          </a:p>
        </p:txBody>
      </p:sp>
      <p:sp>
        <p:nvSpPr>
          <p:cNvPr id="50" name="Content Placeholder 44">
            <a:extLst>
              <a:ext uri="{FF2B5EF4-FFF2-40B4-BE49-F238E27FC236}">
                <a16:creationId xmlns:a16="http://schemas.microsoft.com/office/drawing/2014/main" id="{1C99AD72-6921-96AA-7AC4-FE9C6AC2AE0B}"/>
              </a:ext>
            </a:extLst>
          </p:cNvPr>
          <p:cNvSpPr txBox="1">
            <a:spLocks/>
          </p:cNvSpPr>
          <p:nvPr/>
        </p:nvSpPr>
        <p:spPr>
          <a:xfrm>
            <a:off x="2472108" y="3567017"/>
            <a:ext cx="3737980" cy="1658400"/>
          </a:xfrm>
          <a:prstGeom prst="rect">
            <a:avLst/>
          </a:prstGeom>
          <a:ln w="38100">
            <a:solidFill>
              <a:srgbClr val="138E88"/>
            </a:solid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Tx/>
              <a:buBlip>
                <a:blip r:embed="rId11"/>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11"/>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11"/>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Tx/>
              <a:buBlip>
                <a:blip r:embed="rId11"/>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Encourage the AT to name the target</a:t>
            </a:r>
          </a:p>
          <a:p>
            <a:pPr marL="228600" marR="0" lvl="0" indent="-228600" algn="l" defTabSz="914400" rtl="0" eaLnBrk="1" fontAlgn="auto" latinLnBrk="0" hangingPunct="1">
              <a:lnSpc>
                <a:spcPct val="90000"/>
              </a:lnSpc>
              <a:spcBef>
                <a:spcPts val="1000"/>
              </a:spcBef>
              <a:spcAft>
                <a:spcPts val="0"/>
              </a:spcAft>
              <a:buClrTx/>
              <a:buSzTx/>
              <a:buFontTx/>
              <a:buBlip>
                <a:blip r:embed="rId11"/>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What will they work on?</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Elicit the reason behind this target</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Discuss the impact it might have</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Set out the approach to improve</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How will the AT do this? </a:t>
            </a:r>
          </a:p>
        </p:txBody>
      </p:sp>
      <p:sp>
        <p:nvSpPr>
          <p:cNvPr id="51" name="Content Placeholder 44">
            <a:extLst>
              <a:ext uri="{FF2B5EF4-FFF2-40B4-BE49-F238E27FC236}">
                <a16:creationId xmlns:a16="http://schemas.microsoft.com/office/drawing/2014/main" id="{9ACC4B63-98E4-BF48-3544-6BECFDB8D89A}"/>
              </a:ext>
            </a:extLst>
          </p:cNvPr>
          <p:cNvSpPr txBox="1">
            <a:spLocks/>
          </p:cNvSpPr>
          <p:nvPr/>
        </p:nvSpPr>
        <p:spPr>
          <a:xfrm>
            <a:off x="2472107" y="5545977"/>
            <a:ext cx="3737980" cy="1658400"/>
          </a:xfrm>
          <a:prstGeom prst="rect">
            <a:avLst/>
          </a:prstGeom>
          <a:ln w="38100">
            <a:solidFill>
              <a:srgbClr val="D66196"/>
            </a:solid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Tx/>
              <a:buBlip>
                <a:blip r:embed="rId11"/>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11"/>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11"/>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Tx/>
              <a:buBlip>
                <a:blip r:embed="rId11"/>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ATs create a plan, script the action</a:t>
            </a:r>
          </a:p>
          <a:p>
            <a:pPr marL="228600" marR="0" lvl="0" indent="-228600" algn="l" defTabSz="914400" rtl="0" eaLnBrk="1" fontAlgn="auto" latinLnBrk="0" hangingPunct="1">
              <a:lnSpc>
                <a:spcPct val="90000"/>
              </a:lnSpc>
              <a:spcBef>
                <a:spcPts val="1000"/>
              </a:spcBef>
              <a:spcAft>
                <a:spcPts val="0"/>
              </a:spcAft>
              <a:buClrTx/>
              <a:buSzTx/>
              <a:buFontTx/>
              <a:buBlip>
                <a:blip r:embed="rId11"/>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Compare this with their mentor’s version</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Create a simulation of the targeted area</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Model and practice the action</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Set dates for review</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Plan for ‘in-observation’ feedback</a:t>
            </a:r>
          </a:p>
        </p:txBody>
      </p:sp>
      <p:sp>
        <p:nvSpPr>
          <p:cNvPr id="52" name="Content Placeholder 44">
            <a:extLst>
              <a:ext uri="{FF2B5EF4-FFF2-40B4-BE49-F238E27FC236}">
                <a16:creationId xmlns:a16="http://schemas.microsoft.com/office/drawing/2014/main" id="{A3F38798-2366-B9C4-5B65-2E03AD457543}"/>
              </a:ext>
            </a:extLst>
          </p:cNvPr>
          <p:cNvSpPr txBox="1">
            <a:spLocks/>
          </p:cNvSpPr>
          <p:nvPr/>
        </p:nvSpPr>
        <p:spPr>
          <a:xfrm>
            <a:off x="2472107" y="7524938"/>
            <a:ext cx="3737980" cy="1658400"/>
          </a:xfrm>
          <a:prstGeom prst="rect">
            <a:avLst/>
          </a:prstGeom>
          <a:ln w="38100">
            <a:solidFill>
              <a:srgbClr val="75174D"/>
            </a:solid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Tx/>
              <a:buBlip>
                <a:blip r:embed="rId11"/>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11"/>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11"/>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Tx/>
              <a:buBlip>
                <a:blip r:embed="rId11"/>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Consider the impact of the completed target</a:t>
            </a:r>
          </a:p>
          <a:p>
            <a:pPr marL="228600" marR="0" lvl="0" indent="-228600" algn="l" defTabSz="914400" rtl="0" eaLnBrk="1" fontAlgn="auto" latinLnBrk="0" hangingPunct="1">
              <a:lnSpc>
                <a:spcPct val="90000"/>
              </a:lnSpc>
              <a:spcBef>
                <a:spcPts val="1000"/>
              </a:spcBef>
              <a:spcAft>
                <a:spcPts val="0"/>
              </a:spcAft>
              <a:buClrTx/>
              <a:buSzTx/>
              <a:buFontTx/>
              <a:buBlip>
                <a:blip r:embed="rId11"/>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How effectively was the action step completed?</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Discuss what has emerged in their teaching</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How has this improved the classroom environment?</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Consider what lesson has been learnt</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How will they take this forward into future practice?</a:t>
            </a:r>
          </a:p>
        </p:txBody>
      </p:sp>
      <p:pic>
        <p:nvPicPr>
          <p:cNvPr id="54" name="Picture 53" descr="A blue text on a black background&#10;&#10;Description automatically generated">
            <a:extLst>
              <a:ext uri="{FF2B5EF4-FFF2-40B4-BE49-F238E27FC236}">
                <a16:creationId xmlns:a16="http://schemas.microsoft.com/office/drawing/2014/main" id="{4D767010-7B36-3F19-A769-066B16E4D4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76690" y="9365888"/>
            <a:ext cx="2046839" cy="483376"/>
          </a:xfrm>
          <a:prstGeom prst="rect">
            <a:avLst/>
          </a:prstGeom>
        </p:spPr>
      </p:pic>
      <p:pic>
        <p:nvPicPr>
          <p:cNvPr id="55" name="Picture 54" descr="A person and person shaking hands&#10;&#10;Description automatically generated">
            <a:extLst>
              <a:ext uri="{FF2B5EF4-FFF2-40B4-BE49-F238E27FC236}">
                <a16:creationId xmlns:a16="http://schemas.microsoft.com/office/drawing/2014/main" id="{2E5D5C00-F840-03C8-86A7-260B05A94DF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993177" y="89835"/>
            <a:ext cx="724793" cy="1044529"/>
          </a:xfrm>
          <a:prstGeom prst="rect">
            <a:avLst/>
          </a:prstGeom>
        </p:spPr>
      </p:pic>
      <p:sp>
        <p:nvSpPr>
          <p:cNvPr id="56" name="TextBox 55">
            <a:extLst>
              <a:ext uri="{FF2B5EF4-FFF2-40B4-BE49-F238E27FC236}">
                <a16:creationId xmlns:a16="http://schemas.microsoft.com/office/drawing/2014/main" id="{A001106A-7C15-646C-14DB-92EC0D3BD0D1}"/>
              </a:ext>
            </a:extLst>
          </p:cNvPr>
          <p:cNvSpPr txBox="1"/>
          <p:nvPr/>
        </p:nvSpPr>
        <p:spPr>
          <a:xfrm>
            <a:off x="0" y="0"/>
            <a:ext cx="2940228" cy="646331"/>
          </a:xfrm>
          <a:prstGeom prst="rect">
            <a:avLst/>
          </a:prstGeom>
          <a:noFill/>
        </p:spPr>
        <p:txBody>
          <a:bodyPr wrap="none" rtlCol="0">
            <a:spAutoFit/>
          </a:bodyPr>
          <a:lstStyle/>
          <a:p>
            <a:r>
              <a:rPr lang="en-GB" dirty="0">
                <a:latin typeface="Posterama" panose="020B0504020200020000" pitchFamily="34" charset="0"/>
                <a:cs typeface="Posterama" panose="020B0504020200020000" pitchFamily="34" charset="0"/>
              </a:rPr>
              <a:t>A quick guide to the</a:t>
            </a:r>
          </a:p>
          <a:p>
            <a:r>
              <a:rPr lang="en-GB" dirty="0">
                <a:latin typeface="Posterama" panose="020B0504020200020000" pitchFamily="34" charset="0"/>
                <a:cs typeface="Posterama" panose="020B0504020200020000" pitchFamily="34" charset="0"/>
              </a:rPr>
              <a:t>BCU ITE Mentoring Model</a:t>
            </a:r>
          </a:p>
        </p:txBody>
      </p:sp>
    </p:spTree>
    <p:extLst>
      <p:ext uri="{BB962C8B-B14F-4D97-AF65-F5344CB8AC3E}">
        <p14:creationId xmlns:p14="http://schemas.microsoft.com/office/powerpoint/2010/main" val="2331433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 shot of a computer screen&#10;&#10;Description automatically generated">
            <a:extLst>
              <a:ext uri="{FF2B5EF4-FFF2-40B4-BE49-F238E27FC236}">
                <a16:creationId xmlns:a16="http://schemas.microsoft.com/office/drawing/2014/main" id="{0AEE5C99-122A-061B-D483-541D606C08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426" y="1364736"/>
            <a:ext cx="2700000" cy="2493096"/>
          </a:xfrm>
          <a:prstGeom prst="rect">
            <a:avLst/>
          </a:prstGeom>
        </p:spPr>
      </p:pic>
      <p:sp>
        <p:nvSpPr>
          <p:cNvPr id="3" name="Content Placeholder 44">
            <a:extLst>
              <a:ext uri="{FF2B5EF4-FFF2-40B4-BE49-F238E27FC236}">
                <a16:creationId xmlns:a16="http://schemas.microsoft.com/office/drawing/2014/main" id="{9EDD5CE7-8121-2222-BCE9-06E5F0C3D164}"/>
              </a:ext>
            </a:extLst>
          </p:cNvPr>
          <p:cNvSpPr txBox="1">
            <a:spLocks/>
          </p:cNvSpPr>
          <p:nvPr/>
        </p:nvSpPr>
        <p:spPr>
          <a:xfrm>
            <a:off x="2837916" y="1671557"/>
            <a:ext cx="3737980" cy="1658400"/>
          </a:xfrm>
          <a:prstGeom prst="rect">
            <a:avLst/>
          </a:prstGeom>
          <a:ln w="38100">
            <a:solidFill>
              <a:srgbClr val="25636F"/>
            </a:solid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Tx/>
              <a:buBlip>
                <a:blip r:embed="rId3"/>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Tx/>
              <a:buBlip>
                <a:blip r:embed="rId3"/>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Offer specific praise</a:t>
            </a:r>
          </a:p>
          <a:p>
            <a:pPr marL="228600" marR="0" lvl="0" indent="-228600" algn="l" defTabSz="914400" rtl="0" eaLnBrk="1" fontAlgn="auto" latinLnBrk="0" hangingPunct="1">
              <a:lnSpc>
                <a:spcPct val="90000"/>
              </a:lnSpc>
              <a:spcBef>
                <a:spcPts val="1000"/>
              </a:spcBef>
              <a:spcAft>
                <a:spcPts val="0"/>
              </a:spcAft>
              <a:buClrTx/>
              <a:buSzTx/>
              <a:buFontTx/>
              <a:buBlip>
                <a:blip r:embed="rId3"/>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Ask simple follow-up questions</a:t>
            </a:r>
          </a:p>
          <a:p>
            <a:pPr marL="228600" indent="-228600" defTabSz="914400">
              <a:lnSpc>
                <a:spcPct val="90000"/>
              </a:lnSpc>
              <a:spcBef>
                <a:spcPts val="1000"/>
              </a:spcBef>
              <a:buFontTx/>
              <a:buBlip>
                <a:blip r:embed="rId3"/>
              </a:buBlip>
              <a:defRPr/>
            </a:pPr>
            <a:r>
              <a:rPr lang="en-GB" sz="1200" dirty="0">
                <a:solidFill>
                  <a:srgbClr val="121747"/>
                </a:solidFill>
                <a:latin typeface="Calibri Light" panose="020F0302020204030204"/>
              </a:rPr>
              <a:t>Identify the gap or development area</a:t>
            </a:r>
          </a:p>
          <a:p>
            <a:pPr marL="228600" indent="-228600" defTabSz="914400">
              <a:lnSpc>
                <a:spcPct val="90000"/>
              </a:lnSpc>
              <a:spcBef>
                <a:spcPts val="1000"/>
              </a:spcBef>
              <a:buFontTx/>
              <a:buBlip>
                <a:blip r:embed="rId3"/>
              </a:buBlip>
              <a:defRPr/>
            </a:pPr>
            <a:r>
              <a:rPr lang="en-GB" sz="1200" dirty="0">
                <a:solidFill>
                  <a:srgbClr val="121747"/>
                </a:solidFill>
                <a:latin typeface="Calibri Light" panose="020F0302020204030204"/>
              </a:rPr>
              <a:t>Encourage the AT to identify their next step</a:t>
            </a:r>
          </a:p>
          <a:p>
            <a:pPr marL="228600" indent="-228600" defTabSz="914400">
              <a:lnSpc>
                <a:spcPct val="90000"/>
              </a:lnSpc>
              <a:spcBef>
                <a:spcPts val="1000"/>
              </a:spcBef>
              <a:buFontTx/>
              <a:buBlip>
                <a:blip r:embed="rId3"/>
              </a:buBlip>
              <a:defRPr/>
            </a:pPr>
            <a:r>
              <a:rPr lang="en-GB" sz="1200" dirty="0">
                <a:solidFill>
                  <a:srgbClr val="121747"/>
                </a:solidFill>
                <a:latin typeface="Calibri Light" panose="020F0302020204030204"/>
              </a:rPr>
              <a:t>Show a model of the expected action</a:t>
            </a:r>
          </a:p>
          <a:p>
            <a:pPr marL="228600" indent="-228600" defTabSz="914400">
              <a:lnSpc>
                <a:spcPct val="90000"/>
              </a:lnSpc>
              <a:spcBef>
                <a:spcPts val="1000"/>
              </a:spcBef>
              <a:buFontTx/>
              <a:buBlip>
                <a:blip r:embed="rId3"/>
              </a:buBlip>
              <a:defRPr/>
            </a:pPr>
            <a:r>
              <a:rPr lang="en-GB" sz="1200" dirty="0">
                <a:solidFill>
                  <a:srgbClr val="121747"/>
                </a:solidFill>
                <a:latin typeface="Calibri Light" panose="020F0302020204030204"/>
              </a:rPr>
              <a:t>See what highly effective teaching looks like</a:t>
            </a:r>
            <a:endPar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endParaRPr>
          </a:p>
        </p:txBody>
      </p:sp>
      <p:grpSp>
        <p:nvGrpSpPr>
          <p:cNvPr id="4" name="Group 3">
            <a:extLst>
              <a:ext uri="{FF2B5EF4-FFF2-40B4-BE49-F238E27FC236}">
                <a16:creationId xmlns:a16="http://schemas.microsoft.com/office/drawing/2014/main" id="{5AA56B87-81B0-6902-95B8-3102E8DD1511}"/>
              </a:ext>
            </a:extLst>
          </p:cNvPr>
          <p:cNvGrpSpPr/>
          <p:nvPr/>
        </p:nvGrpSpPr>
        <p:grpSpPr>
          <a:xfrm>
            <a:off x="4767445" y="40012"/>
            <a:ext cx="2090555" cy="1094352"/>
            <a:chOff x="27271" y="40012"/>
            <a:chExt cx="2090555" cy="1094352"/>
          </a:xfrm>
        </p:grpSpPr>
        <p:pic>
          <p:nvPicPr>
            <p:cNvPr id="5" name="Picture 4">
              <a:extLst>
                <a:ext uri="{FF2B5EF4-FFF2-40B4-BE49-F238E27FC236}">
                  <a16:creationId xmlns:a16="http://schemas.microsoft.com/office/drawing/2014/main" id="{81B1E3AA-86D5-3824-09E5-9C2972A8B36F}"/>
                </a:ext>
              </a:extLst>
            </p:cNvPr>
            <p:cNvPicPr>
              <a:picLocks noChangeAspect="1"/>
            </p:cNvPicPr>
            <p:nvPr/>
          </p:nvPicPr>
          <p:blipFill rotWithShape="1">
            <a:blip r:embed="rId4"/>
            <a:srcRect l="16098" t="26541" r="15319" b="29646"/>
            <a:stretch/>
          </p:blipFill>
          <p:spPr>
            <a:xfrm>
              <a:off x="27271" y="40012"/>
              <a:ext cx="2090555" cy="782966"/>
            </a:xfrm>
            <a:prstGeom prst="rect">
              <a:avLst/>
            </a:prstGeom>
          </p:spPr>
        </p:pic>
        <p:pic>
          <p:nvPicPr>
            <p:cNvPr id="6" name="Picture 5" descr="A black background with a black square&#10;&#10;Description automatically generated with medium confidence">
              <a:extLst>
                <a:ext uri="{FF2B5EF4-FFF2-40B4-BE49-F238E27FC236}">
                  <a16:creationId xmlns:a16="http://schemas.microsoft.com/office/drawing/2014/main" id="{00DDC30C-7927-79C5-BFF9-A9FDF55993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351" y="48921"/>
              <a:ext cx="255651" cy="128517"/>
            </a:xfrm>
            <a:prstGeom prst="rect">
              <a:avLst/>
            </a:prstGeom>
          </p:spPr>
        </p:pic>
        <p:pic>
          <p:nvPicPr>
            <p:cNvPr id="7" name="Picture 6" descr="A black background with a black square&#10;&#10;Description automatically generated with medium confidence">
              <a:extLst>
                <a:ext uri="{FF2B5EF4-FFF2-40B4-BE49-F238E27FC236}">
                  <a16:creationId xmlns:a16="http://schemas.microsoft.com/office/drawing/2014/main" id="{013E4FA2-88AE-A0CB-BE4D-071BD710EF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9725" y="66404"/>
              <a:ext cx="916292" cy="138668"/>
            </a:xfrm>
            <a:prstGeom prst="rect">
              <a:avLst/>
            </a:prstGeom>
          </p:spPr>
        </p:pic>
        <p:pic>
          <p:nvPicPr>
            <p:cNvPr id="8" name="Picture 7">
              <a:extLst>
                <a:ext uri="{FF2B5EF4-FFF2-40B4-BE49-F238E27FC236}">
                  <a16:creationId xmlns:a16="http://schemas.microsoft.com/office/drawing/2014/main" id="{F2395D31-50CB-4DF8-6B7E-127071F5511B}"/>
                </a:ext>
              </a:extLst>
            </p:cNvPr>
            <p:cNvPicPr>
              <a:picLocks noChangeAspect="1"/>
            </p:cNvPicPr>
            <p:nvPr/>
          </p:nvPicPr>
          <p:blipFill rotWithShape="1">
            <a:blip r:embed="rId7"/>
            <a:srcRect l="21627" t="26067" r="20201" b="37419"/>
            <a:stretch/>
          </p:blipFill>
          <p:spPr>
            <a:xfrm rot="5400000">
              <a:off x="1738153" y="865682"/>
              <a:ext cx="353742" cy="183622"/>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32E4D1F1-FE3B-28F7-2F37-9C9F192E20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58" y="680133"/>
              <a:ext cx="1800000" cy="454231"/>
            </a:xfrm>
            <a:prstGeom prst="rect">
              <a:avLst/>
            </a:prstGeom>
          </p:spPr>
        </p:pic>
      </p:grpSp>
      <p:pic>
        <p:nvPicPr>
          <p:cNvPr id="10" name="Picture 9" descr="A screenshot of a computer&#10;&#10;Description automatically generated">
            <a:extLst>
              <a:ext uri="{FF2B5EF4-FFF2-40B4-BE49-F238E27FC236}">
                <a16:creationId xmlns:a16="http://schemas.microsoft.com/office/drawing/2014/main" id="{F88E95C4-3F51-548D-5130-50F0A2AC26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6017" y="3857832"/>
            <a:ext cx="1440000" cy="1337227"/>
          </a:xfrm>
          <a:prstGeom prst="rect">
            <a:avLst/>
          </a:prstGeom>
        </p:spPr>
      </p:pic>
      <p:pic>
        <p:nvPicPr>
          <p:cNvPr id="11" name="Picture 10" descr="A screen shot of a computer screen&#10;&#10;Description automatically generated">
            <a:extLst>
              <a:ext uri="{FF2B5EF4-FFF2-40B4-BE49-F238E27FC236}">
                <a16:creationId xmlns:a16="http://schemas.microsoft.com/office/drawing/2014/main" id="{3C69501D-4B21-9C1E-AFEF-22249E9F8F9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6017" y="5197868"/>
            <a:ext cx="1440000" cy="1333444"/>
          </a:xfrm>
          <a:prstGeom prst="rect">
            <a:avLst/>
          </a:prstGeom>
        </p:spPr>
      </p:pic>
      <p:pic>
        <p:nvPicPr>
          <p:cNvPr id="12" name="Picture 11" descr="A purple and white sign with text&#10;&#10;Description automatically generated">
            <a:extLst>
              <a:ext uri="{FF2B5EF4-FFF2-40B4-BE49-F238E27FC236}">
                <a16:creationId xmlns:a16="http://schemas.microsoft.com/office/drawing/2014/main" id="{EBD68AE3-CD1C-4E9D-2BFB-FFE28DC5AE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6017" y="6534120"/>
            <a:ext cx="1440000" cy="1329660"/>
          </a:xfrm>
          <a:prstGeom prst="rect">
            <a:avLst/>
          </a:prstGeom>
        </p:spPr>
      </p:pic>
      <p:pic>
        <p:nvPicPr>
          <p:cNvPr id="13" name="Picture 12" descr="A blue text on a black background&#10;&#10;Description automatically generated">
            <a:extLst>
              <a:ext uri="{FF2B5EF4-FFF2-40B4-BE49-F238E27FC236}">
                <a16:creationId xmlns:a16="http://schemas.microsoft.com/office/drawing/2014/main" id="{2E1955CF-D0F2-A370-C898-1B7005A6BD9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76690" y="9365888"/>
            <a:ext cx="2046839" cy="483376"/>
          </a:xfrm>
          <a:prstGeom prst="rect">
            <a:avLst/>
          </a:prstGeom>
        </p:spPr>
      </p:pic>
      <p:pic>
        <p:nvPicPr>
          <p:cNvPr id="166" name="Picture 165" descr="A person and person shaking hands&#10;&#10;Description automatically generated">
            <a:extLst>
              <a:ext uri="{FF2B5EF4-FFF2-40B4-BE49-F238E27FC236}">
                <a16:creationId xmlns:a16="http://schemas.microsoft.com/office/drawing/2014/main" id="{F1DB5EB5-25C2-CE1F-5A46-889C85DC24E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993177" y="89835"/>
            <a:ext cx="724793" cy="1044529"/>
          </a:xfrm>
          <a:prstGeom prst="rect">
            <a:avLst/>
          </a:prstGeom>
        </p:spPr>
      </p:pic>
      <p:pic>
        <p:nvPicPr>
          <p:cNvPr id="282" name="Picture 281">
            <a:extLst>
              <a:ext uri="{FF2B5EF4-FFF2-40B4-BE49-F238E27FC236}">
                <a16:creationId xmlns:a16="http://schemas.microsoft.com/office/drawing/2014/main" id="{939BA20F-B5DC-B6BE-E619-107633D7DC93}"/>
              </a:ext>
            </a:extLst>
          </p:cNvPr>
          <p:cNvPicPr>
            <a:picLocks noChangeAspect="1"/>
          </p:cNvPicPr>
          <p:nvPr/>
        </p:nvPicPr>
        <p:blipFill>
          <a:blip r:embed="rId14"/>
          <a:stretch>
            <a:fillRect/>
          </a:stretch>
        </p:blipFill>
        <p:spPr>
          <a:xfrm>
            <a:off x="2159223" y="4022239"/>
            <a:ext cx="4359018" cy="3724979"/>
          </a:xfrm>
          <a:prstGeom prst="rect">
            <a:avLst/>
          </a:prstGeom>
        </p:spPr>
      </p:pic>
      <p:sp>
        <p:nvSpPr>
          <p:cNvPr id="283" name="TextBox 282">
            <a:extLst>
              <a:ext uri="{FF2B5EF4-FFF2-40B4-BE49-F238E27FC236}">
                <a16:creationId xmlns:a16="http://schemas.microsoft.com/office/drawing/2014/main" id="{77716A62-922A-6032-93C8-AC7A9541755B}"/>
              </a:ext>
            </a:extLst>
          </p:cNvPr>
          <p:cNvSpPr txBox="1"/>
          <p:nvPr/>
        </p:nvSpPr>
        <p:spPr>
          <a:xfrm>
            <a:off x="0" y="0"/>
            <a:ext cx="2940228" cy="1200329"/>
          </a:xfrm>
          <a:prstGeom prst="rect">
            <a:avLst/>
          </a:prstGeom>
          <a:noFill/>
        </p:spPr>
        <p:txBody>
          <a:bodyPr wrap="none" rtlCol="0">
            <a:spAutoFit/>
          </a:bodyPr>
          <a:lstStyle/>
          <a:p>
            <a:r>
              <a:rPr lang="en-GB" dirty="0">
                <a:latin typeface="Posterama" panose="020B0504020200020000" pitchFamily="34" charset="0"/>
                <a:cs typeface="Posterama" panose="020B0504020200020000" pitchFamily="34" charset="0"/>
              </a:rPr>
              <a:t>A quick guide to the</a:t>
            </a:r>
          </a:p>
          <a:p>
            <a:r>
              <a:rPr lang="en-GB" dirty="0">
                <a:latin typeface="Posterama" panose="020B0504020200020000" pitchFamily="34" charset="0"/>
                <a:cs typeface="Posterama" panose="020B0504020200020000" pitchFamily="34" charset="0"/>
              </a:rPr>
              <a:t>BCU ITE Mentoring Model</a:t>
            </a:r>
          </a:p>
          <a:p>
            <a:endParaRPr lang="en-GB" dirty="0">
              <a:latin typeface="Posterama" panose="020B0504020200020000" pitchFamily="34" charset="0"/>
              <a:cs typeface="Posterama" panose="020B0504020200020000" pitchFamily="34" charset="0"/>
            </a:endParaRPr>
          </a:p>
          <a:p>
            <a:r>
              <a:rPr lang="en-GB" dirty="0">
                <a:latin typeface="Posterama" panose="020B0504020200020000" pitchFamily="34" charset="0"/>
                <a:cs typeface="Posterama" panose="020B0504020200020000" pitchFamily="34" charset="0"/>
              </a:rPr>
              <a:t>the ‘</a:t>
            </a:r>
            <a:r>
              <a:rPr lang="en-GB" b="1" dirty="0">
                <a:latin typeface="Posterama" panose="020B0504020200020000" pitchFamily="34" charset="0"/>
                <a:cs typeface="Posterama" panose="020B0504020200020000" pitchFamily="34" charset="0"/>
              </a:rPr>
              <a:t>See it</a:t>
            </a:r>
            <a:r>
              <a:rPr lang="en-GB" dirty="0">
                <a:latin typeface="Posterama" panose="020B0504020200020000" pitchFamily="34" charset="0"/>
                <a:cs typeface="Posterama" panose="020B0504020200020000" pitchFamily="34" charset="0"/>
              </a:rPr>
              <a:t>’ stage</a:t>
            </a:r>
          </a:p>
        </p:txBody>
      </p:sp>
      <p:sp>
        <p:nvSpPr>
          <p:cNvPr id="285" name="TextBox 284">
            <a:extLst>
              <a:ext uri="{FF2B5EF4-FFF2-40B4-BE49-F238E27FC236}">
                <a16:creationId xmlns:a16="http://schemas.microsoft.com/office/drawing/2014/main" id="{94F05DA1-C305-06E1-DDED-B99C445A8162}"/>
              </a:ext>
            </a:extLst>
          </p:cNvPr>
          <p:cNvSpPr txBox="1"/>
          <p:nvPr/>
        </p:nvSpPr>
        <p:spPr>
          <a:xfrm>
            <a:off x="223426" y="8057281"/>
            <a:ext cx="6442765" cy="1200329"/>
          </a:xfrm>
          <a:prstGeom prst="rect">
            <a:avLst/>
          </a:prstGeom>
          <a:noFill/>
          <a:ln w="38100">
            <a:solidFill>
              <a:srgbClr val="25636F"/>
            </a:solidFill>
          </a:ln>
        </p:spPr>
        <p:txBody>
          <a:bodyPr wrap="square">
            <a:spAutoFit/>
          </a:bodyPr>
          <a:lstStyle/>
          <a:p>
            <a:r>
              <a:rPr lang="en-GB" sz="1200" dirty="0">
                <a:latin typeface="Calibri Light" panose="020F0302020204030204" pitchFamily="34" charset="0"/>
                <a:cs typeface="Calibri Light" panose="020F0302020204030204" pitchFamily="34" charset="0"/>
              </a:rPr>
              <a:t>Firstly, we </a:t>
            </a:r>
            <a:r>
              <a:rPr lang="en-GB" sz="1200" b="1" dirty="0">
                <a:latin typeface="Calibri Light" panose="020F0302020204030204" pitchFamily="34" charset="0"/>
                <a:cs typeface="Calibri Light" panose="020F0302020204030204" pitchFamily="34" charset="0"/>
              </a:rPr>
              <a:t>offer specific praise </a:t>
            </a:r>
            <a:r>
              <a:rPr lang="en-GB" sz="1200" dirty="0">
                <a:latin typeface="Calibri Light" panose="020F0302020204030204" pitchFamily="34" charset="0"/>
                <a:cs typeface="Calibri Light" panose="020F0302020204030204" pitchFamily="34" charset="0"/>
              </a:rPr>
              <a:t>and </a:t>
            </a:r>
            <a:r>
              <a:rPr lang="en-GB" sz="1200" b="1" dirty="0">
                <a:latin typeface="Calibri Light" panose="020F0302020204030204" pitchFamily="34" charset="0"/>
                <a:cs typeface="Calibri Light" panose="020F0302020204030204" pitchFamily="34" charset="0"/>
              </a:rPr>
              <a:t>ask simple follow-up questions</a:t>
            </a:r>
            <a:r>
              <a:rPr lang="en-GB" sz="1200" dirty="0">
                <a:latin typeface="Calibri Light" panose="020F0302020204030204" pitchFamily="34" charset="0"/>
                <a:cs typeface="Calibri Light" panose="020F0302020204030204" pitchFamily="34" charset="0"/>
              </a:rPr>
              <a:t>. It is important for the mentee to be given opportunity to validate their own development and recognise the progress they have made so far. Then we </a:t>
            </a:r>
            <a:r>
              <a:rPr lang="en-GB" sz="1200" b="1" dirty="0">
                <a:latin typeface="Calibri Light" panose="020F0302020204030204" pitchFamily="34" charset="0"/>
                <a:cs typeface="Calibri Light" panose="020F0302020204030204" pitchFamily="34" charset="0"/>
              </a:rPr>
              <a:t>identify the gap </a:t>
            </a:r>
            <a:r>
              <a:rPr lang="en-GB" sz="1200" dirty="0">
                <a:latin typeface="Calibri Light" panose="020F0302020204030204" pitchFamily="34" charset="0"/>
                <a:cs typeface="Calibri Light" panose="020F0302020204030204" pitchFamily="34" charset="0"/>
              </a:rPr>
              <a:t>and </a:t>
            </a:r>
            <a:r>
              <a:rPr lang="en-GB" sz="1200" b="1" dirty="0">
                <a:latin typeface="Calibri Light" panose="020F0302020204030204" pitchFamily="34" charset="0"/>
                <a:cs typeface="Calibri Light" panose="020F0302020204030204" pitchFamily="34" charset="0"/>
              </a:rPr>
              <a:t>identify their next step</a:t>
            </a:r>
            <a:r>
              <a:rPr lang="en-GB" sz="1200" dirty="0">
                <a:latin typeface="Calibri Light" panose="020F0302020204030204" pitchFamily="34" charset="0"/>
                <a:cs typeface="Calibri Light" panose="020F0302020204030204" pitchFamily="34" charset="0"/>
              </a:rPr>
              <a:t>. As the mentee’s confidence and competence develops, the mentor’s role shifts to encouraging ideas from the mentee, in a more dialogical relationship. Once an area has been identified we move on to </a:t>
            </a:r>
            <a:r>
              <a:rPr lang="en-GB" sz="1200" b="1" dirty="0">
                <a:latin typeface="Calibri Light" panose="020F0302020204030204" pitchFamily="34" charset="0"/>
                <a:cs typeface="Calibri Light" panose="020F0302020204030204" pitchFamily="34" charset="0"/>
              </a:rPr>
              <a:t>discussing the expected action</a:t>
            </a:r>
            <a:r>
              <a:rPr lang="en-GB" sz="1200" dirty="0">
                <a:latin typeface="Calibri Light" panose="020F0302020204030204" pitchFamily="34" charset="0"/>
                <a:cs typeface="Calibri Light" panose="020F0302020204030204" pitchFamily="34" charset="0"/>
              </a:rPr>
              <a:t>, considering what </a:t>
            </a:r>
            <a:r>
              <a:rPr lang="en-GB" sz="1200" b="1" dirty="0">
                <a:latin typeface="Calibri Light" panose="020F0302020204030204" pitchFamily="34" charset="0"/>
                <a:cs typeface="Calibri Light" panose="020F0302020204030204" pitchFamily="34" charset="0"/>
              </a:rPr>
              <a:t>highly effective practice </a:t>
            </a:r>
            <a:r>
              <a:rPr lang="en-GB" sz="1200" dirty="0">
                <a:latin typeface="Calibri Light" panose="020F0302020204030204" pitchFamily="34" charset="0"/>
                <a:cs typeface="Calibri Light" panose="020F0302020204030204" pitchFamily="34" charset="0"/>
              </a:rPr>
              <a:t>might look like.</a:t>
            </a:r>
          </a:p>
        </p:txBody>
      </p:sp>
      <p:pic>
        <p:nvPicPr>
          <p:cNvPr id="289" name="Graphic 288" descr="Dance steps outline">
            <a:extLst>
              <a:ext uri="{FF2B5EF4-FFF2-40B4-BE49-F238E27FC236}">
                <a16:creationId xmlns:a16="http://schemas.microsoft.com/office/drawing/2014/main" id="{700F30D3-8F4A-B31E-A09E-B3938CDACAE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695696" y="4188604"/>
            <a:ext cx="457200" cy="457200"/>
          </a:xfrm>
          <a:prstGeom prst="rect">
            <a:avLst/>
          </a:prstGeom>
        </p:spPr>
      </p:pic>
      <p:pic>
        <p:nvPicPr>
          <p:cNvPr id="291" name="Graphic 290" descr="Elongated speech bubble">
            <a:extLst>
              <a:ext uri="{FF2B5EF4-FFF2-40B4-BE49-F238E27FC236}">
                <a16:creationId xmlns:a16="http://schemas.microsoft.com/office/drawing/2014/main" id="{6788900F-C7B0-1C6B-CF14-3E4B8D3A0AE9}"/>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837916" y="4360428"/>
            <a:ext cx="891827" cy="740275"/>
          </a:xfrm>
          <a:prstGeom prst="rect">
            <a:avLst/>
          </a:prstGeom>
        </p:spPr>
      </p:pic>
      <p:pic>
        <p:nvPicPr>
          <p:cNvPr id="287" name="Graphic 286" descr="Ribbon outline">
            <a:extLst>
              <a:ext uri="{FF2B5EF4-FFF2-40B4-BE49-F238E27FC236}">
                <a16:creationId xmlns:a16="http://schemas.microsoft.com/office/drawing/2014/main" id="{DCBEDF0C-856D-0AC7-6205-355270478DB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3075996" y="4494077"/>
            <a:ext cx="353004" cy="353004"/>
          </a:xfrm>
          <a:prstGeom prst="rect">
            <a:avLst/>
          </a:prstGeom>
        </p:spPr>
      </p:pic>
    </p:spTree>
    <p:extLst>
      <p:ext uri="{BB962C8B-B14F-4D97-AF65-F5344CB8AC3E}">
        <p14:creationId xmlns:p14="http://schemas.microsoft.com/office/powerpoint/2010/main" val="21770451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 shot of a computer screen&#10;&#10;Description automatically generated">
            <a:extLst>
              <a:ext uri="{FF2B5EF4-FFF2-40B4-BE49-F238E27FC236}">
                <a16:creationId xmlns:a16="http://schemas.microsoft.com/office/drawing/2014/main" id="{0AEE5C99-122A-061B-D483-541D606C08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017" y="1357597"/>
            <a:ext cx="1440000" cy="1329660"/>
          </a:xfrm>
          <a:prstGeom prst="rect">
            <a:avLst/>
          </a:prstGeom>
        </p:spPr>
      </p:pic>
      <p:grpSp>
        <p:nvGrpSpPr>
          <p:cNvPr id="4" name="Group 3">
            <a:extLst>
              <a:ext uri="{FF2B5EF4-FFF2-40B4-BE49-F238E27FC236}">
                <a16:creationId xmlns:a16="http://schemas.microsoft.com/office/drawing/2014/main" id="{5AA56B87-81B0-6902-95B8-3102E8DD1511}"/>
              </a:ext>
            </a:extLst>
          </p:cNvPr>
          <p:cNvGrpSpPr/>
          <p:nvPr/>
        </p:nvGrpSpPr>
        <p:grpSpPr>
          <a:xfrm>
            <a:off x="4767445" y="40012"/>
            <a:ext cx="2090555" cy="1094352"/>
            <a:chOff x="27271" y="40012"/>
            <a:chExt cx="2090555" cy="1094352"/>
          </a:xfrm>
        </p:grpSpPr>
        <p:pic>
          <p:nvPicPr>
            <p:cNvPr id="5" name="Picture 4">
              <a:extLst>
                <a:ext uri="{FF2B5EF4-FFF2-40B4-BE49-F238E27FC236}">
                  <a16:creationId xmlns:a16="http://schemas.microsoft.com/office/drawing/2014/main" id="{81B1E3AA-86D5-3824-09E5-9C2972A8B36F}"/>
                </a:ext>
              </a:extLst>
            </p:cNvPr>
            <p:cNvPicPr>
              <a:picLocks noChangeAspect="1"/>
            </p:cNvPicPr>
            <p:nvPr/>
          </p:nvPicPr>
          <p:blipFill rotWithShape="1">
            <a:blip r:embed="rId3"/>
            <a:srcRect l="16098" t="26541" r="15319" b="29646"/>
            <a:stretch/>
          </p:blipFill>
          <p:spPr>
            <a:xfrm>
              <a:off x="27271" y="40012"/>
              <a:ext cx="2090555" cy="782966"/>
            </a:xfrm>
            <a:prstGeom prst="rect">
              <a:avLst/>
            </a:prstGeom>
          </p:spPr>
        </p:pic>
        <p:pic>
          <p:nvPicPr>
            <p:cNvPr id="6" name="Picture 5" descr="A black background with a black square&#10;&#10;Description automatically generated with medium confidence">
              <a:extLst>
                <a:ext uri="{FF2B5EF4-FFF2-40B4-BE49-F238E27FC236}">
                  <a16:creationId xmlns:a16="http://schemas.microsoft.com/office/drawing/2014/main" id="{00DDC30C-7927-79C5-BFF9-A9FDF55993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351" y="48921"/>
              <a:ext cx="255651" cy="128517"/>
            </a:xfrm>
            <a:prstGeom prst="rect">
              <a:avLst/>
            </a:prstGeom>
          </p:spPr>
        </p:pic>
        <p:pic>
          <p:nvPicPr>
            <p:cNvPr id="7" name="Picture 6" descr="A black background with a black square&#10;&#10;Description automatically generated with medium confidence">
              <a:extLst>
                <a:ext uri="{FF2B5EF4-FFF2-40B4-BE49-F238E27FC236}">
                  <a16:creationId xmlns:a16="http://schemas.microsoft.com/office/drawing/2014/main" id="{013E4FA2-88AE-A0CB-BE4D-071BD710EF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9725" y="66404"/>
              <a:ext cx="916292" cy="138668"/>
            </a:xfrm>
            <a:prstGeom prst="rect">
              <a:avLst/>
            </a:prstGeom>
          </p:spPr>
        </p:pic>
        <p:pic>
          <p:nvPicPr>
            <p:cNvPr id="8" name="Picture 7">
              <a:extLst>
                <a:ext uri="{FF2B5EF4-FFF2-40B4-BE49-F238E27FC236}">
                  <a16:creationId xmlns:a16="http://schemas.microsoft.com/office/drawing/2014/main" id="{F2395D31-50CB-4DF8-6B7E-127071F5511B}"/>
                </a:ext>
              </a:extLst>
            </p:cNvPr>
            <p:cNvPicPr>
              <a:picLocks noChangeAspect="1"/>
            </p:cNvPicPr>
            <p:nvPr/>
          </p:nvPicPr>
          <p:blipFill rotWithShape="1">
            <a:blip r:embed="rId6"/>
            <a:srcRect l="21627" t="26067" r="20201" b="37419"/>
            <a:stretch/>
          </p:blipFill>
          <p:spPr>
            <a:xfrm rot="5400000">
              <a:off x="1738153" y="865682"/>
              <a:ext cx="353742" cy="183622"/>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32E4D1F1-FE3B-28F7-2F37-9C9F192E20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158" y="680133"/>
              <a:ext cx="1800000" cy="454231"/>
            </a:xfrm>
            <a:prstGeom prst="rect">
              <a:avLst/>
            </a:prstGeom>
          </p:spPr>
        </p:pic>
      </p:grpSp>
      <p:pic>
        <p:nvPicPr>
          <p:cNvPr id="10" name="Picture 9" descr="A screenshot of a computer&#10;&#10;Description automatically generated">
            <a:extLst>
              <a:ext uri="{FF2B5EF4-FFF2-40B4-BE49-F238E27FC236}">
                <a16:creationId xmlns:a16="http://schemas.microsoft.com/office/drawing/2014/main" id="{F88E95C4-3F51-548D-5130-50F0A2AC26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6854" y="2688661"/>
            <a:ext cx="2700000" cy="2507312"/>
          </a:xfrm>
          <a:prstGeom prst="rect">
            <a:avLst/>
          </a:prstGeom>
        </p:spPr>
      </p:pic>
      <p:pic>
        <p:nvPicPr>
          <p:cNvPr id="11" name="Picture 10" descr="A screen shot of a computer screen&#10;&#10;Description automatically generated">
            <a:extLst>
              <a:ext uri="{FF2B5EF4-FFF2-40B4-BE49-F238E27FC236}">
                <a16:creationId xmlns:a16="http://schemas.microsoft.com/office/drawing/2014/main" id="{3C69501D-4B21-9C1E-AFEF-22249E9F8F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6017" y="5197865"/>
            <a:ext cx="1440000" cy="1333444"/>
          </a:xfrm>
          <a:prstGeom prst="rect">
            <a:avLst/>
          </a:prstGeom>
        </p:spPr>
      </p:pic>
      <p:pic>
        <p:nvPicPr>
          <p:cNvPr id="12" name="Picture 11" descr="A purple and white sign with text&#10;&#10;Description automatically generated">
            <a:extLst>
              <a:ext uri="{FF2B5EF4-FFF2-40B4-BE49-F238E27FC236}">
                <a16:creationId xmlns:a16="http://schemas.microsoft.com/office/drawing/2014/main" id="{EBD68AE3-CD1C-4E9D-2BFB-FFE28DC5AEB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6017" y="6534117"/>
            <a:ext cx="1440000" cy="1329660"/>
          </a:xfrm>
          <a:prstGeom prst="rect">
            <a:avLst/>
          </a:prstGeom>
        </p:spPr>
      </p:pic>
      <p:sp>
        <p:nvSpPr>
          <p:cNvPr id="13" name="Content Placeholder 44">
            <a:extLst>
              <a:ext uri="{FF2B5EF4-FFF2-40B4-BE49-F238E27FC236}">
                <a16:creationId xmlns:a16="http://schemas.microsoft.com/office/drawing/2014/main" id="{6168150A-A140-2150-45AF-67CCBBAE18D4}"/>
              </a:ext>
            </a:extLst>
          </p:cNvPr>
          <p:cNvSpPr txBox="1">
            <a:spLocks/>
          </p:cNvSpPr>
          <p:nvPr/>
        </p:nvSpPr>
        <p:spPr>
          <a:xfrm>
            <a:off x="2837916" y="2996685"/>
            <a:ext cx="3737980" cy="1658400"/>
          </a:xfrm>
          <a:prstGeom prst="rect">
            <a:avLst/>
          </a:prstGeom>
          <a:ln w="38100">
            <a:solidFill>
              <a:srgbClr val="138E88"/>
            </a:solid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Tx/>
              <a:buBlip>
                <a:blip r:embed="rId11"/>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11"/>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11"/>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Tx/>
              <a:buBlip>
                <a:blip r:embed="rId11"/>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Encourage the AT to name the target</a:t>
            </a:r>
          </a:p>
          <a:p>
            <a:pPr marL="228600" marR="0" lvl="0" indent="-228600" algn="l" defTabSz="914400" rtl="0" eaLnBrk="1" fontAlgn="auto" latinLnBrk="0" hangingPunct="1">
              <a:lnSpc>
                <a:spcPct val="90000"/>
              </a:lnSpc>
              <a:spcBef>
                <a:spcPts val="1000"/>
              </a:spcBef>
              <a:spcAft>
                <a:spcPts val="0"/>
              </a:spcAft>
              <a:buClrTx/>
              <a:buSzTx/>
              <a:buFontTx/>
              <a:buBlip>
                <a:blip r:embed="rId11"/>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What will they work on?</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Elicit the reason behind this target</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Discuss the impact it might have</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Set out the approach to improve</a:t>
            </a:r>
          </a:p>
          <a:p>
            <a:pPr marL="228600" indent="-228600" defTabSz="914400">
              <a:lnSpc>
                <a:spcPct val="90000"/>
              </a:lnSpc>
              <a:spcBef>
                <a:spcPts val="1000"/>
              </a:spcBef>
              <a:buFontTx/>
              <a:buBlip>
                <a:blip r:embed="rId11"/>
              </a:buBlip>
              <a:defRPr/>
            </a:pPr>
            <a:r>
              <a:rPr lang="en-GB" sz="1200" dirty="0">
                <a:solidFill>
                  <a:srgbClr val="121747"/>
                </a:solidFill>
                <a:latin typeface="Calibri Light" panose="020F0302020204030204"/>
              </a:rPr>
              <a:t>How will the AT do this? </a:t>
            </a:r>
          </a:p>
        </p:txBody>
      </p:sp>
      <p:pic>
        <p:nvPicPr>
          <p:cNvPr id="3" name="Picture 2" descr="A blue text on a black background&#10;&#10;Description automatically generated">
            <a:extLst>
              <a:ext uri="{FF2B5EF4-FFF2-40B4-BE49-F238E27FC236}">
                <a16:creationId xmlns:a16="http://schemas.microsoft.com/office/drawing/2014/main" id="{BFF5CBD7-118F-2152-08B8-141CC1382ED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76690" y="9365888"/>
            <a:ext cx="2046839" cy="483376"/>
          </a:xfrm>
          <a:prstGeom prst="rect">
            <a:avLst/>
          </a:prstGeom>
        </p:spPr>
      </p:pic>
      <p:pic>
        <p:nvPicPr>
          <p:cNvPr id="23" name="Picture 22" descr="A person and person shaking hands&#10;&#10;Description automatically generated">
            <a:extLst>
              <a:ext uri="{FF2B5EF4-FFF2-40B4-BE49-F238E27FC236}">
                <a16:creationId xmlns:a16="http://schemas.microsoft.com/office/drawing/2014/main" id="{789F920C-5C01-06A6-971D-AC2202A5A86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993177" y="89835"/>
            <a:ext cx="724793" cy="1044529"/>
          </a:xfrm>
          <a:prstGeom prst="rect">
            <a:avLst/>
          </a:prstGeom>
        </p:spPr>
      </p:pic>
      <p:sp>
        <p:nvSpPr>
          <p:cNvPr id="26" name="TextBox 25">
            <a:extLst>
              <a:ext uri="{FF2B5EF4-FFF2-40B4-BE49-F238E27FC236}">
                <a16:creationId xmlns:a16="http://schemas.microsoft.com/office/drawing/2014/main" id="{C21958B3-BC8D-6551-8B45-0DBE87124BEB}"/>
              </a:ext>
            </a:extLst>
          </p:cNvPr>
          <p:cNvSpPr txBox="1"/>
          <p:nvPr/>
        </p:nvSpPr>
        <p:spPr>
          <a:xfrm>
            <a:off x="0" y="0"/>
            <a:ext cx="2940228" cy="1200329"/>
          </a:xfrm>
          <a:prstGeom prst="rect">
            <a:avLst/>
          </a:prstGeom>
          <a:noFill/>
        </p:spPr>
        <p:txBody>
          <a:bodyPr wrap="none" rtlCol="0">
            <a:spAutoFit/>
          </a:bodyPr>
          <a:lstStyle/>
          <a:p>
            <a:r>
              <a:rPr lang="en-GB" dirty="0">
                <a:latin typeface="Posterama" panose="020B0504020200020000" pitchFamily="34" charset="0"/>
                <a:cs typeface="Posterama" panose="020B0504020200020000" pitchFamily="34" charset="0"/>
              </a:rPr>
              <a:t>A quick guide to the</a:t>
            </a:r>
          </a:p>
          <a:p>
            <a:r>
              <a:rPr lang="en-GB" dirty="0">
                <a:latin typeface="Posterama" panose="020B0504020200020000" pitchFamily="34" charset="0"/>
                <a:cs typeface="Posterama" panose="020B0504020200020000" pitchFamily="34" charset="0"/>
              </a:rPr>
              <a:t>BCU ITE Mentoring Model</a:t>
            </a:r>
          </a:p>
          <a:p>
            <a:endParaRPr lang="en-GB" dirty="0">
              <a:latin typeface="Posterama" panose="020B0504020200020000" pitchFamily="34" charset="0"/>
              <a:cs typeface="Posterama" panose="020B0504020200020000" pitchFamily="34" charset="0"/>
            </a:endParaRPr>
          </a:p>
          <a:p>
            <a:r>
              <a:rPr lang="en-GB" dirty="0">
                <a:latin typeface="Posterama" panose="020B0504020200020000" pitchFamily="34" charset="0"/>
                <a:cs typeface="Posterama" panose="020B0504020200020000" pitchFamily="34" charset="0"/>
              </a:rPr>
              <a:t>the ‘</a:t>
            </a:r>
            <a:r>
              <a:rPr lang="en-GB" b="1" dirty="0">
                <a:latin typeface="Posterama" panose="020B0504020200020000" pitchFamily="34" charset="0"/>
                <a:cs typeface="Posterama" panose="020B0504020200020000" pitchFamily="34" charset="0"/>
              </a:rPr>
              <a:t>Name it</a:t>
            </a:r>
            <a:r>
              <a:rPr lang="en-GB" dirty="0">
                <a:latin typeface="Posterama" panose="020B0504020200020000" pitchFamily="34" charset="0"/>
                <a:cs typeface="Posterama" panose="020B0504020200020000" pitchFamily="34" charset="0"/>
              </a:rPr>
              <a:t>’ stage</a:t>
            </a:r>
          </a:p>
        </p:txBody>
      </p:sp>
      <p:sp>
        <p:nvSpPr>
          <p:cNvPr id="27" name="TextBox 26">
            <a:extLst>
              <a:ext uri="{FF2B5EF4-FFF2-40B4-BE49-F238E27FC236}">
                <a16:creationId xmlns:a16="http://schemas.microsoft.com/office/drawing/2014/main" id="{0C8BD9FA-2413-32FA-F418-AE52E3FBF036}"/>
              </a:ext>
            </a:extLst>
          </p:cNvPr>
          <p:cNvSpPr txBox="1"/>
          <p:nvPr/>
        </p:nvSpPr>
        <p:spPr>
          <a:xfrm>
            <a:off x="223426" y="8057281"/>
            <a:ext cx="6442765" cy="1200329"/>
          </a:xfrm>
          <a:prstGeom prst="rect">
            <a:avLst/>
          </a:prstGeom>
          <a:noFill/>
          <a:ln w="38100">
            <a:solidFill>
              <a:srgbClr val="138E88"/>
            </a:solidFill>
          </a:ln>
        </p:spPr>
        <p:txBody>
          <a:bodyPr wrap="square">
            <a:spAutoFit/>
          </a:bodyPr>
          <a:lstStyle/>
          <a:p>
            <a:r>
              <a:rPr lang="en-GB" sz="1200" dirty="0">
                <a:latin typeface="Calibri Light" panose="020F0302020204030204" pitchFamily="34" charset="0"/>
                <a:cs typeface="Calibri Light" panose="020F0302020204030204" pitchFamily="34" charset="0"/>
              </a:rPr>
              <a:t>Then we encourage the mentee to </a:t>
            </a:r>
            <a:r>
              <a:rPr lang="en-GB" sz="1200" b="1" dirty="0">
                <a:latin typeface="Calibri Light" panose="020F0302020204030204" pitchFamily="34" charset="0"/>
                <a:cs typeface="Calibri Light" panose="020F0302020204030204" pitchFamily="34" charset="0"/>
              </a:rPr>
              <a:t>name the target </a:t>
            </a:r>
            <a:r>
              <a:rPr lang="en-GB" sz="1200" dirty="0">
                <a:latin typeface="Calibri Light" panose="020F0302020204030204" pitchFamily="34" charset="0"/>
                <a:cs typeface="Calibri Light" panose="020F0302020204030204" pitchFamily="34" charset="0"/>
              </a:rPr>
              <a:t>allowing them to consider the question “what will they work on?” Once the target is isolated, it is important to </a:t>
            </a:r>
            <a:r>
              <a:rPr lang="en-GB" sz="1200" b="1" dirty="0">
                <a:latin typeface="Calibri Light" panose="020F0302020204030204" pitchFamily="34" charset="0"/>
                <a:cs typeface="Calibri Light" panose="020F0302020204030204" pitchFamily="34" charset="0"/>
              </a:rPr>
              <a:t>explore the deeper rationale </a:t>
            </a:r>
            <a:r>
              <a:rPr lang="en-GB" sz="1200" dirty="0">
                <a:latin typeface="Calibri Light" panose="020F0302020204030204" pitchFamily="34" charset="0"/>
                <a:cs typeface="Calibri Light" panose="020F0302020204030204" pitchFamily="34" charset="0"/>
              </a:rPr>
              <a:t>for focusing on this area, identifying the impact that such a development might have on the mentee, the classroom, and importantly upon the development of their students. Then we </a:t>
            </a:r>
            <a:r>
              <a:rPr lang="en-GB" sz="1200" b="1" dirty="0">
                <a:latin typeface="Calibri Light" panose="020F0302020204030204" pitchFamily="34" charset="0"/>
                <a:cs typeface="Calibri Light" panose="020F0302020204030204" pitchFamily="34" charset="0"/>
              </a:rPr>
              <a:t>set out the approach </a:t>
            </a:r>
            <a:r>
              <a:rPr lang="en-GB" sz="1200" dirty="0">
                <a:latin typeface="Calibri Light" panose="020F0302020204030204" pitchFamily="34" charset="0"/>
                <a:cs typeface="Calibri Light" panose="020F0302020204030204" pitchFamily="34" charset="0"/>
              </a:rPr>
              <a:t>to improve and discuss how this will be achieved. So, we have </a:t>
            </a:r>
            <a:r>
              <a:rPr lang="en-GB" sz="1200" b="1" dirty="0">
                <a:latin typeface="Calibri Light" panose="020F0302020204030204" pitchFamily="34" charset="0"/>
                <a:cs typeface="Calibri Light" panose="020F0302020204030204" pitchFamily="34" charset="0"/>
              </a:rPr>
              <a:t>set out the target</a:t>
            </a:r>
            <a:r>
              <a:rPr lang="en-GB" sz="1200" dirty="0">
                <a:latin typeface="Calibri Light" panose="020F0302020204030204" pitchFamily="34" charset="0"/>
                <a:cs typeface="Calibri Light" panose="020F0302020204030204" pitchFamily="34" charset="0"/>
              </a:rPr>
              <a:t>, we have </a:t>
            </a:r>
            <a:r>
              <a:rPr lang="en-GB" sz="1200" b="1" dirty="0">
                <a:latin typeface="Calibri Light" panose="020F0302020204030204" pitchFamily="34" charset="0"/>
                <a:cs typeface="Calibri Light" panose="020F0302020204030204" pitchFamily="34" charset="0"/>
              </a:rPr>
              <a:t>discussed the rationale </a:t>
            </a:r>
            <a:r>
              <a:rPr lang="en-GB" sz="1200" dirty="0">
                <a:latin typeface="Calibri Light" panose="020F0302020204030204" pitchFamily="34" charset="0"/>
                <a:cs typeface="Calibri Light" panose="020F0302020204030204" pitchFamily="34" charset="0"/>
              </a:rPr>
              <a:t>behind this, and </a:t>
            </a:r>
            <a:r>
              <a:rPr lang="en-GB" sz="1200" b="1" dirty="0">
                <a:latin typeface="Calibri Light" panose="020F0302020204030204" pitchFamily="34" charset="0"/>
                <a:cs typeface="Calibri Light" panose="020F0302020204030204" pitchFamily="34" charset="0"/>
              </a:rPr>
              <a:t>discussed how this will be put into action</a:t>
            </a:r>
            <a:r>
              <a:rPr lang="en-GB" sz="1200" dirty="0">
                <a:latin typeface="Calibri Light" panose="020F0302020204030204" pitchFamily="34" charset="0"/>
                <a:cs typeface="Calibri Light" panose="020F0302020204030204" pitchFamily="34" charset="0"/>
              </a:rPr>
              <a:t>.</a:t>
            </a:r>
          </a:p>
        </p:txBody>
      </p:sp>
      <p:pic>
        <p:nvPicPr>
          <p:cNvPr id="25" name="Picture 24">
            <a:extLst>
              <a:ext uri="{FF2B5EF4-FFF2-40B4-BE49-F238E27FC236}">
                <a16:creationId xmlns:a16="http://schemas.microsoft.com/office/drawing/2014/main" id="{D36441EE-B002-F0F9-A39C-5EDD8C19587E}"/>
              </a:ext>
            </a:extLst>
          </p:cNvPr>
          <p:cNvPicPr>
            <a:picLocks noChangeAspect="1"/>
          </p:cNvPicPr>
          <p:nvPr/>
        </p:nvPicPr>
        <p:blipFill>
          <a:blip r:embed="rId14"/>
          <a:stretch>
            <a:fillRect/>
          </a:stretch>
        </p:blipFill>
        <p:spPr>
          <a:xfrm>
            <a:off x="2411597" y="4848589"/>
            <a:ext cx="4151790" cy="3013851"/>
          </a:xfrm>
          <a:prstGeom prst="rect">
            <a:avLst/>
          </a:prstGeom>
        </p:spPr>
      </p:pic>
      <p:grpSp>
        <p:nvGrpSpPr>
          <p:cNvPr id="34" name="Group 33">
            <a:extLst>
              <a:ext uri="{FF2B5EF4-FFF2-40B4-BE49-F238E27FC236}">
                <a16:creationId xmlns:a16="http://schemas.microsoft.com/office/drawing/2014/main" id="{FD17D2B6-9E19-D288-693F-798680CD329E}"/>
              </a:ext>
            </a:extLst>
          </p:cNvPr>
          <p:cNvGrpSpPr/>
          <p:nvPr/>
        </p:nvGrpSpPr>
        <p:grpSpPr>
          <a:xfrm>
            <a:off x="3742331" y="5007156"/>
            <a:ext cx="377634" cy="377634"/>
            <a:chOff x="7377381" y="5317795"/>
            <a:chExt cx="914400" cy="914400"/>
          </a:xfrm>
        </p:grpSpPr>
        <p:pic>
          <p:nvPicPr>
            <p:cNvPr id="29" name="Graphic 28" descr="Clipboard outline">
              <a:extLst>
                <a:ext uri="{FF2B5EF4-FFF2-40B4-BE49-F238E27FC236}">
                  <a16:creationId xmlns:a16="http://schemas.microsoft.com/office/drawing/2014/main" id="{1754D5CD-0387-9A53-5570-229936F689D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377381" y="5317795"/>
              <a:ext cx="914400" cy="914400"/>
            </a:xfrm>
            <a:prstGeom prst="rect">
              <a:avLst/>
            </a:prstGeom>
          </p:spPr>
        </p:pic>
        <p:pic>
          <p:nvPicPr>
            <p:cNvPr id="31" name="Graphic 30" descr="Scribble outline">
              <a:extLst>
                <a:ext uri="{FF2B5EF4-FFF2-40B4-BE49-F238E27FC236}">
                  <a16:creationId xmlns:a16="http://schemas.microsoft.com/office/drawing/2014/main" id="{8CA5ABEF-603C-4E08-FAEB-8A52DB1F5F3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698838" y="5654319"/>
              <a:ext cx="420535" cy="420535"/>
            </a:xfrm>
            <a:prstGeom prst="rect">
              <a:avLst/>
            </a:prstGeom>
          </p:spPr>
        </p:pic>
      </p:grpSp>
      <p:pic>
        <p:nvPicPr>
          <p:cNvPr id="36" name="Graphic 35" descr="Chat bubble outline">
            <a:extLst>
              <a:ext uri="{FF2B5EF4-FFF2-40B4-BE49-F238E27FC236}">
                <a16:creationId xmlns:a16="http://schemas.microsoft.com/office/drawing/2014/main" id="{9074EB4A-9F8E-5A5A-A6F8-9E2F89F86F7E}"/>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flipH="1">
            <a:off x="3413249" y="5136720"/>
            <a:ext cx="377634" cy="377634"/>
          </a:xfrm>
          <a:prstGeom prst="rect">
            <a:avLst/>
          </a:prstGeom>
        </p:spPr>
      </p:pic>
    </p:spTree>
    <p:extLst>
      <p:ext uri="{BB962C8B-B14F-4D97-AF65-F5344CB8AC3E}">
        <p14:creationId xmlns:p14="http://schemas.microsoft.com/office/powerpoint/2010/main" val="18672771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F379A8B-29F9-1348-74E0-6DCBF37FDB02}"/>
              </a:ext>
            </a:extLst>
          </p:cNvPr>
          <p:cNvGrpSpPr/>
          <p:nvPr/>
        </p:nvGrpSpPr>
        <p:grpSpPr>
          <a:xfrm>
            <a:off x="3029242" y="1463099"/>
            <a:ext cx="3548180" cy="3865199"/>
            <a:chOff x="3029242" y="1463099"/>
            <a:chExt cx="3548180" cy="3865199"/>
          </a:xfrm>
        </p:grpSpPr>
        <p:pic>
          <p:nvPicPr>
            <p:cNvPr id="28" name="Picture 27">
              <a:extLst>
                <a:ext uri="{FF2B5EF4-FFF2-40B4-BE49-F238E27FC236}">
                  <a16:creationId xmlns:a16="http://schemas.microsoft.com/office/drawing/2014/main" id="{8046A6DF-D768-6347-C651-935DC5A06433}"/>
                </a:ext>
              </a:extLst>
            </p:cNvPr>
            <p:cNvPicPr>
              <a:picLocks noChangeAspect="1"/>
            </p:cNvPicPr>
            <p:nvPr/>
          </p:nvPicPr>
          <p:blipFill>
            <a:blip r:embed="rId2"/>
            <a:stretch>
              <a:fillRect/>
            </a:stretch>
          </p:blipFill>
          <p:spPr>
            <a:xfrm>
              <a:off x="3029242" y="1463099"/>
              <a:ext cx="3548180" cy="3865199"/>
            </a:xfrm>
            <a:prstGeom prst="rect">
              <a:avLst/>
            </a:prstGeom>
          </p:spPr>
        </p:pic>
        <p:pic>
          <p:nvPicPr>
            <p:cNvPr id="32" name="Graphic 31" descr="Playbook outline">
              <a:extLst>
                <a:ext uri="{FF2B5EF4-FFF2-40B4-BE49-F238E27FC236}">
                  <a16:creationId xmlns:a16="http://schemas.microsoft.com/office/drawing/2014/main" id="{03814B6E-F5C7-D782-1E38-7ED884EFB3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05800" y="1707392"/>
              <a:ext cx="421252" cy="421252"/>
            </a:xfrm>
            <a:prstGeom prst="rect">
              <a:avLst/>
            </a:prstGeom>
          </p:spPr>
        </p:pic>
        <p:pic>
          <p:nvPicPr>
            <p:cNvPr id="34" name="Graphic 33" descr="Treasure Map outline">
              <a:extLst>
                <a:ext uri="{FF2B5EF4-FFF2-40B4-BE49-F238E27FC236}">
                  <a16:creationId xmlns:a16="http://schemas.microsoft.com/office/drawing/2014/main" id="{57DCAC2E-0C0D-5A3C-4B62-7242C9C4F5B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30754" y="1745051"/>
              <a:ext cx="345935" cy="345935"/>
            </a:xfrm>
            <a:prstGeom prst="rect">
              <a:avLst/>
            </a:prstGeom>
          </p:spPr>
        </p:pic>
      </p:grpSp>
      <p:pic>
        <p:nvPicPr>
          <p:cNvPr id="2" name="Picture 1" descr="A screen shot of a computer screen&#10;&#10;Description automatically generated">
            <a:extLst>
              <a:ext uri="{FF2B5EF4-FFF2-40B4-BE49-F238E27FC236}">
                <a16:creationId xmlns:a16="http://schemas.microsoft.com/office/drawing/2014/main" id="{0AEE5C99-122A-061B-D483-541D606C08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6017" y="1357599"/>
            <a:ext cx="1440000" cy="1329660"/>
          </a:xfrm>
          <a:prstGeom prst="rect">
            <a:avLst/>
          </a:prstGeom>
        </p:spPr>
      </p:pic>
      <p:grpSp>
        <p:nvGrpSpPr>
          <p:cNvPr id="4" name="Group 3">
            <a:extLst>
              <a:ext uri="{FF2B5EF4-FFF2-40B4-BE49-F238E27FC236}">
                <a16:creationId xmlns:a16="http://schemas.microsoft.com/office/drawing/2014/main" id="{5AA56B87-81B0-6902-95B8-3102E8DD1511}"/>
              </a:ext>
            </a:extLst>
          </p:cNvPr>
          <p:cNvGrpSpPr/>
          <p:nvPr/>
        </p:nvGrpSpPr>
        <p:grpSpPr>
          <a:xfrm>
            <a:off x="4767445" y="40012"/>
            <a:ext cx="2090555" cy="1094352"/>
            <a:chOff x="27271" y="40012"/>
            <a:chExt cx="2090555" cy="1094352"/>
          </a:xfrm>
        </p:grpSpPr>
        <p:pic>
          <p:nvPicPr>
            <p:cNvPr id="5" name="Picture 4">
              <a:extLst>
                <a:ext uri="{FF2B5EF4-FFF2-40B4-BE49-F238E27FC236}">
                  <a16:creationId xmlns:a16="http://schemas.microsoft.com/office/drawing/2014/main" id="{81B1E3AA-86D5-3824-09E5-9C2972A8B36F}"/>
                </a:ext>
              </a:extLst>
            </p:cNvPr>
            <p:cNvPicPr>
              <a:picLocks noChangeAspect="1"/>
            </p:cNvPicPr>
            <p:nvPr/>
          </p:nvPicPr>
          <p:blipFill rotWithShape="1">
            <a:blip r:embed="rId8"/>
            <a:srcRect l="16098" t="26541" r="15319" b="29646"/>
            <a:stretch/>
          </p:blipFill>
          <p:spPr>
            <a:xfrm>
              <a:off x="27271" y="40012"/>
              <a:ext cx="2090555" cy="782966"/>
            </a:xfrm>
            <a:prstGeom prst="rect">
              <a:avLst/>
            </a:prstGeom>
          </p:spPr>
        </p:pic>
        <p:pic>
          <p:nvPicPr>
            <p:cNvPr id="6" name="Picture 5" descr="A black background with a black square&#10;&#10;Description automatically generated with medium confidence">
              <a:extLst>
                <a:ext uri="{FF2B5EF4-FFF2-40B4-BE49-F238E27FC236}">
                  <a16:creationId xmlns:a16="http://schemas.microsoft.com/office/drawing/2014/main" id="{00DDC30C-7927-79C5-BFF9-A9FDF559930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3351" y="48921"/>
              <a:ext cx="255651" cy="128517"/>
            </a:xfrm>
            <a:prstGeom prst="rect">
              <a:avLst/>
            </a:prstGeom>
          </p:spPr>
        </p:pic>
        <p:pic>
          <p:nvPicPr>
            <p:cNvPr id="7" name="Picture 6" descr="A black background with a black square&#10;&#10;Description automatically generated with medium confidence">
              <a:extLst>
                <a:ext uri="{FF2B5EF4-FFF2-40B4-BE49-F238E27FC236}">
                  <a16:creationId xmlns:a16="http://schemas.microsoft.com/office/drawing/2014/main" id="{013E4FA2-88AE-A0CB-BE4D-071BD710EF2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9725" y="66404"/>
              <a:ext cx="916292" cy="138668"/>
            </a:xfrm>
            <a:prstGeom prst="rect">
              <a:avLst/>
            </a:prstGeom>
          </p:spPr>
        </p:pic>
        <p:pic>
          <p:nvPicPr>
            <p:cNvPr id="8" name="Picture 7">
              <a:extLst>
                <a:ext uri="{FF2B5EF4-FFF2-40B4-BE49-F238E27FC236}">
                  <a16:creationId xmlns:a16="http://schemas.microsoft.com/office/drawing/2014/main" id="{F2395D31-50CB-4DF8-6B7E-127071F5511B}"/>
                </a:ext>
              </a:extLst>
            </p:cNvPr>
            <p:cNvPicPr>
              <a:picLocks noChangeAspect="1"/>
            </p:cNvPicPr>
            <p:nvPr/>
          </p:nvPicPr>
          <p:blipFill rotWithShape="1">
            <a:blip r:embed="rId11"/>
            <a:srcRect l="21627" t="26067" r="20201" b="37419"/>
            <a:stretch/>
          </p:blipFill>
          <p:spPr>
            <a:xfrm rot="5400000">
              <a:off x="1738153" y="865682"/>
              <a:ext cx="353742" cy="183622"/>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32E4D1F1-FE3B-28F7-2F37-9C9F192E208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3158" y="680133"/>
              <a:ext cx="1800000" cy="454231"/>
            </a:xfrm>
            <a:prstGeom prst="rect">
              <a:avLst/>
            </a:prstGeom>
          </p:spPr>
        </p:pic>
      </p:grpSp>
      <p:pic>
        <p:nvPicPr>
          <p:cNvPr id="10" name="Picture 9" descr="A screenshot of a computer&#10;&#10;Description automatically generated">
            <a:extLst>
              <a:ext uri="{FF2B5EF4-FFF2-40B4-BE49-F238E27FC236}">
                <a16:creationId xmlns:a16="http://schemas.microsoft.com/office/drawing/2014/main" id="{F88E95C4-3F51-548D-5130-50F0A2AC266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6017" y="2679664"/>
            <a:ext cx="1440000" cy="1337227"/>
          </a:xfrm>
          <a:prstGeom prst="rect">
            <a:avLst/>
          </a:prstGeom>
        </p:spPr>
      </p:pic>
      <p:pic>
        <p:nvPicPr>
          <p:cNvPr id="11" name="Picture 10" descr="A screen shot of a computer screen&#10;&#10;Description automatically generated">
            <a:extLst>
              <a:ext uri="{FF2B5EF4-FFF2-40B4-BE49-F238E27FC236}">
                <a16:creationId xmlns:a16="http://schemas.microsoft.com/office/drawing/2014/main" id="{3C69501D-4B21-9C1E-AFEF-22249E9F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6854" y="4025403"/>
            <a:ext cx="2700000" cy="2500204"/>
          </a:xfrm>
          <a:prstGeom prst="rect">
            <a:avLst/>
          </a:prstGeom>
        </p:spPr>
      </p:pic>
      <p:pic>
        <p:nvPicPr>
          <p:cNvPr id="12" name="Picture 11" descr="A purple and white sign with text&#10;&#10;Description automatically generated">
            <a:extLst>
              <a:ext uri="{FF2B5EF4-FFF2-40B4-BE49-F238E27FC236}">
                <a16:creationId xmlns:a16="http://schemas.microsoft.com/office/drawing/2014/main" id="{EBD68AE3-CD1C-4E9D-2BFB-FFE28DC5AEB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6017" y="6534119"/>
            <a:ext cx="1440000" cy="1329660"/>
          </a:xfrm>
          <a:prstGeom prst="rect">
            <a:avLst/>
          </a:prstGeom>
        </p:spPr>
      </p:pic>
      <p:sp>
        <p:nvSpPr>
          <p:cNvPr id="14" name="Content Placeholder 44">
            <a:extLst>
              <a:ext uri="{FF2B5EF4-FFF2-40B4-BE49-F238E27FC236}">
                <a16:creationId xmlns:a16="http://schemas.microsoft.com/office/drawing/2014/main" id="{C9C8AAB1-8FD5-5861-8273-6FD7D8B71333}"/>
              </a:ext>
            </a:extLst>
          </p:cNvPr>
          <p:cNvSpPr txBox="1">
            <a:spLocks/>
          </p:cNvSpPr>
          <p:nvPr/>
        </p:nvSpPr>
        <p:spPr>
          <a:xfrm>
            <a:off x="2844863" y="4334998"/>
            <a:ext cx="3737980" cy="1658400"/>
          </a:xfrm>
          <a:prstGeom prst="rect">
            <a:avLst/>
          </a:prstGeom>
          <a:solidFill>
            <a:schemeClr val="bg1"/>
          </a:solidFill>
          <a:ln w="38100">
            <a:solidFill>
              <a:srgbClr val="D66196"/>
            </a:solid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Tx/>
              <a:buBlip>
                <a:blip r:embed="rId16"/>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16"/>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16"/>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16"/>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16"/>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Tx/>
              <a:buBlip>
                <a:blip r:embed="rId16"/>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ATs create a plan, script the action</a:t>
            </a:r>
          </a:p>
          <a:p>
            <a:pPr marL="228600" marR="0" lvl="0" indent="-228600" algn="l" defTabSz="914400" rtl="0" eaLnBrk="1" fontAlgn="auto" latinLnBrk="0" hangingPunct="1">
              <a:lnSpc>
                <a:spcPct val="90000"/>
              </a:lnSpc>
              <a:spcBef>
                <a:spcPts val="1000"/>
              </a:spcBef>
              <a:spcAft>
                <a:spcPts val="0"/>
              </a:spcAft>
              <a:buClrTx/>
              <a:buSzTx/>
              <a:buFontTx/>
              <a:buBlip>
                <a:blip r:embed="rId16"/>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Compare this with their mentor’s version</a:t>
            </a:r>
          </a:p>
          <a:p>
            <a:pPr marL="228600" indent="-228600" defTabSz="914400">
              <a:lnSpc>
                <a:spcPct val="90000"/>
              </a:lnSpc>
              <a:spcBef>
                <a:spcPts val="1000"/>
              </a:spcBef>
              <a:buFontTx/>
              <a:buBlip>
                <a:blip r:embed="rId16"/>
              </a:buBlip>
              <a:defRPr/>
            </a:pPr>
            <a:r>
              <a:rPr lang="en-GB" sz="1200" dirty="0">
                <a:solidFill>
                  <a:srgbClr val="121747"/>
                </a:solidFill>
                <a:latin typeface="Calibri Light" panose="020F0302020204030204"/>
              </a:rPr>
              <a:t>Create a simulation of the targeted area</a:t>
            </a:r>
          </a:p>
          <a:p>
            <a:pPr marL="228600" indent="-228600" defTabSz="914400">
              <a:lnSpc>
                <a:spcPct val="90000"/>
              </a:lnSpc>
              <a:spcBef>
                <a:spcPts val="1000"/>
              </a:spcBef>
              <a:buFontTx/>
              <a:buBlip>
                <a:blip r:embed="rId16"/>
              </a:buBlip>
              <a:defRPr/>
            </a:pPr>
            <a:r>
              <a:rPr lang="en-GB" sz="1200" dirty="0">
                <a:solidFill>
                  <a:srgbClr val="121747"/>
                </a:solidFill>
                <a:latin typeface="Calibri Light" panose="020F0302020204030204"/>
              </a:rPr>
              <a:t>Model and practice the action</a:t>
            </a:r>
          </a:p>
          <a:p>
            <a:pPr marL="228600" indent="-228600" defTabSz="914400">
              <a:lnSpc>
                <a:spcPct val="90000"/>
              </a:lnSpc>
              <a:spcBef>
                <a:spcPts val="1000"/>
              </a:spcBef>
              <a:buFontTx/>
              <a:buBlip>
                <a:blip r:embed="rId16"/>
              </a:buBlip>
              <a:defRPr/>
            </a:pPr>
            <a:r>
              <a:rPr lang="en-GB" sz="1200" dirty="0">
                <a:solidFill>
                  <a:srgbClr val="121747"/>
                </a:solidFill>
                <a:latin typeface="Calibri Light" panose="020F0302020204030204"/>
              </a:rPr>
              <a:t>Set dates for review</a:t>
            </a:r>
          </a:p>
          <a:p>
            <a:pPr marL="228600" indent="-228600" defTabSz="914400">
              <a:lnSpc>
                <a:spcPct val="90000"/>
              </a:lnSpc>
              <a:spcBef>
                <a:spcPts val="1000"/>
              </a:spcBef>
              <a:buFontTx/>
              <a:buBlip>
                <a:blip r:embed="rId16"/>
              </a:buBlip>
              <a:defRPr/>
            </a:pPr>
            <a:r>
              <a:rPr lang="en-GB" sz="1200" dirty="0">
                <a:solidFill>
                  <a:srgbClr val="121747"/>
                </a:solidFill>
                <a:latin typeface="Calibri Light" panose="020F0302020204030204"/>
              </a:rPr>
              <a:t>Plan for ‘in-observation’ feedback</a:t>
            </a:r>
          </a:p>
        </p:txBody>
      </p:sp>
      <p:pic>
        <p:nvPicPr>
          <p:cNvPr id="15" name="Picture 14" descr="A blue text on a black background&#10;&#10;Description automatically generated">
            <a:extLst>
              <a:ext uri="{FF2B5EF4-FFF2-40B4-BE49-F238E27FC236}">
                <a16:creationId xmlns:a16="http://schemas.microsoft.com/office/drawing/2014/main" id="{992D1639-12D5-C4D1-FCD1-33D9AD8939F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676690" y="9365888"/>
            <a:ext cx="2046839" cy="483376"/>
          </a:xfrm>
          <a:prstGeom prst="rect">
            <a:avLst/>
          </a:prstGeom>
        </p:spPr>
      </p:pic>
      <p:pic>
        <p:nvPicPr>
          <p:cNvPr id="25" name="Picture 24" descr="A person and person shaking hands&#10;&#10;Description automatically generated">
            <a:extLst>
              <a:ext uri="{FF2B5EF4-FFF2-40B4-BE49-F238E27FC236}">
                <a16:creationId xmlns:a16="http://schemas.microsoft.com/office/drawing/2014/main" id="{49825F66-3C21-4F95-8010-77EFA6A001A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993177" y="89835"/>
            <a:ext cx="724793" cy="1044529"/>
          </a:xfrm>
          <a:prstGeom prst="rect">
            <a:avLst/>
          </a:prstGeom>
        </p:spPr>
      </p:pic>
      <p:sp>
        <p:nvSpPr>
          <p:cNvPr id="29" name="TextBox 28">
            <a:extLst>
              <a:ext uri="{FF2B5EF4-FFF2-40B4-BE49-F238E27FC236}">
                <a16:creationId xmlns:a16="http://schemas.microsoft.com/office/drawing/2014/main" id="{2FC8EEAA-9A36-CB17-8068-88719CD3A557}"/>
              </a:ext>
            </a:extLst>
          </p:cNvPr>
          <p:cNvSpPr txBox="1"/>
          <p:nvPr/>
        </p:nvSpPr>
        <p:spPr>
          <a:xfrm>
            <a:off x="0" y="0"/>
            <a:ext cx="2940228" cy="1200329"/>
          </a:xfrm>
          <a:prstGeom prst="rect">
            <a:avLst/>
          </a:prstGeom>
          <a:noFill/>
        </p:spPr>
        <p:txBody>
          <a:bodyPr wrap="none" rtlCol="0">
            <a:spAutoFit/>
          </a:bodyPr>
          <a:lstStyle/>
          <a:p>
            <a:r>
              <a:rPr lang="en-GB" dirty="0">
                <a:latin typeface="Posterama" panose="020B0504020200020000" pitchFamily="34" charset="0"/>
                <a:cs typeface="Posterama" panose="020B0504020200020000" pitchFamily="34" charset="0"/>
              </a:rPr>
              <a:t>A quick guide to the</a:t>
            </a:r>
          </a:p>
          <a:p>
            <a:r>
              <a:rPr lang="en-GB" dirty="0">
                <a:latin typeface="Posterama" panose="020B0504020200020000" pitchFamily="34" charset="0"/>
                <a:cs typeface="Posterama" panose="020B0504020200020000" pitchFamily="34" charset="0"/>
              </a:rPr>
              <a:t>BCU ITE Mentoring Model</a:t>
            </a:r>
          </a:p>
          <a:p>
            <a:endParaRPr lang="en-GB" dirty="0">
              <a:latin typeface="Posterama" panose="020B0504020200020000" pitchFamily="34" charset="0"/>
              <a:cs typeface="Posterama" panose="020B0504020200020000" pitchFamily="34" charset="0"/>
            </a:endParaRPr>
          </a:p>
          <a:p>
            <a:r>
              <a:rPr lang="en-GB" dirty="0">
                <a:latin typeface="Posterama" panose="020B0504020200020000" pitchFamily="34" charset="0"/>
                <a:cs typeface="Posterama" panose="020B0504020200020000" pitchFamily="34" charset="0"/>
              </a:rPr>
              <a:t>the ‘</a:t>
            </a:r>
            <a:r>
              <a:rPr lang="en-GB" b="1" dirty="0">
                <a:latin typeface="Posterama" panose="020B0504020200020000" pitchFamily="34" charset="0"/>
                <a:cs typeface="Posterama" panose="020B0504020200020000" pitchFamily="34" charset="0"/>
              </a:rPr>
              <a:t>Do it</a:t>
            </a:r>
            <a:r>
              <a:rPr lang="en-GB" dirty="0">
                <a:latin typeface="Posterama" panose="020B0504020200020000" pitchFamily="34" charset="0"/>
                <a:cs typeface="Posterama" panose="020B0504020200020000" pitchFamily="34" charset="0"/>
              </a:rPr>
              <a:t>’ stage</a:t>
            </a:r>
          </a:p>
        </p:txBody>
      </p:sp>
      <p:sp>
        <p:nvSpPr>
          <p:cNvPr id="30" name="TextBox 29">
            <a:extLst>
              <a:ext uri="{FF2B5EF4-FFF2-40B4-BE49-F238E27FC236}">
                <a16:creationId xmlns:a16="http://schemas.microsoft.com/office/drawing/2014/main" id="{C71CB585-EE99-C933-3371-042A349A0E5E}"/>
              </a:ext>
            </a:extLst>
          </p:cNvPr>
          <p:cNvSpPr txBox="1"/>
          <p:nvPr/>
        </p:nvSpPr>
        <p:spPr>
          <a:xfrm>
            <a:off x="223426" y="8057281"/>
            <a:ext cx="6442765" cy="1200329"/>
          </a:xfrm>
          <a:prstGeom prst="rect">
            <a:avLst/>
          </a:prstGeom>
          <a:noFill/>
          <a:ln w="38100">
            <a:solidFill>
              <a:srgbClr val="D66196"/>
            </a:solidFill>
          </a:ln>
        </p:spPr>
        <p:txBody>
          <a:bodyPr wrap="square">
            <a:spAutoFit/>
          </a:bodyPr>
          <a:lstStyle/>
          <a:p>
            <a:r>
              <a:rPr lang="en-GB" sz="1200" dirty="0">
                <a:latin typeface="Calibri Light" panose="020F0302020204030204" pitchFamily="34" charset="0"/>
                <a:cs typeface="Calibri Light" panose="020F0302020204030204" pitchFamily="34" charset="0"/>
              </a:rPr>
              <a:t>Ensure that you </a:t>
            </a:r>
            <a:r>
              <a:rPr lang="en-GB" sz="1200" b="1" dirty="0">
                <a:latin typeface="Calibri Light" panose="020F0302020204030204" pitchFamily="34" charset="0"/>
                <a:cs typeface="Calibri Light" panose="020F0302020204030204" pitchFamily="34" charset="0"/>
              </a:rPr>
              <a:t>map out the action</a:t>
            </a:r>
            <a:r>
              <a:rPr lang="en-GB" sz="1200" dirty="0">
                <a:latin typeface="Calibri Light" panose="020F0302020204030204" pitchFamily="34" charset="0"/>
                <a:cs typeface="Calibri Light" panose="020F0302020204030204" pitchFamily="34" charset="0"/>
              </a:rPr>
              <a:t>, </a:t>
            </a:r>
            <a:r>
              <a:rPr lang="en-GB" sz="1200" b="1" dirty="0">
                <a:latin typeface="Calibri Light" panose="020F0302020204030204" pitchFamily="34" charset="0"/>
                <a:cs typeface="Calibri Light" panose="020F0302020204030204" pitchFamily="34" charset="0"/>
              </a:rPr>
              <a:t>behaviour</a:t>
            </a:r>
            <a:r>
              <a:rPr lang="en-GB" sz="1200" dirty="0">
                <a:latin typeface="Calibri Light" panose="020F0302020204030204" pitchFamily="34" charset="0"/>
                <a:cs typeface="Calibri Light" panose="020F0302020204030204" pitchFamily="34" charset="0"/>
              </a:rPr>
              <a:t> or </a:t>
            </a:r>
            <a:r>
              <a:rPr lang="en-GB" sz="1200" b="1" dirty="0">
                <a:latin typeface="Calibri Light" panose="020F0302020204030204" pitchFamily="34" charset="0"/>
                <a:cs typeface="Calibri Light" panose="020F0302020204030204" pitchFamily="34" charset="0"/>
              </a:rPr>
              <a:t>language</a:t>
            </a:r>
            <a:r>
              <a:rPr lang="en-GB" sz="1200" dirty="0">
                <a:latin typeface="Calibri Light" panose="020F0302020204030204" pitchFamily="34" charset="0"/>
                <a:cs typeface="Calibri Light" panose="020F0302020204030204" pitchFamily="34" charset="0"/>
              </a:rPr>
              <a:t> that is required, as explicitly as required. In many cases this would literally involving </a:t>
            </a:r>
            <a:r>
              <a:rPr lang="en-GB" sz="1200" b="1" dirty="0">
                <a:latin typeface="Calibri Light" panose="020F0302020204030204" pitchFamily="34" charset="0"/>
                <a:cs typeface="Calibri Light" panose="020F0302020204030204" pitchFamily="34" charset="0"/>
              </a:rPr>
              <a:t>creating a script</a:t>
            </a:r>
            <a:r>
              <a:rPr lang="en-GB" sz="1200" dirty="0">
                <a:latin typeface="Calibri Light" panose="020F0302020204030204" pitchFamily="34" charset="0"/>
                <a:cs typeface="Calibri Light" panose="020F0302020204030204" pitchFamily="34" charset="0"/>
              </a:rPr>
              <a:t>, or a series of stages to direct their action. This might include cues for each stage of the practice, or the specific questions and instructions they are going to use. We </a:t>
            </a:r>
            <a:r>
              <a:rPr lang="en-GB" sz="1200" b="1" dirty="0">
                <a:latin typeface="Calibri Light" panose="020F0302020204030204" pitchFamily="34" charset="0"/>
                <a:cs typeface="Calibri Light" panose="020F0302020204030204" pitchFamily="34" charset="0"/>
              </a:rPr>
              <a:t>create a simulation </a:t>
            </a:r>
            <a:r>
              <a:rPr lang="en-GB" sz="1200" dirty="0">
                <a:latin typeface="Calibri Light" panose="020F0302020204030204" pitchFamily="34" charset="0"/>
                <a:cs typeface="Calibri Light" panose="020F0302020204030204" pitchFamily="34" charset="0"/>
              </a:rPr>
              <a:t>of the targeted area and model the action. It is important to offer </a:t>
            </a:r>
            <a:r>
              <a:rPr lang="en-GB" sz="1200" b="1" dirty="0">
                <a:latin typeface="Calibri Light" panose="020F0302020204030204" pitchFamily="34" charset="0"/>
                <a:cs typeface="Calibri Light" panose="020F0302020204030204" pitchFamily="34" charset="0"/>
              </a:rPr>
              <a:t>a safe space </a:t>
            </a:r>
            <a:r>
              <a:rPr lang="en-GB" sz="1200" dirty="0">
                <a:latin typeface="Calibri Light" panose="020F0302020204030204" pitchFamily="34" charset="0"/>
                <a:cs typeface="Calibri Light" panose="020F0302020204030204" pitchFamily="34" charset="0"/>
              </a:rPr>
              <a:t>for this be perfected. We </a:t>
            </a:r>
            <a:r>
              <a:rPr lang="en-GB" sz="1200" b="1" dirty="0">
                <a:latin typeface="Calibri Light" panose="020F0302020204030204" pitchFamily="34" charset="0"/>
                <a:cs typeface="Calibri Light" panose="020F0302020204030204" pitchFamily="34" charset="0"/>
              </a:rPr>
              <a:t>identify a timeframe </a:t>
            </a:r>
            <a:r>
              <a:rPr lang="en-GB" sz="1200" dirty="0">
                <a:latin typeface="Calibri Light" panose="020F0302020204030204" pitchFamily="34" charset="0"/>
                <a:cs typeface="Calibri Light" panose="020F0302020204030204" pitchFamily="34" charset="0"/>
              </a:rPr>
              <a:t>for this development, setting a date for review in action, and feedback to be made available.</a:t>
            </a:r>
          </a:p>
        </p:txBody>
      </p:sp>
    </p:spTree>
    <p:extLst>
      <p:ext uri="{BB962C8B-B14F-4D97-AF65-F5344CB8AC3E}">
        <p14:creationId xmlns:p14="http://schemas.microsoft.com/office/powerpoint/2010/main" val="15460036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Picture 142">
            <a:extLst>
              <a:ext uri="{FF2B5EF4-FFF2-40B4-BE49-F238E27FC236}">
                <a16:creationId xmlns:a16="http://schemas.microsoft.com/office/drawing/2014/main" id="{E8C37E0E-28DA-6088-CA54-2A0A2EAF34E3}"/>
              </a:ext>
            </a:extLst>
          </p:cNvPr>
          <p:cNvPicPr>
            <a:picLocks noChangeAspect="1"/>
          </p:cNvPicPr>
          <p:nvPr/>
        </p:nvPicPr>
        <p:blipFill>
          <a:blip r:embed="rId2"/>
          <a:stretch>
            <a:fillRect/>
          </a:stretch>
        </p:blipFill>
        <p:spPr>
          <a:xfrm>
            <a:off x="2452255" y="3004387"/>
            <a:ext cx="4213936" cy="2561981"/>
          </a:xfrm>
          <a:prstGeom prst="rect">
            <a:avLst/>
          </a:prstGeom>
        </p:spPr>
      </p:pic>
      <p:pic>
        <p:nvPicPr>
          <p:cNvPr id="2" name="Picture 1" descr="A screen shot of a computer screen&#10;&#10;Description automatically generated">
            <a:extLst>
              <a:ext uri="{FF2B5EF4-FFF2-40B4-BE49-F238E27FC236}">
                <a16:creationId xmlns:a16="http://schemas.microsoft.com/office/drawing/2014/main" id="{0AEE5C99-122A-061B-D483-541D606C08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17" y="1357600"/>
            <a:ext cx="1440000" cy="1329660"/>
          </a:xfrm>
          <a:prstGeom prst="rect">
            <a:avLst/>
          </a:prstGeom>
        </p:spPr>
      </p:pic>
      <p:grpSp>
        <p:nvGrpSpPr>
          <p:cNvPr id="4" name="Group 3">
            <a:extLst>
              <a:ext uri="{FF2B5EF4-FFF2-40B4-BE49-F238E27FC236}">
                <a16:creationId xmlns:a16="http://schemas.microsoft.com/office/drawing/2014/main" id="{5AA56B87-81B0-6902-95B8-3102E8DD1511}"/>
              </a:ext>
            </a:extLst>
          </p:cNvPr>
          <p:cNvGrpSpPr/>
          <p:nvPr/>
        </p:nvGrpSpPr>
        <p:grpSpPr>
          <a:xfrm>
            <a:off x="4767445" y="40012"/>
            <a:ext cx="2090555" cy="1094352"/>
            <a:chOff x="27271" y="40012"/>
            <a:chExt cx="2090555" cy="1094352"/>
          </a:xfrm>
        </p:grpSpPr>
        <p:pic>
          <p:nvPicPr>
            <p:cNvPr id="5" name="Picture 4">
              <a:extLst>
                <a:ext uri="{FF2B5EF4-FFF2-40B4-BE49-F238E27FC236}">
                  <a16:creationId xmlns:a16="http://schemas.microsoft.com/office/drawing/2014/main" id="{81B1E3AA-86D5-3824-09E5-9C2972A8B36F}"/>
                </a:ext>
              </a:extLst>
            </p:cNvPr>
            <p:cNvPicPr>
              <a:picLocks noChangeAspect="1"/>
            </p:cNvPicPr>
            <p:nvPr/>
          </p:nvPicPr>
          <p:blipFill rotWithShape="1">
            <a:blip r:embed="rId4"/>
            <a:srcRect l="16098" t="26541" r="15319" b="29646"/>
            <a:stretch/>
          </p:blipFill>
          <p:spPr>
            <a:xfrm>
              <a:off x="27271" y="40012"/>
              <a:ext cx="2090555" cy="782966"/>
            </a:xfrm>
            <a:prstGeom prst="rect">
              <a:avLst/>
            </a:prstGeom>
          </p:spPr>
        </p:pic>
        <p:pic>
          <p:nvPicPr>
            <p:cNvPr id="6" name="Picture 5" descr="A black background with a black square&#10;&#10;Description automatically generated with medium confidence">
              <a:extLst>
                <a:ext uri="{FF2B5EF4-FFF2-40B4-BE49-F238E27FC236}">
                  <a16:creationId xmlns:a16="http://schemas.microsoft.com/office/drawing/2014/main" id="{00DDC30C-7927-79C5-BFF9-A9FDF55993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351" y="48921"/>
              <a:ext cx="255651" cy="128517"/>
            </a:xfrm>
            <a:prstGeom prst="rect">
              <a:avLst/>
            </a:prstGeom>
          </p:spPr>
        </p:pic>
        <p:pic>
          <p:nvPicPr>
            <p:cNvPr id="7" name="Picture 6" descr="A black background with a black square&#10;&#10;Description automatically generated with medium confidence">
              <a:extLst>
                <a:ext uri="{FF2B5EF4-FFF2-40B4-BE49-F238E27FC236}">
                  <a16:creationId xmlns:a16="http://schemas.microsoft.com/office/drawing/2014/main" id="{013E4FA2-88AE-A0CB-BE4D-071BD710EF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9725" y="66404"/>
              <a:ext cx="916292" cy="138668"/>
            </a:xfrm>
            <a:prstGeom prst="rect">
              <a:avLst/>
            </a:prstGeom>
          </p:spPr>
        </p:pic>
        <p:pic>
          <p:nvPicPr>
            <p:cNvPr id="8" name="Picture 7">
              <a:extLst>
                <a:ext uri="{FF2B5EF4-FFF2-40B4-BE49-F238E27FC236}">
                  <a16:creationId xmlns:a16="http://schemas.microsoft.com/office/drawing/2014/main" id="{F2395D31-50CB-4DF8-6B7E-127071F5511B}"/>
                </a:ext>
              </a:extLst>
            </p:cNvPr>
            <p:cNvPicPr>
              <a:picLocks noChangeAspect="1"/>
            </p:cNvPicPr>
            <p:nvPr/>
          </p:nvPicPr>
          <p:blipFill rotWithShape="1">
            <a:blip r:embed="rId7"/>
            <a:srcRect l="21627" t="26067" r="20201" b="37419"/>
            <a:stretch/>
          </p:blipFill>
          <p:spPr>
            <a:xfrm rot="5400000">
              <a:off x="1738153" y="865682"/>
              <a:ext cx="353742" cy="183622"/>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32E4D1F1-FE3B-28F7-2F37-9C9F192E20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58" y="680133"/>
              <a:ext cx="1800000" cy="454231"/>
            </a:xfrm>
            <a:prstGeom prst="rect">
              <a:avLst/>
            </a:prstGeom>
          </p:spPr>
        </p:pic>
      </p:grpSp>
      <p:pic>
        <p:nvPicPr>
          <p:cNvPr id="10" name="Picture 9" descr="A screenshot of a computer&#10;&#10;Description automatically generated">
            <a:extLst>
              <a:ext uri="{FF2B5EF4-FFF2-40B4-BE49-F238E27FC236}">
                <a16:creationId xmlns:a16="http://schemas.microsoft.com/office/drawing/2014/main" id="{F88E95C4-3F51-548D-5130-50F0A2AC26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6017" y="2679665"/>
            <a:ext cx="1440000" cy="1337227"/>
          </a:xfrm>
          <a:prstGeom prst="rect">
            <a:avLst/>
          </a:prstGeom>
        </p:spPr>
      </p:pic>
      <p:pic>
        <p:nvPicPr>
          <p:cNvPr id="11" name="Picture 10" descr="A screen shot of a computer screen&#10;&#10;Description automatically generated">
            <a:extLst>
              <a:ext uri="{FF2B5EF4-FFF2-40B4-BE49-F238E27FC236}">
                <a16:creationId xmlns:a16="http://schemas.microsoft.com/office/drawing/2014/main" id="{3C69501D-4B21-9C1E-AFEF-22249E9F8F9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6017" y="4016892"/>
            <a:ext cx="1440000" cy="1333444"/>
          </a:xfrm>
          <a:prstGeom prst="rect">
            <a:avLst/>
          </a:prstGeom>
        </p:spPr>
      </p:pic>
      <p:pic>
        <p:nvPicPr>
          <p:cNvPr id="12" name="Picture 11" descr="A purple and white sign with text&#10;&#10;Description automatically generated">
            <a:extLst>
              <a:ext uri="{FF2B5EF4-FFF2-40B4-BE49-F238E27FC236}">
                <a16:creationId xmlns:a16="http://schemas.microsoft.com/office/drawing/2014/main" id="{EBD68AE3-CD1C-4E9D-2BFB-FFE28DC5AE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6641" y="5279060"/>
            <a:ext cx="2700000" cy="2493095"/>
          </a:xfrm>
          <a:prstGeom prst="rect">
            <a:avLst/>
          </a:prstGeom>
        </p:spPr>
      </p:pic>
      <p:sp>
        <p:nvSpPr>
          <p:cNvPr id="15" name="Content Placeholder 44">
            <a:extLst>
              <a:ext uri="{FF2B5EF4-FFF2-40B4-BE49-F238E27FC236}">
                <a16:creationId xmlns:a16="http://schemas.microsoft.com/office/drawing/2014/main" id="{438F4674-E5C4-AE84-919A-C5B83458CF78}"/>
              </a:ext>
            </a:extLst>
          </p:cNvPr>
          <p:cNvSpPr txBox="1">
            <a:spLocks/>
          </p:cNvSpPr>
          <p:nvPr/>
        </p:nvSpPr>
        <p:spPr>
          <a:xfrm>
            <a:off x="2844863" y="5587439"/>
            <a:ext cx="3737980" cy="1658400"/>
          </a:xfrm>
          <a:prstGeom prst="rect">
            <a:avLst/>
          </a:prstGeom>
          <a:ln w="38100">
            <a:solidFill>
              <a:srgbClr val="75174D"/>
            </a:solid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Tx/>
              <a:buBlip>
                <a:blip r:embed="rId12"/>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12"/>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12"/>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12"/>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12"/>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Tx/>
              <a:buBlip>
                <a:blip r:embed="rId12"/>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Consider the impact of the completed target</a:t>
            </a:r>
          </a:p>
          <a:p>
            <a:pPr marL="228600" marR="0" lvl="0" indent="-228600" algn="l" defTabSz="914400" rtl="0" eaLnBrk="1" fontAlgn="auto" latinLnBrk="0" hangingPunct="1">
              <a:lnSpc>
                <a:spcPct val="90000"/>
              </a:lnSpc>
              <a:spcBef>
                <a:spcPts val="1000"/>
              </a:spcBef>
              <a:spcAft>
                <a:spcPts val="0"/>
              </a:spcAft>
              <a:buClrTx/>
              <a:buSzTx/>
              <a:buFontTx/>
              <a:buBlip>
                <a:blip r:embed="rId12"/>
              </a:buBlip>
              <a:tabLst/>
              <a:defRPr/>
            </a:pPr>
            <a:r>
              <a:rPr kumimoji="0" lang="en-GB" sz="1200" b="0" i="0" u="none" strike="noStrike" kern="1200" cap="none" spc="0" normalizeH="0" baseline="0" noProof="0" dirty="0">
                <a:ln>
                  <a:noFill/>
                </a:ln>
                <a:solidFill>
                  <a:srgbClr val="121747"/>
                </a:solidFill>
                <a:effectLst/>
                <a:uLnTx/>
                <a:uFillTx/>
                <a:latin typeface="Calibri Light" panose="020F0302020204030204"/>
                <a:ea typeface="+mn-ea"/>
                <a:cs typeface="+mn-cs"/>
              </a:rPr>
              <a:t>How effectively was the action step completed?</a:t>
            </a:r>
          </a:p>
          <a:p>
            <a:pPr marL="228600" indent="-228600" defTabSz="914400">
              <a:lnSpc>
                <a:spcPct val="90000"/>
              </a:lnSpc>
              <a:spcBef>
                <a:spcPts val="1000"/>
              </a:spcBef>
              <a:buFontTx/>
              <a:buBlip>
                <a:blip r:embed="rId12"/>
              </a:buBlip>
              <a:defRPr/>
            </a:pPr>
            <a:r>
              <a:rPr lang="en-GB" sz="1200" dirty="0">
                <a:solidFill>
                  <a:srgbClr val="121747"/>
                </a:solidFill>
                <a:latin typeface="Calibri Light" panose="020F0302020204030204"/>
              </a:rPr>
              <a:t>Discuss what has emerged in their teaching</a:t>
            </a:r>
          </a:p>
          <a:p>
            <a:pPr marL="228600" indent="-228600" defTabSz="914400">
              <a:lnSpc>
                <a:spcPct val="90000"/>
              </a:lnSpc>
              <a:spcBef>
                <a:spcPts val="1000"/>
              </a:spcBef>
              <a:buFontTx/>
              <a:buBlip>
                <a:blip r:embed="rId12"/>
              </a:buBlip>
              <a:defRPr/>
            </a:pPr>
            <a:r>
              <a:rPr lang="en-GB" sz="1200" dirty="0">
                <a:solidFill>
                  <a:srgbClr val="121747"/>
                </a:solidFill>
                <a:latin typeface="Calibri Light" panose="020F0302020204030204"/>
              </a:rPr>
              <a:t>How has this improved the classroom environment?</a:t>
            </a:r>
          </a:p>
          <a:p>
            <a:pPr marL="228600" indent="-228600" defTabSz="914400">
              <a:lnSpc>
                <a:spcPct val="90000"/>
              </a:lnSpc>
              <a:spcBef>
                <a:spcPts val="1000"/>
              </a:spcBef>
              <a:buFontTx/>
              <a:buBlip>
                <a:blip r:embed="rId12"/>
              </a:buBlip>
              <a:defRPr/>
            </a:pPr>
            <a:r>
              <a:rPr lang="en-GB" sz="1200" dirty="0">
                <a:solidFill>
                  <a:srgbClr val="121747"/>
                </a:solidFill>
                <a:latin typeface="Calibri Light" panose="020F0302020204030204"/>
              </a:rPr>
              <a:t>Consider what lesson has been learnt</a:t>
            </a:r>
          </a:p>
          <a:p>
            <a:pPr marL="228600" indent="-228600" defTabSz="914400">
              <a:lnSpc>
                <a:spcPct val="90000"/>
              </a:lnSpc>
              <a:spcBef>
                <a:spcPts val="1000"/>
              </a:spcBef>
              <a:buFontTx/>
              <a:buBlip>
                <a:blip r:embed="rId12"/>
              </a:buBlip>
              <a:defRPr/>
            </a:pPr>
            <a:r>
              <a:rPr lang="en-GB" sz="1200" dirty="0">
                <a:solidFill>
                  <a:srgbClr val="121747"/>
                </a:solidFill>
                <a:latin typeface="Calibri Light" panose="020F0302020204030204"/>
              </a:rPr>
              <a:t>How will they take this forward into future practice?</a:t>
            </a:r>
          </a:p>
        </p:txBody>
      </p:sp>
      <p:pic>
        <p:nvPicPr>
          <p:cNvPr id="16" name="Picture 15" descr="A blue text on a black background&#10;&#10;Description automatically generated">
            <a:extLst>
              <a:ext uri="{FF2B5EF4-FFF2-40B4-BE49-F238E27FC236}">
                <a16:creationId xmlns:a16="http://schemas.microsoft.com/office/drawing/2014/main" id="{254D175A-735E-6464-3FC1-DAE8C702BF7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676690" y="9365888"/>
            <a:ext cx="2046839" cy="483376"/>
          </a:xfrm>
          <a:prstGeom prst="rect">
            <a:avLst/>
          </a:prstGeom>
        </p:spPr>
      </p:pic>
      <p:pic>
        <p:nvPicPr>
          <p:cNvPr id="139" name="Picture 138" descr="A person and person shaking hands&#10;&#10;Description automatically generated">
            <a:extLst>
              <a:ext uri="{FF2B5EF4-FFF2-40B4-BE49-F238E27FC236}">
                <a16:creationId xmlns:a16="http://schemas.microsoft.com/office/drawing/2014/main" id="{9F7A3843-A7CD-527D-3A40-53D90AC01EC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993177" y="89835"/>
            <a:ext cx="724793" cy="1044529"/>
          </a:xfrm>
          <a:prstGeom prst="rect">
            <a:avLst/>
          </a:prstGeom>
        </p:spPr>
      </p:pic>
      <p:sp>
        <p:nvSpPr>
          <p:cNvPr id="144" name="TextBox 143">
            <a:extLst>
              <a:ext uri="{FF2B5EF4-FFF2-40B4-BE49-F238E27FC236}">
                <a16:creationId xmlns:a16="http://schemas.microsoft.com/office/drawing/2014/main" id="{CD30D3FD-1180-C37F-AF1C-2216CB01A4A2}"/>
              </a:ext>
            </a:extLst>
          </p:cNvPr>
          <p:cNvSpPr txBox="1"/>
          <p:nvPr/>
        </p:nvSpPr>
        <p:spPr>
          <a:xfrm>
            <a:off x="0" y="0"/>
            <a:ext cx="2940228" cy="1200329"/>
          </a:xfrm>
          <a:prstGeom prst="rect">
            <a:avLst/>
          </a:prstGeom>
          <a:noFill/>
        </p:spPr>
        <p:txBody>
          <a:bodyPr wrap="none" rtlCol="0">
            <a:spAutoFit/>
          </a:bodyPr>
          <a:lstStyle/>
          <a:p>
            <a:r>
              <a:rPr lang="en-GB" dirty="0">
                <a:latin typeface="Posterama" panose="020B0504020200020000" pitchFamily="34" charset="0"/>
                <a:cs typeface="Posterama" panose="020B0504020200020000" pitchFamily="34" charset="0"/>
              </a:rPr>
              <a:t>A quick guide to the</a:t>
            </a:r>
          </a:p>
          <a:p>
            <a:r>
              <a:rPr lang="en-GB" dirty="0">
                <a:latin typeface="Posterama" panose="020B0504020200020000" pitchFamily="34" charset="0"/>
                <a:cs typeface="Posterama" panose="020B0504020200020000" pitchFamily="34" charset="0"/>
              </a:rPr>
              <a:t>BCU ITE Mentoring Model</a:t>
            </a:r>
          </a:p>
          <a:p>
            <a:endParaRPr lang="en-GB" dirty="0">
              <a:latin typeface="Posterama" panose="020B0504020200020000" pitchFamily="34" charset="0"/>
              <a:cs typeface="Posterama" panose="020B0504020200020000" pitchFamily="34" charset="0"/>
            </a:endParaRPr>
          </a:p>
          <a:p>
            <a:r>
              <a:rPr lang="en-GB" dirty="0">
                <a:latin typeface="Posterama" panose="020B0504020200020000" pitchFamily="34" charset="0"/>
                <a:cs typeface="Posterama" panose="020B0504020200020000" pitchFamily="34" charset="0"/>
              </a:rPr>
              <a:t>the ‘</a:t>
            </a:r>
            <a:r>
              <a:rPr lang="en-GB" b="1" dirty="0">
                <a:latin typeface="Posterama" panose="020B0504020200020000" pitchFamily="34" charset="0"/>
                <a:cs typeface="Posterama" panose="020B0504020200020000" pitchFamily="34" charset="0"/>
              </a:rPr>
              <a:t>Review it</a:t>
            </a:r>
            <a:r>
              <a:rPr lang="en-GB" dirty="0">
                <a:latin typeface="Posterama" panose="020B0504020200020000" pitchFamily="34" charset="0"/>
                <a:cs typeface="Posterama" panose="020B0504020200020000" pitchFamily="34" charset="0"/>
              </a:rPr>
              <a:t>’ stage</a:t>
            </a:r>
          </a:p>
        </p:txBody>
      </p:sp>
      <p:sp>
        <p:nvSpPr>
          <p:cNvPr id="145" name="TextBox 144">
            <a:extLst>
              <a:ext uri="{FF2B5EF4-FFF2-40B4-BE49-F238E27FC236}">
                <a16:creationId xmlns:a16="http://schemas.microsoft.com/office/drawing/2014/main" id="{2EB389A8-5170-70FB-9954-E909537E2BD3}"/>
              </a:ext>
            </a:extLst>
          </p:cNvPr>
          <p:cNvSpPr txBox="1"/>
          <p:nvPr/>
        </p:nvSpPr>
        <p:spPr>
          <a:xfrm>
            <a:off x="223426" y="8057281"/>
            <a:ext cx="6442765" cy="1200329"/>
          </a:xfrm>
          <a:prstGeom prst="rect">
            <a:avLst/>
          </a:prstGeom>
          <a:noFill/>
          <a:ln w="38100">
            <a:solidFill>
              <a:srgbClr val="75174D"/>
            </a:solidFill>
          </a:ln>
        </p:spPr>
        <p:txBody>
          <a:bodyPr wrap="square">
            <a:spAutoFit/>
          </a:bodyPr>
          <a:lstStyle/>
          <a:p>
            <a:r>
              <a:rPr lang="en-GB" sz="1200" dirty="0">
                <a:latin typeface="Calibri Light" panose="020F0302020204030204" pitchFamily="34" charset="0"/>
                <a:cs typeface="Calibri Light" panose="020F0302020204030204" pitchFamily="34" charset="0"/>
              </a:rPr>
              <a:t>We are now able to </a:t>
            </a:r>
            <a:r>
              <a:rPr lang="en-GB" sz="1200" b="1" dirty="0">
                <a:latin typeface="Calibri Light" panose="020F0302020204030204" pitchFamily="34" charset="0"/>
                <a:cs typeface="Calibri Light" panose="020F0302020204030204" pitchFamily="34" charset="0"/>
              </a:rPr>
              <a:t>review the development </a:t>
            </a:r>
            <a:r>
              <a:rPr lang="en-GB" sz="1200" dirty="0">
                <a:latin typeface="Calibri Light" panose="020F0302020204030204" pitchFamily="34" charset="0"/>
                <a:cs typeface="Calibri Light" panose="020F0302020204030204" pitchFamily="34" charset="0"/>
              </a:rPr>
              <a:t>in action, to </a:t>
            </a:r>
            <a:r>
              <a:rPr lang="en-GB" sz="1200" b="1" dirty="0">
                <a:latin typeface="Calibri Light" panose="020F0302020204030204" pitchFamily="34" charset="0"/>
                <a:cs typeface="Calibri Light" panose="020F0302020204030204" pitchFamily="34" charset="0"/>
              </a:rPr>
              <a:t>assess the impact </a:t>
            </a:r>
            <a:r>
              <a:rPr lang="en-GB" sz="1200" dirty="0">
                <a:latin typeface="Calibri Light" panose="020F0302020204030204" pitchFamily="34" charset="0"/>
                <a:cs typeface="Calibri Light" panose="020F0302020204030204" pitchFamily="34" charset="0"/>
              </a:rPr>
              <a:t>and </a:t>
            </a:r>
            <a:r>
              <a:rPr lang="en-GB" sz="1200" b="1" dirty="0">
                <a:latin typeface="Calibri Light" panose="020F0302020204030204" pitchFamily="34" charset="0"/>
                <a:cs typeface="Calibri Light" panose="020F0302020204030204" pitchFamily="34" charset="0"/>
              </a:rPr>
              <a:t>reflect on the progress </a:t>
            </a:r>
            <a:r>
              <a:rPr lang="en-GB" sz="1200" dirty="0">
                <a:latin typeface="Calibri Light" panose="020F0302020204030204" pitchFamily="34" charset="0"/>
                <a:cs typeface="Calibri Light" panose="020F0302020204030204" pitchFamily="34" charset="0"/>
              </a:rPr>
              <a:t>made. We consider the impact of the completed target and reflect upon how effectively the action step was completed, comparing the impact with the intended focus of development. We discuss what has emerged in their teaching and how this has improved the classroom environment more holistically. From this we </a:t>
            </a:r>
            <a:r>
              <a:rPr lang="en-GB" sz="1200" b="1" dirty="0">
                <a:latin typeface="Calibri Light" panose="020F0302020204030204" pitchFamily="34" charset="0"/>
                <a:cs typeface="Calibri Light" panose="020F0302020204030204" pitchFamily="34" charset="0"/>
              </a:rPr>
              <a:t>consider what lessons have been learnt</a:t>
            </a:r>
            <a:r>
              <a:rPr lang="en-GB" sz="1200" dirty="0">
                <a:latin typeface="Calibri Light" panose="020F0302020204030204" pitchFamily="34" charset="0"/>
                <a:cs typeface="Calibri Light" panose="020F0302020204030204" pitchFamily="34" charset="0"/>
              </a:rPr>
              <a:t>, and how they might take this forward into their future practice, recording their ongoing progress.</a:t>
            </a:r>
          </a:p>
        </p:txBody>
      </p:sp>
      <p:pic>
        <p:nvPicPr>
          <p:cNvPr id="147" name="Graphic 146" descr="Thought outline">
            <a:extLst>
              <a:ext uri="{FF2B5EF4-FFF2-40B4-BE49-F238E27FC236}">
                <a16:creationId xmlns:a16="http://schemas.microsoft.com/office/drawing/2014/main" id="{3127E553-D5CC-A3F2-3A7F-B84DB8776FB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436716" y="3215528"/>
            <a:ext cx="532185" cy="532185"/>
          </a:xfrm>
          <a:prstGeom prst="rect">
            <a:avLst/>
          </a:prstGeom>
        </p:spPr>
      </p:pic>
      <p:pic>
        <p:nvPicPr>
          <p:cNvPr id="149" name="Graphic 148" descr="Aspiration outline">
            <a:extLst>
              <a:ext uri="{FF2B5EF4-FFF2-40B4-BE49-F238E27FC236}">
                <a16:creationId xmlns:a16="http://schemas.microsoft.com/office/drawing/2014/main" id="{286519A8-98C5-F90D-11F7-AE83478B412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665157" y="3110336"/>
            <a:ext cx="475883" cy="475883"/>
          </a:xfrm>
          <a:prstGeom prst="rect">
            <a:avLst/>
          </a:prstGeom>
        </p:spPr>
      </p:pic>
      <p:pic>
        <p:nvPicPr>
          <p:cNvPr id="152" name="Graphic 151" descr="Dance steps outline">
            <a:extLst>
              <a:ext uri="{FF2B5EF4-FFF2-40B4-BE49-F238E27FC236}">
                <a16:creationId xmlns:a16="http://schemas.microsoft.com/office/drawing/2014/main" id="{6E1BED0F-B1AB-F39A-0958-84E2A810912F}"/>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5400000">
            <a:off x="3637930" y="3264080"/>
            <a:ext cx="194492" cy="194492"/>
          </a:xfrm>
          <a:prstGeom prst="rect">
            <a:avLst/>
          </a:prstGeom>
        </p:spPr>
      </p:pic>
    </p:spTree>
    <p:extLst>
      <p:ext uri="{BB962C8B-B14F-4D97-AF65-F5344CB8AC3E}">
        <p14:creationId xmlns:p14="http://schemas.microsoft.com/office/powerpoint/2010/main" val="29361294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B4929DDE-6C45-96D0-713F-F08A0A14948C}"/>
              </a:ext>
            </a:extLst>
          </p:cNvPr>
          <p:cNvPicPr>
            <a:picLocks noChangeAspect="1"/>
          </p:cNvPicPr>
          <p:nvPr/>
        </p:nvPicPr>
        <p:blipFill rotWithShape="1">
          <a:blip r:embed="rId2"/>
          <a:srcRect l="16098" t="26541" r="15319" b="29646"/>
          <a:stretch/>
        </p:blipFill>
        <p:spPr>
          <a:xfrm>
            <a:off x="4767445" y="40012"/>
            <a:ext cx="2090555" cy="782966"/>
          </a:xfrm>
          <a:prstGeom prst="rect">
            <a:avLst/>
          </a:prstGeom>
        </p:spPr>
      </p:pic>
      <p:pic>
        <p:nvPicPr>
          <p:cNvPr id="14" name="Picture 13" descr="A black background with a black square&#10;&#10;Description automatically generated with medium confidence">
            <a:extLst>
              <a:ext uri="{FF2B5EF4-FFF2-40B4-BE49-F238E27FC236}">
                <a16:creationId xmlns:a16="http://schemas.microsoft.com/office/drawing/2014/main" id="{681BDAA6-1E58-A17B-7A99-2D768F899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3525" y="48921"/>
            <a:ext cx="255651" cy="128517"/>
          </a:xfrm>
          <a:prstGeom prst="rect">
            <a:avLst/>
          </a:prstGeom>
        </p:spPr>
      </p:pic>
      <p:pic>
        <p:nvPicPr>
          <p:cNvPr id="20" name="Picture 19" descr="A black background with a black square&#10;&#10;Description automatically generated with medium confidence">
            <a:extLst>
              <a:ext uri="{FF2B5EF4-FFF2-40B4-BE49-F238E27FC236}">
                <a16:creationId xmlns:a16="http://schemas.microsoft.com/office/drawing/2014/main" id="{BD3A003A-0096-B83D-E18D-4DC63D9E48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9899" y="66404"/>
            <a:ext cx="916292" cy="138668"/>
          </a:xfrm>
          <a:prstGeom prst="rect">
            <a:avLst/>
          </a:prstGeom>
        </p:spPr>
      </p:pic>
      <p:pic>
        <p:nvPicPr>
          <p:cNvPr id="38" name="Picture 37">
            <a:extLst>
              <a:ext uri="{FF2B5EF4-FFF2-40B4-BE49-F238E27FC236}">
                <a16:creationId xmlns:a16="http://schemas.microsoft.com/office/drawing/2014/main" id="{27DFE51C-56CC-B285-FBA1-18D8D939B71C}"/>
              </a:ext>
            </a:extLst>
          </p:cNvPr>
          <p:cNvPicPr>
            <a:picLocks noChangeAspect="1"/>
          </p:cNvPicPr>
          <p:nvPr/>
        </p:nvPicPr>
        <p:blipFill rotWithShape="1">
          <a:blip r:embed="rId5"/>
          <a:srcRect l="21627" t="26067" r="20201" b="37419"/>
          <a:stretch/>
        </p:blipFill>
        <p:spPr>
          <a:xfrm rot="5400000">
            <a:off x="6478327" y="865682"/>
            <a:ext cx="353742" cy="183622"/>
          </a:xfrm>
          <a:prstGeom prst="rect">
            <a:avLst/>
          </a:prstGeom>
        </p:spPr>
      </p:pic>
      <p:pic>
        <p:nvPicPr>
          <p:cNvPr id="40" name="Picture 39" descr="A screenshot of a computer&#10;&#10;Description automatically generated">
            <a:extLst>
              <a:ext uri="{FF2B5EF4-FFF2-40B4-BE49-F238E27FC236}">
                <a16:creationId xmlns:a16="http://schemas.microsoft.com/office/drawing/2014/main" id="{04185862-4DBD-8C20-1BC7-D6FDF40F63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3332" y="680133"/>
            <a:ext cx="1800000" cy="454231"/>
          </a:xfrm>
          <a:prstGeom prst="rect">
            <a:avLst/>
          </a:prstGeom>
        </p:spPr>
      </p:pic>
      <p:pic>
        <p:nvPicPr>
          <p:cNvPr id="45" name="Picture 44" descr="A screen shot of a computer screen&#10;&#10;Description automatically generated">
            <a:extLst>
              <a:ext uri="{FF2B5EF4-FFF2-40B4-BE49-F238E27FC236}">
                <a16:creationId xmlns:a16="http://schemas.microsoft.com/office/drawing/2014/main" id="{E45C2021-AE69-01DC-F080-7AC07C978C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891" y="1357252"/>
            <a:ext cx="2086193" cy="1926330"/>
          </a:xfrm>
          <a:prstGeom prst="rect">
            <a:avLst/>
          </a:prstGeom>
        </p:spPr>
      </p:pic>
      <p:pic>
        <p:nvPicPr>
          <p:cNvPr id="46" name="Picture 45" descr="A screenshot of a computer&#10;&#10;Description automatically generated">
            <a:extLst>
              <a:ext uri="{FF2B5EF4-FFF2-40B4-BE49-F238E27FC236}">
                <a16:creationId xmlns:a16="http://schemas.microsoft.com/office/drawing/2014/main" id="{ED2F2D32-4199-CAC5-5D0E-850B67EF2C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6891" y="3332320"/>
            <a:ext cx="2086193" cy="1937307"/>
          </a:xfrm>
          <a:prstGeom prst="rect">
            <a:avLst/>
          </a:prstGeom>
        </p:spPr>
      </p:pic>
      <p:pic>
        <p:nvPicPr>
          <p:cNvPr id="47" name="Picture 46" descr="A screen shot of a computer screen&#10;&#10;Description automatically generated">
            <a:extLst>
              <a:ext uri="{FF2B5EF4-FFF2-40B4-BE49-F238E27FC236}">
                <a16:creationId xmlns:a16="http://schemas.microsoft.com/office/drawing/2014/main" id="{4F282780-F8EB-14EE-40E7-E8565286AA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6891" y="5318366"/>
            <a:ext cx="2086193" cy="1931819"/>
          </a:xfrm>
          <a:prstGeom prst="rect">
            <a:avLst/>
          </a:prstGeom>
        </p:spPr>
      </p:pic>
      <p:pic>
        <p:nvPicPr>
          <p:cNvPr id="48" name="Picture 47" descr="A purple and white sign with text&#10;&#10;Description automatically generated">
            <a:extLst>
              <a:ext uri="{FF2B5EF4-FFF2-40B4-BE49-F238E27FC236}">
                <a16:creationId xmlns:a16="http://schemas.microsoft.com/office/drawing/2014/main" id="{CCFEEFDB-382B-EE8C-7CC7-A0783C96C00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6891" y="7298922"/>
            <a:ext cx="2086193" cy="1926330"/>
          </a:xfrm>
          <a:prstGeom prst="rect">
            <a:avLst/>
          </a:prstGeom>
        </p:spPr>
      </p:pic>
      <p:sp>
        <p:nvSpPr>
          <p:cNvPr id="49" name="Content Placeholder 44">
            <a:extLst>
              <a:ext uri="{FF2B5EF4-FFF2-40B4-BE49-F238E27FC236}">
                <a16:creationId xmlns:a16="http://schemas.microsoft.com/office/drawing/2014/main" id="{5B1DD2BF-C5ED-9D99-F3A3-F9A01659E2A3}"/>
              </a:ext>
            </a:extLst>
          </p:cNvPr>
          <p:cNvSpPr txBox="1">
            <a:spLocks/>
          </p:cNvSpPr>
          <p:nvPr/>
        </p:nvSpPr>
        <p:spPr>
          <a:xfrm>
            <a:off x="2547633" y="1207168"/>
            <a:ext cx="3863252" cy="2071838"/>
          </a:xfrm>
          <a:prstGeom prst="rect">
            <a:avLst/>
          </a:prstGeom>
          <a:ln w="38100">
            <a:solidFill>
              <a:srgbClr val="25636F"/>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Tx/>
              <a:buBlip>
                <a:blip r:embed="rId11"/>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11"/>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11"/>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endParaRPr lang="en-GB" sz="1500" b="1" dirty="0"/>
          </a:p>
          <a:p>
            <a:pPr marL="228600" marR="0" lvl="0" indent="-228600" algn="l" defTabSz="914400">
              <a:lnSpc>
                <a:spcPct val="90000"/>
              </a:lnSpc>
              <a:spcBef>
                <a:spcPts val="1000"/>
              </a:spcBef>
              <a:spcAft>
                <a:spcPts val="0"/>
              </a:spcAft>
              <a:buClrTx/>
              <a:buSzTx/>
              <a:buFontTx/>
              <a:buBlip>
                <a:blip r:embed="rId11"/>
              </a:buBlip>
              <a:tabLst/>
              <a:defRPr/>
            </a:pPr>
            <a:endParaRPr lang="en-GB" sz="1200" b="0" i="0" u="none" strike="noStrike" kern="1200" cap="none" spc="0" normalizeH="0" baseline="0" noProof="0" dirty="0">
              <a:ln>
                <a:noFill/>
              </a:ln>
              <a:solidFill>
                <a:srgbClr val="121747"/>
              </a:solidFill>
              <a:effectLst/>
              <a:uLnTx/>
              <a:uFillTx/>
              <a:latin typeface="Calibri Light" panose="020F0302020204030204"/>
              <a:ea typeface="Calibri Light"/>
              <a:cs typeface="Calibri Light"/>
            </a:endParaRPr>
          </a:p>
        </p:txBody>
      </p:sp>
      <p:sp>
        <p:nvSpPr>
          <p:cNvPr id="50" name="Content Placeholder 44">
            <a:extLst>
              <a:ext uri="{FF2B5EF4-FFF2-40B4-BE49-F238E27FC236}">
                <a16:creationId xmlns:a16="http://schemas.microsoft.com/office/drawing/2014/main" id="{1C99AD72-6921-96AA-7AC4-FE9C6AC2AE0B}"/>
              </a:ext>
            </a:extLst>
          </p:cNvPr>
          <p:cNvSpPr txBox="1">
            <a:spLocks/>
          </p:cNvSpPr>
          <p:nvPr/>
        </p:nvSpPr>
        <p:spPr>
          <a:xfrm>
            <a:off x="2547633" y="3419695"/>
            <a:ext cx="3863252" cy="1852010"/>
          </a:xfrm>
          <a:prstGeom prst="rect">
            <a:avLst/>
          </a:prstGeom>
          <a:ln w="38100">
            <a:solidFill>
              <a:srgbClr val="138E88"/>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Tx/>
              <a:buBlip>
                <a:blip r:embed="rId11"/>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11"/>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11"/>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endParaRPr lang="en-GB" sz="1200" dirty="0">
              <a:solidFill>
                <a:srgbClr val="121747"/>
              </a:solidFill>
              <a:latin typeface="Calibri Light" panose="020F0302020204030204"/>
              <a:ea typeface="Calibri Light" panose="020F0302020204030204"/>
              <a:cs typeface="Calibri Light" panose="020F0302020204030204"/>
            </a:endParaRPr>
          </a:p>
        </p:txBody>
      </p:sp>
      <p:sp>
        <p:nvSpPr>
          <p:cNvPr id="51" name="Content Placeholder 44">
            <a:extLst>
              <a:ext uri="{FF2B5EF4-FFF2-40B4-BE49-F238E27FC236}">
                <a16:creationId xmlns:a16="http://schemas.microsoft.com/office/drawing/2014/main" id="{9ACC4B63-98E4-BF48-3544-6BECFDB8D89A}"/>
              </a:ext>
            </a:extLst>
          </p:cNvPr>
          <p:cNvSpPr txBox="1">
            <a:spLocks/>
          </p:cNvSpPr>
          <p:nvPr/>
        </p:nvSpPr>
        <p:spPr>
          <a:xfrm>
            <a:off x="2533889" y="5391678"/>
            <a:ext cx="3876994" cy="1889847"/>
          </a:xfrm>
          <a:prstGeom prst="rect">
            <a:avLst/>
          </a:prstGeom>
          <a:ln w="38100">
            <a:solidFill>
              <a:srgbClr val="D66196"/>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Tx/>
              <a:buBlip>
                <a:blip r:embed="rId11"/>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11"/>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11"/>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endParaRPr lang="en-GB" sz="1200" dirty="0">
              <a:solidFill>
                <a:srgbClr val="121747"/>
              </a:solidFill>
              <a:latin typeface="Calibri Light" panose="020F0302020204030204"/>
              <a:ea typeface="Calibri Light"/>
              <a:cs typeface="Calibri Light"/>
            </a:endParaRPr>
          </a:p>
        </p:txBody>
      </p:sp>
      <p:sp>
        <p:nvSpPr>
          <p:cNvPr id="52" name="Content Placeholder 44">
            <a:extLst>
              <a:ext uri="{FF2B5EF4-FFF2-40B4-BE49-F238E27FC236}">
                <a16:creationId xmlns:a16="http://schemas.microsoft.com/office/drawing/2014/main" id="{A3F38798-2366-B9C4-5B65-2E03AD457543}"/>
              </a:ext>
            </a:extLst>
          </p:cNvPr>
          <p:cNvSpPr txBox="1">
            <a:spLocks/>
          </p:cNvSpPr>
          <p:nvPr/>
        </p:nvSpPr>
        <p:spPr>
          <a:xfrm>
            <a:off x="2533889" y="7355210"/>
            <a:ext cx="3876994" cy="1874417"/>
          </a:xfrm>
          <a:prstGeom prst="rect">
            <a:avLst/>
          </a:prstGeom>
          <a:ln w="38100">
            <a:solidFill>
              <a:srgbClr val="75174D"/>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Tx/>
              <a:buBlip>
                <a:blip r:embed="rId11"/>
              </a:buBlip>
              <a:defRPr sz="2800" kern="1200">
                <a:solidFill>
                  <a:srgbClr val="121747"/>
                </a:solidFill>
                <a:latin typeface="+mj-lt"/>
                <a:ea typeface="+mn-ea"/>
                <a:cs typeface="+mn-cs"/>
              </a:defRPr>
            </a:lvl1pPr>
            <a:lvl2pPr marL="685800" indent="-228600" algn="l" defTabSz="914400" rtl="0" eaLnBrk="1" latinLnBrk="0" hangingPunct="1">
              <a:lnSpc>
                <a:spcPct val="90000"/>
              </a:lnSpc>
              <a:spcBef>
                <a:spcPts val="500"/>
              </a:spcBef>
              <a:buFontTx/>
              <a:buBlip>
                <a:blip r:embed="rId11"/>
              </a:buBlip>
              <a:defRPr sz="2400" kern="1200">
                <a:solidFill>
                  <a:srgbClr val="121747"/>
                </a:solidFill>
                <a:latin typeface="+mj-lt"/>
                <a:ea typeface="+mn-ea"/>
                <a:cs typeface="+mn-cs"/>
              </a:defRPr>
            </a:lvl2pPr>
            <a:lvl3pPr marL="1143000" indent="-228600" algn="l" defTabSz="914400" rtl="0" eaLnBrk="1" latinLnBrk="0" hangingPunct="1">
              <a:lnSpc>
                <a:spcPct val="90000"/>
              </a:lnSpc>
              <a:spcBef>
                <a:spcPts val="500"/>
              </a:spcBef>
              <a:buFontTx/>
              <a:buBlip>
                <a:blip r:embed="rId11"/>
              </a:buBlip>
              <a:defRPr sz="2000" kern="1200">
                <a:solidFill>
                  <a:srgbClr val="121747"/>
                </a:solidFill>
                <a:latin typeface="+mj-lt"/>
                <a:ea typeface="+mn-ea"/>
                <a:cs typeface="+mn-cs"/>
              </a:defRPr>
            </a:lvl3pPr>
            <a:lvl4pPr marL="16002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4pPr>
            <a:lvl5pPr marL="2057400" indent="-228600" algn="l" defTabSz="914400" rtl="0" eaLnBrk="1" latinLnBrk="0" hangingPunct="1">
              <a:lnSpc>
                <a:spcPct val="90000"/>
              </a:lnSpc>
              <a:spcBef>
                <a:spcPts val="500"/>
              </a:spcBef>
              <a:buFontTx/>
              <a:buBlip>
                <a:blip r:embed="rId11"/>
              </a:buBlip>
              <a:defRPr sz="1800" kern="1200">
                <a:solidFill>
                  <a:srgbClr val="121747"/>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endParaRPr lang="en-GB" sz="1200" dirty="0">
              <a:solidFill>
                <a:srgbClr val="121747"/>
              </a:solidFill>
              <a:latin typeface="Calibri Light" panose="020F0302020204030204"/>
              <a:ea typeface="Calibri Light" panose="020F0302020204030204"/>
              <a:cs typeface="Calibri Light" panose="020F0302020204030204"/>
            </a:endParaRPr>
          </a:p>
        </p:txBody>
      </p:sp>
      <p:pic>
        <p:nvPicPr>
          <p:cNvPr id="54" name="Picture 53" descr="A blue text on a black background&#10;&#10;Description automatically generated">
            <a:extLst>
              <a:ext uri="{FF2B5EF4-FFF2-40B4-BE49-F238E27FC236}">
                <a16:creationId xmlns:a16="http://schemas.microsoft.com/office/drawing/2014/main" id="{4D767010-7B36-3F19-A769-066B16E4D4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76690" y="9365888"/>
            <a:ext cx="2046839" cy="483376"/>
          </a:xfrm>
          <a:prstGeom prst="rect">
            <a:avLst/>
          </a:prstGeom>
        </p:spPr>
      </p:pic>
      <p:pic>
        <p:nvPicPr>
          <p:cNvPr id="55" name="Picture 54" descr="A person and person shaking hands&#10;&#10;Description automatically generated">
            <a:extLst>
              <a:ext uri="{FF2B5EF4-FFF2-40B4-BE49-F238E27FC236}">
                <a16:creationId xmlns:a16="http://schemas.microsoft.com/office/drawing/2014/main" id="{2E5D5C00-F840-03C8-86A7-260B05A94DF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993177" y="89835"/>
            <a:ext cx="724793" cy="1044529"/>
          </a:xfrm>
          <a:prstGeom prst="rect">
            <a:avLst/>
          </a:prstGeom>
        </p:spPr>
      </p:pic>
      <p:sp>
        <p:nvSpPr>
          <p:cNvPr id="56" name="TextBox 55">
            <a:extLst>
              <a:ext uri="{FF2B5EF4-FFF2-40B4-BE49-F238E27FC236}">
                <a16:creationId xmlns:a16="http://schemas.microsoft.com/office/drawing/2014/main" id="{A001106A-7C15-646C-14DB-92EC0D3BD0D1}"/>
              </a:ext>
            </a:extLst>
          </p:cNvPr>
          <p:cNvSpPr txBox="1"/>
          <p:nvPr/>
        </p:nvSpPr>
        <p:spPr>
          <a:xfrm>
            <a:off x="0" y="0"/>
            <a:ext cx="2940228" cy="1200329"/>
          </a:xfrm>
          <a:prstGeom prst="rect">
            <a:avLst/>
          </a:prstGeom>
          <a:noFill/>
        </p:spPr>
        <p:txBody>
          <a:bodyPr wrap="none" lIns="91440" tIns="45720" rIns="91440" bIns="45720" rtlCol="0" anchor="t">
            <a:spAutoFit/>
          </a:bodyPr>
          <a:lstStyle/>
          <a:p>
            <a:r>
              <a:rPr lang="en-GB" dirty="0">
                <a:latin typeface="Posterama" panose="020B0504020200020000" pitchFamily="34" charset="0"/>
                <a:cs typeface="Posterama" panose="020B0504020200020000" pitchFamily="34" charset="0"/>
              </a:rPr>
              <a:t>A quick guide to the</a:t>
            </a:r>
          </a:p>
          <a:p>
            <a:r>
              <a:rPr lang="en-GB" dirty="0">
                <a:latin typeface="Posterama" panose="020B0504020200020000" pitchFamily="34" charset="0"/>
                <a:cs typeface="Posterama" panose="020B0504020200020000" pitchFamily="34" charset="0"/>
              </a:rPr>
              <a:t>BCU ITE Mentoring Model</a:t>
            </a:r>
          </a:p>
          <a:p>
            <a:endParaRPr lang="en-GB" dirty="0">
              <a:latin typeface="Posterama" panose="020B0504020200020000" pitchFamily="34" charset="0"/>
              <a:cs typeface="Posterama" panose="020B0504020200020000" pitchFamily="34" charset="0"/>
            </a:endParaRPr>
          </a:p>
          <a:p>
            <a:r>
              <a:rPr lang="en-GB" b="1" dirty="0">
                <a:solidFill>
                  <a:schemeClr val="tx2">
                    <a:lumMod val="90000"/>
                    <a:lumOff val="10000"/>
                  </a:schemeClr>
                </a:solidFill>
                <a:latin typeface="Posterama"/>
                <a:cs typeface="Posterama"/>
              </a:rPr>
              <a:t>Key Questions</a:t>
            </a:r>
            <a:endParaRPr lang="en-GB" dirty="0">
              <a:latin typeface="Posterama" panose="020B0504020200020000" pitchFamily="34" charset="0"/>
              <a:cs typeface="Posterama" panose="020B0504020200020000" pitchFamily="34" charset="0"/>
            </a:endParaRPr>
          </a:p>
        </p:txBody>
      </p:sp>
      <p:sp>
        <p:nvSpPr>
          <p:cNvPr id="2" name="TextBox 1">
            <a:extLst>
              <a:ext uri="{FF2B5EF4-FFF2-40B4-BE49-F238E27FC236}">
                <a16:creationId xmlns:a16="http://schemas.microsoft.com/office/drawing/2014/main" id="{5B733AC0-A00D-BAF9-E035-C4C78753BEFA}"/>
              </a:ext>
            </a:extLst>
          </p:cNvPr>
          <p:cNvSpPr txBox="1"/>
          <p:nvPr/>
        </p:nvSpPr>
        <p:spPr>
          <a:xfrm>
            <a:off x="2536224" y="1271054"/>
            <a:ext cx="4047716"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Courier New"/>
              <a:buChar char="o"/>
            </a:pPr>
            <a:r>
              <a:rPr lang="en-US" sz="1000" dirty="0"/>
              <a:t>Your target and focus of the observation today was ____, how well do you think these were achieved?</a:t>
            </a:r>
          </a:p>
          <a:p>
            <a:pPr marL="171450" indent="-171450">
              <a:buFont typeface="Courier New"/>
              <a:buChar char="o"/>
            </a:pPr>
            <a:r>
              <a:rPr lang="en-US" sz="1000" dirty="0"/>
              <a:t>What was successful in helping you to achieve ­­­­­_____?</a:t>
            </a:r>
          </a:p>
          <a:p>
            <a:pPr marL="171450" indent="-171450">
              <a:buFont typeface="Courier New"/>
              <a:buChar char="o"/>
            </a:pPr>
            <a:r>
              <a:rPr lang="en-US" sz="1000" dirty="0"/>
              <a:t>What made ____ successful?</a:t>
            </a:r>
          </a:p>
          <a:p>
            <a:pPr marL="171450" indent="-171450">
              <a:buFont typeface="Courier New"/>
              <a:buChar char="o"/>
            </a:pPr>
            <a:r>
              <a:rPr lang="en-US" sz="1000" dirty="0"/>
              <a:t>What impact did you see on the progress of pupils when_____?</a:t>
            </a:r>
          </a:p>
          <a:p>
            <a:pPr marL="171450" indent="-171450">
              <a:buFont typeface="Courier New"/>
              <a:buChar char="o"/>
            </a:pPr>
            <a:r>
              <a:rPr lang="en-US" sz="1000" dirty="0"/>
              <a:t>Focusing on a specific area of the lesson (linked to observation focus), what did you want to achieve at ___ point in the lesson?</a:t>
            </a:r>
          </a:p>
          <a:p>
            <a:pPr marL="171450" indent="-171450">
              <a:buFont typeface="Courier New"/>
              <a:buChar char="o"/>
            </a:pPr>
            <a:r>
              <a:rPr lang="en-US" sz="1000" dirty="0"/>
              <a:t>What impact do you think ­______ had on pupil progress?</a:t>
            </a:r>
          </a:p>
          <a:p>
            <a:pPr marL="171450" indent="-171450">
              <a:buFont typeface="Courier New"/>
              <a:buChar char="o"/>
            </a:pPr>
            <a:r>
              <a:rPr lang="en-US" sz="1000" dirty="0"/>
              <a:t>What did you notice about the progress of pupils when you ­­­­____?</a:t>
            </a:r>
          </a:p>
          <a:p>
            <a:pPr marL="171450" indent="-171450">
              <a:buFont typeface="Courier New"/>
              <a:buChar char="o"/>
            </a:pPr>
            <a:r>
              <a:rPr lang="en-US" sz="1000" dirty="0"/>
              <a:t>What challenges were there for you and the pupils when implementing _______?</a:t>
            </a:r>
          </a:p>
          <a:p>
            <a:pPr marL="171450" indent="-171450">
              <a:buFont typeface="Courier New"/>
              <a:buChar char="o"/>
            </a:pPr>
            <a:r>
              <a:rPr lang="en-US" sz="1000" dirty="0"/>
              <a:t>What do you think the next steps are when teaching _____?</a:t>
            </a:r>
          </a:p>
        </p:txBody>
      </p:sp>
      <p:sp>
        <p:nvSpPr>
          <p:cNvPr id="3" name="TextBox 2">
            <a:extLst>
              <a:ext uri="{FF2B5EF4-FFF2-40B4-BE49-F238E27FC236}">
                <a16:creationId xmlns:a16="http://schemas.microsoft.com/office/drawing/2014/main" id="{1EFEBC73-CA2F-04EE-7BB5-02B57ED236AD}"/>
              </a:ext>
            </a:extLst>
          </p:cNvPr>
          <p:cNvSpPr txBox="1"/>
          <p:nvPr/>
        </p:nvSpPr>
        <p:spPr>
          <a:xfrm>
            <a:off x="2579653" y="3707696"/>
            <a:ext cx="3842678"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Courier New"/>
              <a:buChar char="o"/>
            </a:pPr>
            <a:r>
              <a:rPr lang="en-US" sz="1000" dirty="0"/>
              <a:t>Considering what we have discussed, what do you think your target/ next steps are?</a:t>
            </a:r>
            <a:endParaRPr lang="en-US" sz="1000"/>
          </a:p>
          <a:p>
            <a:pPr marL="171450" indent="-171450">
              <a:buFont typeface="Courier New"/>
              <a:buChar char="o"/>
            </a:pPr>
            <a:r>
              <a:rPr lang="en-US" sz="1000" dirty="0"/>
              <a:t>How do you think that these targets can be achieved?</a:t>
            </a:r>
          </a:p>
          <a:p>
            <a:pPr marL="171450" indent="-171450">
              <a:buFont typeface="Courier New"/>
              <a:buChar char="o"/>
            </a:pPr>
            <a:r>
              <a:rPr lang="en-US" sz="1000" dirty="0"/>
              <a:t>I am going to write your target(s) today as_____.</a:t>
            </a:r>
          </a:p>
          <a:p>
            <a:pPr marL="171450" indent="-171450">
              <a:buFont typeface="Courier New"/>
              <a:buChar char="o"/>
            </a:pPr>
            <a:r>
              <a:rPr lang="en-US" sz="1000" dirty="0"/>
              <a:t>Can you recall back to me what your targets are and why we have chosen these today?</a:t>
            </a:r>
          </a:p>
          <a:p>
            <a:pPr marL="171450" indent="-171450">
              <a:buFont typeface="Courier New"/>
              <a:buChar char="o"/>
            </a:pPr>
            <a:r>
              <a:rPr lang="en-US" sz="1000" dirty="0"/>
              <a:t>Why do you think these targets are important for your current stage of development?</a:t>
            </a:r>
          </a:p>
        </p:txBody>
      </p:sp>
      <p:sp>
        <p:nvSpPr>
          <p:cNvPr id="4" name="TextBox 3">
            <a:extLst>
              <a:ext uri="{FF2B5EF4-FFF2-40B4-BE49-F238E27FC236}">
                <a16:creationId xmlns:a16="http://schemas.microsoft.com/office/drawing/2014/main" id="{D872AAAF-7E9E-A67E-580E-E91C30715685}"/>
              </a:ext>
            </a:extLst>
          </p:cNvPr>
          <p:cNvSpPr txBox="1"/>
          <p:nvPr/>
        </p:nvSpPr>
        <p:spPr>
          <a:xfrm>
            <a:off x="2593397" y="5521276"/>
            <a:ext cx="382893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Courier New"/>
              <a:buChar char="o"/>
            </a:pPr>
            <a:r>
              <a:rPr lang="en-US" sz="1000" dirty="0"/>
              <a:t>What are the actions you want to take to implement your target(s)?</a:t>
            </a:r>
            <a:endParaRPr lang="en-US" sz="1000"/>
          </a:p>
          <a:p>
            <a:pPr marL="171450" indent="-171450">
              <a:buFont typeface="Courier New"/>
              <a:buChar char="o"/>
            </a:pPr>
            <a:r>
              <a:rPr lang="en-US" sz="1000" dirty="0"/>
              <a:t>If planning these actions/targets, what would you do first?</a:t>
            </a:r>
          </a:p>
          <a:p>
            <a:pPr marL="171450" indent="-171450">
              <a:buFont typeface="Courier New"/>
              <a:buChar char="o"/>
            </a:pPr>
            <a:r>
              <a:rPr lang="en-US" sz="1000" dirty="0"/>
              <a:t>What would your script/ actions be if you were implementing (X)?</a:t>
            </a:r>
          </a:p>
          <a:p>
            <a:pPr marL="171450" indent="-171450">
              <a:buFont typeface="Courier New"/>
              <a:buChar char="o"/>
            </a:pPr>
            <a:r>
              <a:rPr lang="en-US" sz="1000" dirty="0"/>
              <a:t>What prompts might your pupils need? </a:t>
            </a:r>
          </a:p>
          <a:p>
            <a:pPr marL="171450" indent="-171450">
              <a:buFont typeface="Courier New"/>
              <a:buChar char="o"/>
            </a:pPr>
            <a:r>
              <a:rPr lang="en-US" sz="1000" dirty="0"/>
              <a:t>How might what you have just scripted/ practiced enhance your teaching in the next lesson/ learning sequence?</a:t>
            </a:r>
          </a:p>
          <a:p>
            <a:pPr marL="171450" indent="-171450">
              <a:buFont typeface="Courier New"/>
              <a:buChar char="o"/>
            </a:pPr>
            <a:r>
              <a:rPr lang="en-US" sz="1000" dirty="0"/>
              <a:t>Did our first attempt at practice need improvement? Is there anything that was difficult that requires more attention?</a:t>
            </a:r>
          </a:p>
        </p:txBody>
      </p:sp>
      <p:sp>
        <p:nvSpPr>
          <p:cNvPr id="5" name="TextBox 4">
            <a:extLst>
              <a:ext uri="{FF2B5EF4-FFF2-40B4-BE49-F238E27FC236}">
                <a16:creationId xmlns:a16="http://schemas.microsoft.com/office/drawing/2014/main" id="{7CC54B57-7183-4523-2D27-A98117C882BA}"/>
              </a:ext>
            </a:extLst>
          </p:cNvPr>
          <p:cNvSpPr txBox="1"/>
          <p:nvPr/>
        </p:nvSpPr>
        <p:spPr>
          <a:xfrm>
            <a:off x="2579653" y="7623382"/>
            <a:ext cx="3842678" cy="14619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Courier New"/>
              <a:buChar char="o"/>
            </a:pPr>
            <a:r>
              <a:rPr lang="en-US" sz="1000" dirty="0"/>
              <a:t>What impact have these target(s)/actions had on your lesson implementation/ pupil learning?</a:t>
            </a:r>
            <a:endParaRPr lang="en-US" sz="1000"/>
          </a:p>
          <a:p>
            <a:pPr marL="171450" indent="-171450">
              <a:buFont typeface="Courier New"/>
              <a:buChar char="o"/>
            </a:pPr>
            <a:r>
              <a:rPr lang="en-US" sz="1000" dirty="0"/>
              <a:t>Where would be a good place to continue to implement these target(s)/actions?</a:t>
            </a:r>
          </a:p>
          <a:p>
            <a:pPr marL="171450" indent="-171450">
              <a:buFont typeface="Courier New"/>
              <a:buChar char="o"/>
            </a:pPr>
            <a:r>
              <a:rPr lang="en-US" sz="1000" dirty="0"/>
              <a:t>Where is the opportunity to continue to complete these target(s)/actions again?</a:t>
            </a:r>
          </a:p>
          <a:p>
            <a:pPr marL="171450" indent="-171450">
              <a:buFont typeface="Courier New"/>
              <a:buChar char="o"/>
            </a:pPr>
            <a:r>
              <a:rPr lang="en-US" sz="1000" dirty="0"/>
              <a:t>What I would like to see you do/complete further is_____. </a:t>
            </a:r>
          </a:p>
          <a:p>
            <a:pPr marL="171450" indent="-171450">
              <a:buFont typeface="Courier New"/>
              <a:buChar char="o"/>
            </a:pPr>
            <a:r>
              <a:rPr lang="en-US" sz="1000" dirty="0"/>
              <a:t>When we next meet/observe/ review your planning I will look for</a:t>
            </a:r>
            <a:r>
              <a:rPr lang="en-US" sz="900" dirty="0"/>
              <a:t> _____. </a:t>
            </a:r>
          </a:p>
        </p:txBody>
      </p:sp>
    </p:spTree>
    <p:extLst>
      <p:ext uri="{BB962C8B-B14F-4D97-AF65-F5344CB8AC3E}">
        <p14:creationId xmlns:p14="http://schemas.microsoft.com/office/powerpoint/2010/main" val="15016795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2116</TotalTime>
  <Words>1167</Words>
  <Application>Microsoft Office PowerPoint</Application>
  <PresentationFormat>A4 Paper (210x297 mm)</PresentationFormat>
  <Paragraphs>99</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Aptos</vt:lpstr>
      <vt:lpstr>Aptos Display</vt:lpstr>
      <vt:lpstr>Arial</vt:lpstr>
      <vt:lpstr>Calibri Light</vt:lpstr>
      <vt:lpstr>Courier New</vt:lpstr>
      <vt:lpstr>Posterama</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Mitchell</dc:creator>
  <cp:lastModifiedBy>Anne Whitacre</cp:lastModifiedBy>
  <cp:revision>74</cp:revision>
  <dcterms:created xsi:type="dcterms:W3CDTF">2024-06-02T09:04:17Z</dcterms:created>
  <dcterms:modified xsi:type="dcterms:W3CDTF">2024-09-11T14:40:12Z</dcterms:modified>
</cp:coreProperties>
</file>